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62" r:id="rId5"/>
    <p:sldId id="276" r:id="rId6"/>
    <p:sldId id="269" r:id="rId7"/>
    <p:sldId id="272" r:id="rId8"/>
    <p:sldId id="259" r:id="rId9"/>
    <p:sldId id="265" r:id="rId10"/>
    <p:sldId id="270" r:id="rId11"/>
    <p:sldId id="264" r:id="rId12"/>
    <p:sldId id="275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p.crimea.ua/uploads/assets/blok1.jpg" TargetMode="External"/><Relationship Id="rId3" Type="http://schemas.openxmlformats.org/officeDocument/2006/relationships/hyperlink" Target="http://olga-berggolc.gatchina3000.ru/082.htm" TargetMode="External"/><Relationship Id="rId7" Type="http://schemas.openxmlformats.org/officeDocument/2006/relationships/hyperlink" Target="http://history.sgu.ru/img/x1-037_1.jpg?q=rus_hist/img/x1-037_1.jpg" TargetMode="External"/><Relationship Id="rId12" Type="http://schemas.openxmlformats.org/officeDocument/2006/relationships/hyperlink" Target="http://russlav.ru/pict/blokada-leningrada-15.jpg" TargetMode="External"/><Relationship Id="rId2" Type="http://schemas.openxmlformats.org/officeDocument/2006/relationships/hyperlink" Target="http://world-war.ru/blokadnyj-xleb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zagony.ru/uploads/posts/2010-02/1265188930_pic.jpg" TargetMode="External"/><Relationship Id="rId11" Type="http://schemas.openxmlformats.org/officeDocument/2006/relationships/hyperlink" Target="http://school3.vsevnet.ru/uploads/posts/1306704576_1.jpg" TargetMode="External"/><Relationship Id="rId5" Type="http://schemas.openxmlformats.org/officeDocument/2006/relationships/hyperlink" Target="http://electronic77.ru/files/2009/10/s6300146.jpg" TargetMode="External"/><Relationship Id="rId10" Type="http://schemas.openxmlformats.org/officeDocument/2006/relationships/hyperlink" Target="http://900igr.net/data/istorija/Blokada-Leningrada.files/0049-058-Takie-objavlenija-viseli-vo-vsekh-bulochnykh-Leningrada.jpg" TargetMode="External"/><Relationship Id="rId4" Type="http://schemas.openxmlformats.org/officeDocument/2006/relationships/hyperlink" Target="http://api.ning.com/files/a9W9JQFbr1ziIVcJyY2AdiEqZEqbUDznQsCRFIDlPkYcwg6luCV76On53yYOv3Nsj96jIpE1GTpeFx4THBPsEkP9zilzHOuC/BlocadeBreadCardLeningrad.jpg" TargetMode="External"/><Relationship Id="rId9" Type="http://schemas.openxmlformats.org/officeDocument/2006/relationships/hyperlink" Target="http://ru.wikipedia.org/wiki/%D0%91%D0%BB%D0%BE%D0%BA%D0%B0%D0%B4%D0%B0_%D0%9B%D0%B5%D0%BD%D0%B8%D0%BD%D0%B3%D1%80%D0%B0%D0%B4%D0%B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8900" b="1" dirty="0" smtClean="0"/>
              <a:t/>
            </a:r>
            <a:br>
              <a:rPr lang="ru-RU" sz="8900" b="1" dirty="0" smtClean="0"/>
            </a:br>
            <a:r>
              <a:rPr lang="ru-RU" sz="6700" b="1" dirty="0" smtClean="0"/>
              <a:t>Проект </a:t>
            </a:r>
            <a:br>
              <a:rPr lang="ru-RU" sz="6700" b="1" dirty="0" smtClean="0"/>
            </a:br>
            <a:r>
              <a:rPr lang="ru-RU" sz="6700" b="1" dirty="0" smtClean="0"/>
              <a:t>«Блокадный хлеб»</a:t>
            </a:r>
            <a:br>
              <a:rPr lang="ru-RU" sz="67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36912"/>
            <a:ext cx="8389440" cy="352839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Автор: </a:t>
            </a:r>
            <a:r>
              <a:rPr lang="ru-RU" sz="2400" b="1" dirty="0" err="1" smtClean="0">
                <a:solidFill>
                  <a:schemeClr val="tx1"/>
                </a:solidFill>
              </a:rPr>
              <a:t>Баланян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Оганес</a:t>
            </a:r>
            <a:r>
              <a:rPr lang="ru-RU" sz="2400" dirty="0" smtClean="0">
                <a:solidFill>
                  <a:schemeClr val="tx1"/>
                </a:solidFill>
              </a:rPr>
              <a:t>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ученик 2 б класса ГБОУ школы № </a:t>
            </a:r>
            <a:r>
              <a:rPr lang="ru-RU" sz="2400" dirty="0" smtClean="0">
                <a:solidFill>
                  <a:schemeClr val="tx1"/>
                </a:solidFill>
              </a:rPr>
              <a:t>409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Пушкинского </a:t>
            </a:r>
            <a:r>
              <a:rPr lang="ru-RU" sz="2400" dirty="0" smtClean="0">
                <a:solidFill>
                  <a:schemeClr val="tx1"/>
                </a:solidFill>
              </a:rPr>
              <a:t>района Санкт-Петербурга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Руководитель проекта: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Сергеева </a:t>
            </a:r>
            <a:r>
              <a:rPr lang="ru-RU" sz="2400" b="1" dirty="0" smtClean="0">
                <a:solidFill>
                  <a:schemeClr val="tx1"/>
                </a:solidFill>
              </a:rPr>
              <a:t>Елена </a:t>
            </a:r>
            <a:r>
              <a:rPr lang="ru-RU" sz="2400" b="1" dirty="0" smtClean="0">
                <a:solidFill>
                  <a:schemeClr val="tx1"/>
                </a:solidFill>
              </a:rPr>
              <a:t>Викторовна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г.Пушкин</a:t>
            </a:r>
            <a:r>
              <a:rPr lang="ru-RU" sz="2400" dirty="0" smtClean="0">
                <a:solidFill>
                  <a:schemeClr val="tx1"/>
                </a:solidFill>
              </a:rPr>
              <a:t>, 2013 год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7" name="Picture 3" descr="D:\флешка\фото 1 б класс школа № 409 2011-2012 учебный год\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3113288" cy="252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Норма выдачи хлеба</a:t>
            </a:r>
            <a:endParaRPr lang="ru-RU" sz="3600" b="1" dirty="0"/>
          </a:p>
        </p:txBody>
      </p:sp>
      <p:pic>
        <p:nvPicPr>
          <p:cNvPr id="27652" name="Picture 4" descr=" &amp;Fcy;&amp;ocy;&amp;tcy;&amp;ocy; 58. &amp;Tcy;&amp;acy;&amp;kcy;&amp;icy;&amp;iecy; &amp;ocy;&amp;bcy;&amp;hardcy;&amp;yacy;&amp;vcy;&amp;lcy;&amp;iecy;&amp;ncy;&amp;icy;&amp;yacy; &amp;vcy;&amp;icy;&amp;scy;&amp;iecy;&amp;lcy;&amp;icy; &amp;vcy;&amp;ocy; &amp;vcy;&amp;scy;&amp;iecy;&amp;khcy; &amp;bcy;&amp;ucy;&amp;lcy;&amp;ocy;&amp;chcy;&amp;ncy;&amp;ycy;&amp;khcy; &amp;Lcy;&amp;iecy;&amp;ncy;&amp;icy;&amp;ncy;&amp;gcy;&amp;rcy;&amp;acy;&amp;dcy;&amp;acy;. 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124744"/>
            <a:ext cx="5688632" cy="41603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5008" y="5373216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  Такие объявления висели </a:t>
            </a:r>
            <a:endParaRPr lang="ru-RU" sz="3200" dirty="0" smtClean="0"/>
          </a:p>
          <a:p>
            <a:pPr algn="ctr"/>
            <a:r>
              <a:rPr lang="ru-RU" sz="3200" dirty="0" smtClean="0"/>
              <a:t>во </a:t>
            </a:r>
            <a:r>
              <a:rPr lang="ru-RU" sz="3200" dirty="0" smtClean="0"/>
              <a:t>всех булочных Ленинграда.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a typeface="Calibri" pitchFamily="34" charset="0"/>
                <a:cs typeface="Times New Roman" pitchFamily="18" charset="0"/>
              </a:rPr>
              <a:t>Бедный ленинградский ломтик хлеба — </a:t>
            </a:r>
            <a:br>
              <a:rPr lang="ru-RU" sz="3600" b="1" dirty="0" smtClean="0"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ea typeface="Calibri" pitchFamily="34" charset="0"/>
                <a:cs typeface="Times New Roman" pitchFamily="18" charset="0"/>
              </a:rPr>
              <a:t>Он почти не весит на руке…</a:t>
            </a:r>
            <a:endParaRPr lang="ru-RU" sz="3600" b="1" dirty="0"/>
          </a:p>
        </p:txBody>
      </p:sp>
      <p:pic>
        <p:nvPicPr>
          <p:cNvPr id="6146" name="Picture 2" descr="http://www.kp.crimea.ua/uploads/assets/blok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18106" y="1556792"/>
            <a:ext cx="2366262" cy="30243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3040" y="4797152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cs typeface="Times New Roman" pitchFamily="18" charset="0"/>
              </a:rPr>
              <a:t>   Ленинградцы стояли в очереди, чтобы получить блокадный кусочек хлеба – </a:t>
            </a:r>
          </a:p>
          <a:p>
            <a:r>
              <a:rPr lang="ru-RU" sz="3200" dirty="0" smtClean="0">
                <a:cs typeface="Times New Roman" pitchFamily="18" charset="0"/>
              </a:rPr>
              <a:t>125 граммов на весь день.</a:t>
            </a:r>
            <a:endParaRPr lang="ru-RU" sz="3200" dirty="0"/>
          </a:p>
        </p:txBody>
      </p:sp>
      <p:pic>
        <p:nvPicPr>
          <p:cNvPr id="9" name="Picture 2" descr="http://history.sgu.ru/img/x1-037_1.jpg?q=rus_hist/img/x1-037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628800"/>
            <a:ext cx="454204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Значение хлеба в дни блокады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21088"/>
            <a:ext cx="8686800" cy="24482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Наше поколение живёт в мирное время. Мы не знаем, что такое война и голод. Но рядом с нами живут люди, которые испытали все ужасы блокады. В осаждённом Ленинграде между хлебом и жизнью стоял знак равенства.</a:t>
            </a:r>
            <a:endParaRPr lang="ru-RU" dirty="0"/>
          </a:p>
        </p:txBody>
      </p:sp>
      <p:pic>
        <p:nvPicPr>
          <p:cNvPr id="4" name="Picture 4" descr="http://zagony.ru/uploads/posts/2010-02/1265188930_pi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980728"/>
            <a:ext cx="4536504" cy="3182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800" dirty="0" smtClean="0"/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27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424936" cy="5472608"/>
          </a:xfrm>
        </p:spPr>
        <p:txBody>
          <a:bodyPr>
            <a:normAutofit fontScale="32500" lnSpcReduction="20000"/>
          </a:bodyPr>
          <a:lstStyle/>
          <a:p>
            <a:pPr algn="l"/>
            <a:endParaRPr lang="ru-RU" sz="5500" dirty="0" smtClean="0">
              <a:solidFill>
                <a:schemeClr val="tx1"/>
              </a:solidFill>
              <a:hlinkClick r:id="rId2"/>
            </a:endParaRPr>
          </a:p>
          <a:p>
            <a:pPr algn="l"/>
            <a:r>
              <a:rPr lang="en-US" sz="5500" dirty="0" smtClean="0">
                <a:solidFill>
                  <a:schemeClr val="tx1"/>
                </a:solidFill>
                <a:hlinkClick r:id="rId2"/>
              </a:rPr>
              <a:t>http://world-war.ru/blokadnyj-xleb</a:t>
            </a:r>
            <a:r>
              <a:rPr lang="ru-RU" sz="5500" dirty="0" smtClean="0">
                <a:solidFill>
                  <a:schemeClr val="tx1"/>
                </a:solidFill>
              </a:rPr>
              <a:t>  - </a:t>
            </a:r>
            <a:r>
              <a:rPr lang="ru-RU" sz="5500" dirty="0" err="1" smtClean="0">
                <a:solidFill>
                  <a:schemeClr val="tx1"/>
                </a:solidFill>
              </a:rPr>
              <a:t>А.Диков</a:t>
            </a:r>
            <a:r>
              <a:rPr lang="ru-RU" sz="5500" dirty="0" smtClean="0">
                <a:solidFill>
                  <a:schemeClr val="tx1"/>
                </a:solidFill>
              </a:rPr>
              <a:t>. Блокадный хлеб (07.10.2005)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</a:rPr>
              <a:t> </a:t>
            </a:r>
            <a:r>
              <a:rPr lang="en-US" sz="5500" dirty="0" smtClean="0">
                <a:solidFill>
                  <a:schemeClr val="tx1"/>
                </a:solidFill>
                <a:hlinkClick r:id="rId3"/>
              </a:rPr>
              <a:t>http://olga-berggolc.gatchina3000.ru/082.htm</a:t>
            </a:r>
            <a:r>
              <a:rPr lang="ru-RU" sz="5500" dirty="0" smtClean="0">
                <a:solidFill>
                  <a:schemeClr val="tx1"/>
                </a:solidFill>
              </a:rPr>
              <a:t> -  О. Ф. </a:t>
            </a:r>
            <a:r>
              <a:rPr lang="ru-RU" sz="5500" dirty="0" err="1" smtClean="0">
                <a:solidFill>
                  <a:schemeClr val="tx1"/>
                </a:solidFill>
              </a:rPr>
              <a:t>Берггольц</a:t>
            </a:r>
            <a:r>
              <a:rPr lang="ru-RU" sz="5500" dirty="0" smtClean="0">
                <a:solidFill>
                  <a:schemeClr val="tx1"/>
                </a:solidFill>
              </a:rPr>
              <a:t>. Разговор с соседкой. Отрывок.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4"/>
              </a:rPr>
              <a:t>http://api.ning.com/files/a9W9JQFbr1ziIVcJyY2AdiEqZEqbUDznQsCRFIDlPkYcwg6luCV76On53yYOv3Nsj96jIpE1GTpeFx4THBPsEkP9zilzHOuC/BlocadeBreadCardLeningrad.jpg</a:t>
            </a:r>
            <a:r>
              <a:rPr lang="ru-RU" sz="5500" dirty="0" smtClean="0">
                <a:solidFill>
                  <a:schemeClr val="tx1"/>
                </a:solidFill>
              </a:rPr>
              <a:t> – хлебная карточка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5"/>
              </a:rPr>
              <a:t>http://electronic77.ru/files/2009/10/s6300146.jpg</a:t>
            </a:r>
            <a:r>
              <a:rPr lang="ru-RU" sz="5500" dirty="0" smtClean="0">
                <a:solidFill>
                  <a:schemeClr val="tx1"/>
                </a:solidFill>
              </a:rPr>
              <a:t> - фото с рецептом блокадного хлеба 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6"/>
              </a:rPr>
              <a:t>http://zagony.ru/uploads/posts/2010-02/1265188930_pic.jpg</a:t>
            </a:r>
            <a:r>
              <a:rPr lang="ru-RU" sz="5500" dirty="0" smtClean="0">
                <a:solidFill>
                  <a:schemeClr val="tx1"/>
                </a:solidFill>
              </a:rPr>
              <a:t> - фото 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7"/>
              </a:rPr>
              <a:t>http://history.sgu.ru/img/x1-037_1.jpg?q=rus_hist/img/x1-037_1.jpg</a:t>
            </a:r>
            <a:r>
              <a:rPr lang="ru-RU" sz="5500" dirty="0" smtClean="0">
                <a:solidFill>
                  <a:schemeClr val="tx1"/>
                </a:solidFill>
              </a:rPr>
              <a:t> - очередь за хлебом 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8"/>
              </a:rPr>
              <a:t>http://www.kp.crimea.ua/uploads/assets/blok1.jpg</a:t>
            </a:r>
            <a:r>
              <a:rPr lang="ru-RU" sz="5500" dirty="0" smtClean="0">
                <a:solidFill>
                  <a:schemeClr val="tx1"/>
                </a:solidFill>
              </a:rPr>
              <a:t> - Ленинградец с кусочком хлеба. Фото.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9"/>
              </a:rPr>
              <a:t>http://ru.wikipedia.org/wiki/%D0%91%D0%BB%D0%BE%D0%BA%D0%B0%D0%B4%D0%B0_%D0%9B%D0%B5%D0%BD%D0%B8%D0%BD%D0%B3%D1%80%D0%B0%D0%B4%D0%B0</a:t>
            </a:r>
            <a:r>
              <a:rPr lang="ru-RU" sz="5500" dirty="0" smtClean="0">
                <a:solidFill>
                  <a:schemeClr val="tx1"/>
                </a:solidFill>
              </a:rPr>
              <a:t> - блокада Ленинграда 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10"/>
              </a:rPr>
              <a:t>http://900igr.net/data/istorija/Blokada-Leningrada.files/0049-058-Takie-objavlenija-viseli-vo-vsekh-bulochnykh-Leningrada.jpg</a:t>
            </a:r>
            <a:r>
              <a:rPr lang="ru-RU" sz="5500" dirty="0" smtClean="0">
                <a:solidFill>
                  <a:schemeClr val="tx1"/>
                </a:solidFill>
              </a:rPr>
              <a:t> - норма выдачи хлеба 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11"/>
              </a:rPr>
              <a:t>http://school3.vsevnet.ru/uploads/posts/1306704576_1.jpg</a:t>
            </a:r>
            <a:r>
              <a:rPr lang="ru-RU" sz="5500" dirty="0" smtClean="0">
                <a:solidFill>
                  <a:schemeClr val="tx1"/>
                </a:solidFill>
              </a:rPr>
              <a:t> - Дорога Жизни. Фото</a:t>
            </a:r>
            <a:br>
              <a:rPr lang="ru-RU" sz="5500" dirty="0" smtClean="0">
                <a:solidFill>
                  <a:schemeClr val="tx1"/>
                </a:solidFill>
              </a:rPr>
            </a:br>
            <a:r>
              <a:rPr lang="en-US" sz="5500" dirty="0" smtClean="0">
                <a:solidFill>
                  <a:schemeClr val="tx1"/>
                </a:solidFill>
                <a:hlinkClick r:id="rId12"/>
              </a:rPr>
              <a:t>http://russlav.ru/pict/blokada-leningrada-15.jpg</a:t>
            </a:r>
            <a:r>
              <a:rPr lang="ru-RU" sz="5500" dirty="0" smtClean="0">
                <a:solidFill>
                  <a:schemeClr val="tx1"/>
                </a:solidFill>
              </a:rPr>
              <a:t> - Дорога Жизни. Фото</a:t>
            </a:r>
            <a:r>
              <a:rPr lang="ru-RU" sz="6200" dirty="0" smtClean="0">
                <a:solidFill>
                  <a:schemeClr val="tx1"/>
                </a:solidFill>
              </a:rPr>
              <a:t/>
            </a:r>
            <a:br>
              <a:rPr lang="ru-RU" sz="62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16632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49694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Ресурсы Интернет: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Гипотеза:</a:t>
            </a:r>
            <a:r>
              <a:rPr lang="ru-RU" sz="3100" dirty="0" smtClean="0"/>
              <a:t> предполагаю, что блокадный хлеб был мало похож на современный по своему составу. </a:t>
            </a:r>
            <a:br>
              <a:rPr lang="ru-RU" sz="3100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Цель: </a:t>
            </a:r>
            <a:r>
              <a:rPr lang="ru-RU" sz="3100" dirty="0" smtClean="0"/>
              <a:t> узнать, каким был блокадный хлеб, и что он значил для ленинградцев.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Задачи:</a:t>
            </a:r>
            <a:br>
              <a:rPr lang="ru-RU" sz="3100" b="1" dirty="0" smtClean="0"/>
            </a:br>
            <a:r>
              <a:rPr lang="ru-RU" sz="3100" dirty="0" smtClean="0"/>
              <a:t>1. Изучить литературу и  ресурсы Интернет о блокадном хлебе.</a:t>
            </a:r>
            <a:br>
              <a:rPr lang="ru-RU" sz="3100" dirty="0" smtClean="0"/>
            </a:br>
            <a:r>
              <a:rPr lang="ru-RU" sz="3100" dirty="0" smtClean="0"/>
              <a:t>2. Узнать состав хлеба в осаждённом Ленинграде.</a:t>
            </a:r>
            <a:br>
              <a:rPr lang="ru-RU" sz="3100" dirty="0" smtClean="0"/>
            </a:br>
            <a:r>
              <a:rPr lang="ru-RU" sz="3100" dirty="0" smtClean="0"/>
              <a:t>3. Подготовить презентацию в сотрудничестве </a:t>
            </a:r>
            <a:br>
              <a:rPr lang="ru-RU" sz="3100" dirty="0" smtClean="0"/>
            </a:br>
            <a:r>
              <a:rPr lang="ru-RU" sz="3100" dirty="0" smtClean="0"/>
              <a:t>с учителем.</a:t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Дорога Жизни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437112"/>
            <a:ext cx="8229600" cy="171765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Продукты и топливо в осаждённый </a:t>
            </a:r>
          </a:p>
          <a:p>
            <a:pPr>
              <a:buNone/>
            </a:pPr>
            <a:r>
              <a:rPr lang="ru-RU" dirty="0" smtClean="0"/>
              <a:t>    город доставляли по  Ладожскому озеру.</a:t>
            </a:r>
          </a:p>
          <a:p>
            <a:pPr>
              <a:buNone/>
            </a:pPr>
            <a:r>
              <a:rPr lang="ru-RU" dirty="0" smtClean="0"/>
              <a:t>    Этот путь назвали Дорогой Жизни. </a:t>
            </a:r>
            <a:endParaRPr lang="ru-RU" dirty="0"/>
          </a:p>
        </p:txBody>
      </p:sp>
      <p:pic>
        <p:nvPicPr>
          <p:cNvPr id="33796" name="Picture 4" descr="http://school3.vsevnet.ru/uploads/posts/1306704576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7" y="1196752"/>
            <a:ext cx="3991205" cy="2880320"/>
          </a:xfrm>
          <a:prstGeom prst="rect">
            <a:avLst/>
          </a:prstGeom>
          <a:noFill/>
        </p:spPr>
      </p:pic>
      <p:pic>
        <p:nvPicPr>
          <p:cNvPr id="33798" name="Picture 6" descr="&amp;Bcy;&amp;lcy;&amp;ocy;&amp;kcy;&amp;acy;&amp;dcy;&amp;ncy;&amp;ycy;&amp;jcy; &amp;Lcy;&amp;iecy;&amp;ncy;&amp;icy;&amp;ncy;&amp;gcy;&amp;rcy;&amp;acy;&amp;dcy; - &amp;fcy;&amp;ocy;&amp;tcy;&amp;ocy; &amp;dcy;&amp;ocy;&amp;rcy;&amp;ocy;&amp;gcy;&amp;icy; &amp;zhcy;&amp;icy;&amp;zcy;&amp;ncy;&amp;i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196752"/>
            <a:ext cx="432048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501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Из воспоминаний о работе </a:t>
            </a:r>
            <a:r>
              <a:rPr lang="ru-RU" sz="3600" b="1" dirty="0" smtClean="0"/>
              <a:t>хлебозаводов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4785395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3300" dirty="0" smtClean="0"/>
              <a:t>        В блокадном Ленинграде работали 14 хлебозаводов. Не хватало рабочих рук, не было электроэнергии, топлива и воды. </a:t>
            </a:r>
          </a:p>
          <a:p>
            <a:pPr algn="just">
              <a:buNone/>
            </a:pPr>
            <a:r>
              <a:rPr lang="ru-RU" sz="3300" dirty="0" smtClean="0"/>
              <a:t>        Работницы второго хлебозавода выстраивались живой цепью от проруби в Неве до бака для замеса и передавали обледеневшие ведра с водой </a:t>
            </a:r>
          </a:p>
          <a:p>
            <a:pPr algn="just">
              <a:buNone/>
            </a:pPr>
            <a:r>
              <a:rPr lang="ru-RU" sz="3300" dirty="0" smtClean="0"/>
              <a:t>    из рук в руки на трескучем морозе. Мука без воды в хлеб не превратиться! Смена длилась 12 часов.       </a:t>
            </a:r>
          </a:p>
          <a:p>
            <a:pPr algn="just">
              <a:buNone/>
            </a:pPr>
            <a:r>
              <a:rPr lang="ru-RU" sz="3300" dirty="0" smtClean="0"/>
              <a:t>        Женщины добывали дрова для печей, гасили бомбы. </a:t>
            </a:r>
          </a:p>
          <a:p>
            <a:pPr algn="just">
              <a:buNone/>
            </a:pPr>
            <a:r>
              <a:rPr lang="ru-RU" sz="3300" dirty="0" smtClean="0"/>
              <a:t>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56992"/>
            <a:ext cx="8733656" cy="305720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sz="3500" dirty="0" smtClean="0"/>
              <a:t>В Музее хлеба можно увидеть хлеб, выпеченный по блокадной рецептуре. Он сильно отличается от того, который мы привыкли есть за обедом. Выпекали его только из ржаной муки с различными добавками.</a:t>
            </a:r>
            <a:endParaRPr lang="ru-RU" sz="3500" dirty="0"/>
          </a:p>
        </p:txBody>
      </p:sp>
      <p:pic>
        <p:nvPicPr>
          <p:cNvPr id="5" name="Picture 2" descr="http://electronic77.ru/files/2009/10/s63001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260648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/>
          <a:lstStyle/>
          <a:p>
            <a:r>
              <a:rPr lang="ru-RU" b="1" dirty="0" smtClean="0"/>
              <a:t>Рецепт блокадного хлеба</a:t>
            </a:r>
            <a:endParaRPr lang="ru-RU" b="1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827584" y="4149080"/>
            <a:ext cx="7704856" cy="23762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 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75656" y="1412776"/>
          <a:ext cx="6264696" cy="43924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71383"/>
                <a:gridCol w="1993313"/>
              </a:tblGrid>
              <a:tr h="97129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Мука ржаная обойная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57 %</a:t>
                      </a:r>
                      <a:endParaRPr lang="ru-RU" sz="3200" dirty="0"/>
                    </a:p>
                  </a:txBody>
                  <a:tcPr/>
                </a:tc>
              </a:tr>
              <a:tr h="83872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Мука овсяная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30 %</a:t>
                      </a:r>
                      <a:endParaRPr lang="ru-RU" sz="3200" dirty="0"/>
                    </a:p>
                  </a:txBody>
                  <a:tcPr/>
                </a:tc>
              </a:tr>
              <a:tr h="90501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Жмых подсолнечный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10 %</a:t>
                      </a:r>
                      <a:endParaRPr lang="ru-RU" sz="3200" dirty="0"/>
                    </a:p>
                  </a:txBody>
                  <a:tcPr/>
                </a:tc>
              </a:tr>
              <a:tr h="83872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Солод ржаной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3 %</a:t>
                      </a:r>
                      <a:endParaRPr lang="ru-RU" sz="3200" dirty="0"/>
                    </a:p>
                  </a:txBody>
                  <a:tcPr/>
                </a:tc>
              </a:tr>
              <a:tr h="83872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Соль (от общего веса)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2 %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Из воспоминаний блокадницы </a:t>
            </a:r>
            <a:br>
              <a:rPr lang="ru-RU" sz="3600" b="1" dirty="0" smtClean="0"/>
            </a:br>
            <a:r>
              <a:rPr lang="ru-RU" sz="3600" b="1" dirty="0" smtClean="0"/>
              <a:t>Ольги </a:t>
            </a:r>
            <a:r>
              <a:rPr lang="ru-RU" sz="3600" b="1" dirty="0" err="1" smtClean="0"/>
              <a:t>Вольдемаровны</a:t>
            </a:r>
            <a:r>
              <a:rPr lang="ru-RU" sz="3600" b="1" dirty="0" smtClean="0"/>
              <a:t> Афанасьевой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«Самый тяжелый период был зимой 1941 года и в первом квартале 1942-го, когда в хлеб добавляли не только овсяную муку, но и корьевую (изготовленную из коры ветвей березы), муку из семян дикорастущих трав (полынь, щавель), жмых, шрот и </a:t>
            </a:r>
            <a:r>
              <a:rPr lang="ru-RU" dirty="0" err="1" smtClean="0"/>
              <a:t>гидроцеллюлозу</a:t>
            </a:r>
            <a:r>
              <a:rPr lang="ru-RU" dirty="0" smtClean="0"/>
              <a:t> - массу, похожую на размокшее мыло».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9001000" cy="420933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dirty="0" smtClean="0"/>
              <a:t>    </a:t>
            </a:r>
            <a:endParaRPr lang="ru-RU" sz="5600" dirty="0" smtClean="0"/>
          </a:p>
          <a:p>
            <a:pPr>
              <a:buNone/>
            </a:pPr>
            <a:r>
              <a:rPr lang="ru-RU" sz="9800" dirty="0" smtClean="0"/>
              <a:t>     </a:t>
            </a:r>
            <a:r>
              <a:rPr lang="ru-RU" sz="12800" dirty="0" smtClean="0"/>
              <a:t>Я вспоминаю хлеб блокадных лет,</a:t>
            </a:r>
            <a:br>
              <a:rPr lang="ru-RU" sz="12800" dirty="0" smtClean="0"/>
            </a:br>
            <a:r>
              <a:rPr lang="ru-RU" sz="12800" dirty="0" smtClean="0"/>
              <a:t>Который в детском доме нам давали.</a:t>
            </a:r>
            <a:br>
              <a:rPr lang="ru-RU" sz="12800" dirty="0" smtClean="0"/>
            </a:br>
            <a:r>
              <a:rPr lang="ru-RU" sz="12800" dirty="0" smtClean="0"/>
              <a:t>Не из муки он был - из наших бед,</a:t>
            </a:r>
            <a:br>
              <a:rPr lang="ru-RU" sz="12800" dirty="0" smtClean="0"/>
            </a:br>
            <a:r>
              <a:rPr lang="ru-RU" sz="12800" dirty="0" smtClean="0"/>
              <a:t>И что в него тогда только не клали!</a:t>
            </a:r>
          </a:p>
          <a:p>
            <a:pPr>
              <a:buNone/>
            </a:pPr>
            <a:endParaRPr lang="ru-RU" sz="12800" dirty="0" smtClean="0"/>
          </a:p>
          <a:p>
            <a:pPr>
              <a:buNone/>
            </a:pPr>
            <a:r>
              <a:rPr lang="ru-RU" sz="12800" dirty="0" smtClean="0"/>
              <a:t>    Хлеб был с мякиною, макухой и ботвой,</a:t>
            </a:r>
            <a:br>
              <a:rPr lang="ru-RU" sz="12800" dirty="0" smtClean="0"/>
            </a:br>
            <a:r>
              <a:rPr lang="ru-RU" sz="12800" dirty="0" smtClean="0"/>
              <a:t>С корой. Колючий так, что режет десна.</a:t>
            </a:r>
            <a:br>
              <a:rPr lang="ru-RU" sz="12800" dirty="0" smtClean="0"/>
            </a:br>
            <a:r>
              <a:rPr lang="ru-RU" sz="12800" dirty="0" smtClean="0"/>
              <a:t>Тяжелый, горький - с хвоей, лебедой,</a:t>
            </a:r>
            <a:br>
              <a:rPr lang="ru-RU" sz="12800" dirty="0" smtClean="0"/>
            </a:br>
            <a:r>
              <a:rPr lang="ru-RU" sz="12800" dirty="0" smtClean="0"/>
              <a:t>На праздник, очень редко - чистый просто.</a:t>
            </a:r>
          </a:p>
          <a:p>
            <a:pPr>
              <a:buNone/>
            </a:pPr>
            <a:endParaRPr lang="ru-RU" sz="5600" dirty="0" smtClean="0"/>
          </a:p>
          <a:p>
            <a:pPr>
              <a:buNone/>
            </a:pPr>
            <a:r>
              <a:rPr lang="ru-RU" sz="7400" i="1" dirty="0" smtClean="0"/>
              <a:t/>
            </a:r>
            <a:br>
              <a:rPr lang="ru-RU" sz="7400" i="1" dirty="0" smtClean="0"/>
            </a:br>
            <a:endParaRPr lang="ru-RU" sz="7400" dirty="0" smtClean="0"/>
          </a:p>
          <a:p>
            <a:pPr>
              <a:buNone/>
            </a:pPr>
            <a:endParaRPr lang="ru-RU" sz="7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/>
              <a:t>Отрывок из стихотворения </a:t>
            </a:r>
          </a:p>
          <a:p>
            <a:pPr algn="ctr">
              <a:buNone/>
            </a:pPr>
            <a:r>
              <a:rPr lang="ru-RU" sz="3600" b="1" dirty="0" smtClean="0"/>
              <a:t>Лидии Тимофеевны </a:t>
            </a:r>
            <a:r>
              <a:rPr lang="ru-RU" sz="3600" b="1" dirty="0" err="1" smtClean="0"/>
              <a:t>Хямеляниной</a:t>
            </a:r>
            <a:r>
              <a:rPr lang="ru-RU" sz="3600" b="1" dirty="0" smtClean="0"/>
              <a:t> </a:t>
            </a:r>
          </a:p>
          <a:p>
            <a:pPr algn="ctr">
              <a:buNone/>
            </a:pPr>
            <a:r>
              <a:rPr lang="ru-RU" sz="3600" b="1" dirty="0" smtClean="0"/>
              <a:t>«Блокадный хлеб»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0"/>
            <a:ext cx="8579296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Хлебная карточка на ноябрь 1941 года</a:t>
            </a:r>
            <a:endParaRPr lang="ru-RU" sz="36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4365104"/>
            <a:ext cx="8640960" cy="21210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   </a:t>
            </a:r>
            <a:r>
              <a:rPr lang="ru-RU" sz="3500" dirty="0" smtClean="0"/>
              <a:t>Так выглядела хлебная карточка ноября 1941-го года. При утере карточка не возобновлялась. Её потеря была равнозначна смертельному приговору. </a:t>
            </a:r>
            <a:endParaRPr lang="ru-RU" sz="3500" dirty="0"/>
          </a:p>
        </p:txBody>
      </p:sp>
      <p:pic>
        <p:nvPicPr>
          <p:cNvPr id="4" name="Picture 8" descr="&amp;KHcy;&amp;lcy;&amp;iecy;&amp;bcy;&amp;ncy;&amp;acy;&amp;yacy; &amp;kcy;&amp;acy;&amp;rcy;&amp;tcy;&amp;ocy;&amp;chcy;&amp;kcy;&amp;acy; &amp;vcy;&amp;rcy;&amp;iecy;&amp;mcy;&amp;iecy;&amp;ncy; &amp;vcy;&amp;ocy;&amp;jcy;&amp;ncy;&amp;y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1052736"/>
            <a:ext cx="3789597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390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Проект  «Блокадный хлеб» </vt:lpstr>
      <vt:lpstr>Гипотеза: предполагаю, что блокадный хлеб был мало похож на современный по своему составу.   Цель:  узнать, каким был блокадный хлеб, и что он значил для ленинградцев.  Задачи: 1. Изучить литературу и  ресурсы Интернет о блокадном хлебе. 2. Узнать состав хлеба в осаждённом Ленинграде. 3. Подготовить презентацию в сотрудничестве  с учителем.  </vt:lpstr>
      <vt:lpstr>Дорога Жизни</vt:lpstr>
      <vt:lpstr>Из воспоминаний о работе хлебозаводов</vt:lpstr>
      <vt:lpstr>Слайд 5</vt:lpstr>
      <vt:lpstr>Рецепт блокадного хлеба</vt:lpstr>
      <vt:lpstr>Из воспоминаний блокадницы  Ольги Вольдемаровны Афанасьевой</vt:lpstr>
      <vt:lpstr>Слайд 8</vt:lpstr>
      <vt:lpstr>Хлебная карточка на ноябрь 1941 года</vt:lpstr>
      <vt:lpstr>Норма выдачи хлеба</vt:lpstr>
      <vt:lpstr>Бедный ленинградский ломтик хлеба —  Он почти не весит на руке…</vt:lpstr>
      <vt:lpstr>Значение хлеба в дни блокады</vt:lpstr>
      <vt:lpstr>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хлеб </dc:title>
  <cp:lastModifiedBy>User</cp:lastModifiedBy>
  <cp:revision>102</cp:revision>
  <dcterms:modified xsi:type="dcterms:W3CDTF">2013-01-28T12:26:52Z</dcterms:modified>
</cp:coreProperties>
</file>