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4" r:id="rId2"/>
    <p:sldId id="258" r:id="rId3"/>
    <p:sldId id="296" r:id="rId4"/>
    <p:sldId id="373" r:id="rId5"/>
    <p:sldId id="363" r:id="rId6"/>
    <p:sldId id="362" r:id="rId7"/>
    <p:sldId id="395" r:id="rId8"/>
    <p:sldId id="366" r:id="rId9"/>
    <p:sldId id="367" r:id="rId10"/>
    <p:sldId id="375" r:id="rId11"/>
    <p:sldId id="378" r:id="rId12"/>
    <p:sldId id="383" r:id="rId13"/>
    <p:sldId id="384" r:id="rId14"/>
    <p:sldId id="386" r:id="rId15"/>
    <p:sldId id="397" r:id="rId16"/>
    <p:sldId id="404" r:id="rId17"/>
    <p:sldId id="40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99"/>
    <a:srgbClr val="333300"/>
    <a:srgbClr val="0066FF"/>
    <a:srgbClr val="339933"/>
    <a:srgbClr val="009900"/>
    <a:srgbClr val="006600"/>
    <a:srgbClr val="008000"/>
    <a:srgbClr val="FFFF99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2588" autoAdjust="0"/>
  </p:normalViewPr>
  <p:slideViewPr>
    <p:cSldViewPr>
      <p:cViewPr>
        <p:scale>
          <a:sx n="60" d="100"/>
          <a:sy n="60" d="100"/>
        </p:scale>
        <p:origin x="-164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2D920-2829-487F-8D12-52C5F8625563}" type="doc">
      <dgm:prSet loTypeId="urn:microsoft.com/office/officeart/2005/8/layout/vList3#1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0B31927-12BB-4D29-989F-E596DB4F366B}">
      <dgm:prSet phldrT="[Текст]" custT="1"/>
      <dgm:spPr/>
      <dgm:t>
        <a:bodyPr/>
        <a:lstStyle/>
        <a:p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развитие положительных нравственных качеств, побуждающих детей к соблюдению норм поведения в природе, в обществе</a:t>
          </a:r>
          <a:endParaRPr lang="ru-RU" sz="2300" dirty="0">
            <a:latin typeface="Times New Roman" pitchFamily="18" charset="0"/>
            <a:cs typeface="Times New Roman" pitchFamily="18" charset="0"/>
          </a:endParaRPr>
        </a:p>
      </dgm:t>
    </dgm:pt>
    <dgm:pt modelId="{E7E8F193-C39C-4168-8085-47C642073B54}" type="parTrans" cxnId="{326A2907-256B-4428-899D-57E2E07310E7}">
      <dgm:prSet/>
      <dgm:spPr/>
      <dgm:t>
        <a:bodyPr/>
        <a:lstStyle/>
        <a:p>
          <a:endParaRPr lang="ru-RU"/>
        </a:p>
      </dgm:t>
    </dgm:pt>
    <dgm:pt modelId="{6EC5000D-58BB-4B8F-93F2-FE37AB4A7E23}" type="sibTrans" cxnId="{326A2907-256B-4428-899D-57E2E07310E7}">
      <dgm:prSet/>
      <dgm:spPr/>
      <dgm:t>
        <a:bodyPr/>
        <a:lstStyle/>
        <a:p>
          <a:endParaRPr lang="ru-RU"/>
        </a:p>
      </dgm:t>
    </dgm:pt>
    <dgm:pt modelId="{004EB2C9-5506-4E68-9764-787F705FAC83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воспитание эстетических чувств, развитие эмоций, чувства  эмпатии</a:t>
          </a:r>
          <a:endParaRPr lang="ru-RU" sz="23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D15AFA-9AF3-4D95-BC3C-0E2AE88CC76B}" type="parTrans" cxnId="{51E321C8-3FE2-46AD-852B-4B5721B97924}">
      <dgm:prSet/>
      <dgm:spPr/>
      <dgm:t>
        <a:bodyPr/>
        <a:lstStyle/>
        <a:p>
          <a:endParaRPr lang="ru-RU"/>
        </a:p>
      </dgm:t>
    </dgm:pt>
    <dgm:pt modelId="{16747398-C88B-4E84-8C7A-87995F1FF689}" type="sibTrans" cxnId="{51E321C8-3FE2-46AD-852B-4B5721B97924}">
      <dgm:prSet/>
      <dgm:spPr/>
      <dgm:t>
        <a:bodyPr/>
        <a:lstStyle/>
        <a:p>
          <a:endParaRPr lang="ru-RU"/>
        </a:p>
      </dgm:t>
    </dgm:pt>
    <dgm:pt modelId="{F593356C-20E9-4772-8D8E-66C41649A492}">
      <dgm:prSet phldrT="[Текст]" custT="1"/>
      <dgm:spPr/>
      <dgm:t>
        <a:bodyPr/>
        <a:lstStyle/>
        <a:p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формирование познавательных, практических и творческих умений экологического характера</a:t>
          </a:r>
          <a:endParaRPr lang="ru-RU" sz="2300" dirty="0">
            <a:latin typeface="Times New Roman" pitchFamily="18" charset="0"/>
            <a:cs typeface="Times New Roman" pitchFamily="18" charset="0"/>
          </a:endParaRPr>
        </a:p>
      </dgm:t>
    </dgm:pt>
    <dgm:pt modelId="{1AA1D13A-BB57-49EB-B148-7C2C4C321C7B}" type="parTrans" cxnId="{389611A1-7DD0-4DA6-9B4E-7F73B0A904DB}">
      <dgm:prSet/>
      <dgm:spPr/>
      <dgm:t>
        <a:bodyPr/>
        <a:lstStyle/>
        <a:p>
          <a:endParaRPr lang="ru-RU"/>
        </a:p>
      </dgm:t>
    </dgm:pt>
    <dgm:pt modelId="{4265BFA5-9EFB-4C1A-9D47-4EFCE7A34CBE}" type="sibTrans" cxnId="{389611A1-7DD0-4DA6-9B4E-7F73B0A904DB}">
      <dgm:prSet/>
      <dgm:spPr/>
      <dgm:t>
        <a:bodyPr/>
        <a:lstStyle/>
        <a:p>
          <a:endParaRPr lang="ru-RU"/>
        </a:p>
      </dgm:t>
    </dgm:pt>
    <dgm:pt modelId="{7D0F3E1E-1451-449D-A869-1C673F673D00}" type="pres">
      <dgm:prSet presAssocID="{85E2D920-2829-487F-8D12-52C5F862556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675176-92B9-4861-B408-54D52CD34F71}" type="pres">
      <dgm:prSet presAssocID="{50B31927-12BB-4D29-989F-E596DB4F366B}" presName="composite" presStyleCnt="0"/>
      <dgm:spPr/>
      <dgm:t>
        <a:bodyPr/>
        <a:lstStyle/>
        <a:p>
          <a:endParaRPr lang="ru-RU"/>
        </a:p>
      </dgm:t>
    </dgm:pt>
    <dgm:pt modelId="{57BA64CC-DEDB-41E1-AAB5-DBB84B02A472}" type="pres">
      <dgm:prSet presAssocID="{50B31927-12BB-4D29-989F-E596DB4F366B}" presName="imgShp" presStyleLbl="fgImgPlace1" presStyleIdx="0" presStyleCnt="3" custScaleX="113062" custScaleY="110895" custLinFactNeighborX="-28995" custLinFactNeighborY="-1412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407ACF4-6622-4E4A-957F-27D1CC720F2A}" type="pres">
      <dgm:prSet presAssocID="{50B31927-12BB-4D29-989F-E596DB4F366B}" presName="txShp" presStyleLbl="node1" presStyleIdx="0" presStyleCnt="3" custScaleX="119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C4EBF-CCA8-4A4A-97AE-1B9E496618B9}" type="pres">
      <dgm:prSet presAssocID="{6EC5000D-58BB-4B8F-93F2-FE37AB4A7E23}" presName="spacing" presStyleCnt="0"/>
      <dgm:spPr/>
      <dgm:t>
        <a:bodyPr/>
        <a:lstStyle/>
        <a:p>
          <a:endParaRPr lang="ru-RU"/>
        </a:p>
      </dgm:t>
    </dgm:pt>
    <dgm:pt modelId="{4D1E8BF4-0867-4BE5-8AC5-4435EDBA2848}" type="pres">
      <dgm:prSet presAssocID="{004EB2C9-5506-4E68-9764-787F705FAC83}" presName="composite" presStyleCnt="0"/>
      <dgm:spPr/>
      <dgm:t>
        <a:bodyPr/>
        <a:lstStyle/>
        <a:p>
          <a:endParaRPr lang="ru-RU"/>
        </a:p>
      </dgm:t>
    </dgm:pt>
    <dgm:pt modelId="{20DF7D22-914B-4FD9-8504-03CDD932272C}" type="pres">
      <dgm:prSet presAssocID="{004EB2C9-5506-4E68-9764-787F705FAC83}" presName="imgShp" presStyleLbl="fgImgPlace1" presStyleIdx="1" presStyleCnt="3" custScaleX="117980" custScaleY="114357" custLinFactNeighborX="-18719" custLinFactNeighborY="-13731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46D3FB-F3C3-43C3-A468-E936FB3C1CCD}" type="pres">
      <dgm:prSet presAssocID="{004EB2C9-5506-4E68-9764-787F705FAC83}" presName="txShp" presStyleLbl="node1" presStyleIdx="1" presStyleCnt="3" custScaleX="117208" custLinFactNeighborX="-480" custLinFactNeighborY="-13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7426C-78E1-49E1-87DB-7DB15711AA0E}" type="pres">
      <dgm:prSet presAssocID="{16747398-C88B-4E84-8C7A-87995F1FF689}" presName="spacing" presStyleCnt="0"/>
      <dgm:spPr/>
      <dgm:t>
        <a:bodyPr/>
        <a:lstStyle/>
        <a:p>
          <a:endParaRPr lang="ru-RU"/>
        </a:p>
      </dgm:t>
    </dgm:pt>
    <dgm:pt modelId="{A9CA965A-F580-4D2F-B469-1D7391E8D9EC}" type="pres">
      <dgm:prSet presAssocID="{F593356C-20E9-4772-8D8E-66C41649A492}" presName="composite" presStyleCnt="0"/>
      <dgm:spPr/>
      <dgm:t>
        <a:bodyPr/>
        <a:lstStyle/>
        <a:p>
          <a:endParaRPr lang="ru-RU"/>
        </a:p>
      </dgm:t>
    </dgm:pt>
    <dgm:pt modelId="{3E86F3A8-C3DA-40C4-88C6-CE212AD8EA24}" type="pres">
      <dgm:prSet presAssocID="{F593356C-20E9-4772-8D8E-66C41649A492}" presName="imgShp" presStyleLbl="fgImgPlace1" presStyleIdx="2" presStyleCnt="3" custScaleX="127855" custScaleY="118765" custLinFactNeighborX="-24603" custLinFactNeighborY="-28655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8811844-3C32-490B-9D1E-68EB32ABF889}" type="pres">
      <dgm:prSet presAssocID="{F593356C-20E9-4772-8D8E-66C41649A492}" presName="txShp" presStyleLbl="node1" presStyleIdx="2" presStyleCnt="3" custScaleX="114204" custLinFactNeighborX="1276" custLinFactNeighborY="-24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BD6EAE-9C01-4CFB-ACCF-C86B9940B9DE}" type="presOf" srcId="{50B31927-12BB-4D29-989F-E596DB4F366B}" destId="{1407ACF4-6622-4E4A-957F-27D1CC720F2A}" srcOrd="0" destOrd="0" presId="urn:microsoft.com/office/officeart/2005/8/layout/vList3#1"/>
    <dgm:cxn modelId="{ED0822F3-98E8-4353-9A1D-3967E7443687}" type="presOf" srcId="{004EB2C9-5506-4E68-9764-787F705FAC83}" destId="{B746D3FB-F3C3-43C3-A468-E936FB3C1CCD}" srcOrd="0" destOrd="0" presId="urn:microsoft.com/office/officeart/2005/8/layout/vList3#1"/>
    <dgm:cxn modelId="{64C95353-8955-4133-811C-2CF98FC120CF}" type="presOf" srcId="{85E2D920-2829-487F-8D12-52C5F8625563}" destId="{7D0F3E1E-1451-449D-A869-1C673F673D00}" srcOrd="0" destOrd="0" presId="urn:microsoft.com/office/officeart/2005/8/layout/vList3#1"/>
    <dgm:cxn modelId="{389611A1-7DD0-4DA6-9B4E-7F73B0A904DB}" srcId="{85E2D920-2829-487F-8D12-52C5F8625563}" destId="{F593356C-20E9-4772-8D8E-66C41649A492}" srcOrd="2" destOrd="0" parTransId="{1AA1D13A-BB57-49EB-B148-7C2C4C321C7B}" sibTransId="{4265BFA5-9EFB-4C1A-9D47-4EFCE7A34CBE}"/>
    <dgm:cxn modelId="{A41D5C72-7A08-49EA-AF12-41026CB3827F}" type="presOf" srcId="{F593356C-20E9-4772-8D8E-66C41649A492}" destId="{88811844-3C32-490B-9D1E-68EB32ABF889}" srcOrd="0" destOrd="0" presId="urn:microsoft.com/office/officeart/2005/8/layout/vList3#1"/>
    <dgm:cxn modelId="{326A2907-256B-4428-899D-57E2E07310E7}" srcId="{85E2D920-2829-487F-8D12-52C5F8625563}" destId="{50B31927-12BB-4D29-989F-E596DB4F366B}" srcOrd="0" destOrd="0" parTransId="{E7E8F193-C39C-4168-8085-47C642073B54}" sibTransId="{6EC5000D-58BB-4B8F-93F2-FE37AB4A7E23}"/>
    <dgm:cxn modelId="{51E321C8-3FE2-46AD-852B-4B5721B97924}" srcId="{85E2D920-2829-487F-8D12-52C5F8625563}" destId="{004EB2C9-5506-4E68-9764-787F705FAC83}" srcOrd="1" destOrd="0" parTransId="{3ED15AFA-9AF3-4D95-BC3C-0E2AE88CC76B}" sibTransId="{16747398-C88B-4E84-8C7A-87995F1FF689}"/>
    <dgm:cxn modelId="{47D102AF-0C41-43E8-BFB8-DB1CA37BF2FA}" type="presParOf" srcId="{7D0F3E1E-1451-449D-A869-1C673F673D00}" destId="{5C675176-92B9-4861-B408-54D52CD34F71}" srcOrd="0" destOrd="0" presId="urn:microsoft.com/office/officeart/2005/8/layout/vList3#1"/>
    <dgm:cxn modelId="{C0DC4BD2-2E57-4C37-999C-CD5F9DBE142A}" type="presParOf" srcId="{5C675176-92B9-4861-B408-54D52CD34F71}" destId="{57BA64CC-DEDB-41E1-AAB5-DBB84B02A472}" srcOrd="0" destOrd="0" presId="urn:microsoft.com/office/officeart/2005/8/layout/vList3#1"/>
    <dgm:cxn modelId="{F569048E-0C96-4197-B397-F76BE529B7CE}" type="presParOf" srcId="{5C675176-92B9-4861-B408-54D52CD34F71}" destId="{1407ACF4-6622-4E4A-957F-27D1CC720F2A}" srcOrd="1" destOrd="0" presId="urn:microsoft.com/office/officeart/2005/8/layout/vList3#1"/>
    <dgm:cxn modelId="{81E43F4C-BED0-41FF-9CD6-DEB07B01BF83}" type="presParOf" srcId="{7D0F3E1E-1451-449D-A869-1C673F673D00}" destId="{AC5C4EBF-CCA8-4A4A-97AE-1B9E496618B9}" srcOrd="1" destOrd="0" presId="urn:microsoft.com/office/officeart/2005/8/layout/vList3#1"/>
    <dgm:cxn modelId="{D36A9A00-A4A6-48C1-933F-88983AF1FE55}" type="presParOf" srcId="{7D0F3E1E-1451-449D-A869-1C673F673D00}" destId="{4D1E8BF4-0867-4BE5-8AC5-4435EDBA2848}" srcOrd="2" destOrd="0" presId="urn:microsoft.com/office/officeart/2005/8/layout/vList3#1"/>
    <dgm:cxn modelId="{A915F168-D4BC-4288-B939-7CE18F079A20}" type="presParOf" srcId="{4D1E8BF4-0867-4BE5-8AC5-4435EDBA2848}" destId="{20DF7D22-914B-4FD9-8504-03CDD932272C}" srcOrd="0" destOrd="0" presId="urn:microsoft.com/office/officeart/2005/8/layout/vList3#1"/>
    <dgm:cxn modelId="{FBCC4AAB-D58F-42EB-B299-311B49C2551F}" type="presParOf" srcId="{4D1E8BF4-0867-4BE5-8AC5-4435EDBA2848}" destId="{B746D3FB-F3C3-43C3-A468-E936FB3C1CCD}" srcOrd="1" destOrd="0" presId="urn:microsoft.com/office/officeart/2005/8/layout/vList3#1"/>
    <dgm:cxn modelId="{A37D9E91-91D6-44EC-B50E-3E7F6CB492D8}" type="presParOf" srcId="{7D0F3E1E-1451-449D-A869-1C673F673D00}" destId="{B1C7426C-78E1-49E1-87DB-7DB15711AA0E}" srcOrd="3" destOrd="0" presId="urn:microsoft.com/office/officeart/2005/8/layout/vList3#1"/>
    <dgm:cxn modelId="{A0C50905-2638-4A58-82E3-58CE37D32075}" type="presParOf" srcId="{7D0F3E1E-1451-449D-A869-1C673F673D00}" destId="{A9CA965A-F580-4D2F-B469-1D7391E8D9EC}" srcOrd="4" destOrd="0" presId="urn:microsoft.com/office/officeart/2005/8/layout/vList3#1"/>
    <dgm:cxn modelId="{D5ABBDAC-F27C-4E47-827C-BC909F62F977}" type="presParOf" srcId="{A9CA965A-F580-4D2F-B469-1D7391E8D9EC}" destId="{3E86F3A8-C3DA-40C4-88C6-CE212AD8EA24}" srcOrd="0" destOrd="0" presId="urn:microsoft.com/office/officeart/2005/8/layout/vList3#1"/>
    <dgm:cxn modelId="{12DA6D3B-1367-49A9-9D5E-975DA3CFDD17}" type="presParOf" srcId="{A9CA965A-F580-4D2F-B469-1D7391E8D9EC}" destId="{88811844-3C32-490B-9D1E-68EB32ABF889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07E62-6C83-497B-A1C1-9B03F261FB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C14AFB-8FCA-4245-B91A-801C6C086500}">
      <dgm:prSet phldrT="[Текст]" custT="1"/>
      <dgm:spPr>
        <a:solidFill>
          <a:srgbClr val="339933"/>
        </a:solidFill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rPr>
            <a:t>Педагог  и  дети</a:t>
          </a:r>
          <a:endParaRPr lang="ru-RU" sz="2800" b="1" dirty="0">
            <a:solidFill>
              <a:srgbClr val="FFFF00"/>
            </a:solidFill>
            <a:effectLst/>
            <a:latin typeface="Times New Roman" pitchFamily="18" charset="0"/>
            <a:ea typeface="Batang" pitchFamily="18" charset="-127"/>
            <a:cs typeface="Times New Roman" pitchFamily="18" charset="0"/>
          </a:endParaRPr>
        </a:p>
      </dgm:t>
    </dgm:pt>
    <dgm:pt modelId="{66ED7132-5079-4D54-9BC6-E017A10B2F7D}" type="parTrans" cxnId="{223D8380-E1D2-4D83-A751-A2A4AFF21134}">
      <dgm:prSet/>
      <dgm:spPr/>
      <dgm:t>
        <a:bodyPr/>
        <a:lstStyle/>
        <a:p>
          <a:endParaRPr lang="ru-RU"/>
        </a:p>
      </dgm:t>
    </dgm:pt>
    <dgm:pt modelId="{D55509B3-CAFE-4546-95D6-259D4A2CFAB2}" type="sibTrans" cxnId="{223D8380-E1D2-4D83-A751-A2A4AFF21134}">
      <dgm:prSet/>
      <dgm:spPr/>
      <dgm:t>
        <a:bodyPr/>
        <a:lstStyle/>
        <a:p>
          <a:endParaRPr lang="ru-RU"/>
        </a:p>
      </dgm:t>
    </dgm:pt>
    <dgm:pt modelId="{2A0AA4C2-D546-4B5F-A1D6-37D787AE591D}">
      <dgm:prSet phldrT="[Текст]" custT="1"/>
      <dgm:spPr>
        <a:solidFill>
          <a:srgbClr val="339933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rPr>
            <a:t>Дети  и  дети</a:t>
          </a:r>
          <a:endParaRPr lang="ru-RU" sz="2800" b="1" dirty="0">
            <a:solidFill>
              <a:srgbClr val="FFFF00"/>
            </a:solidFill>
            <a:effectLst/>
            <a:latin typeface="Times New Roman" pitchFamily="18" charset="0"/>
            <a:ea typeface="Batang" pitchFamily="18" charset="-127"/>
            <a:cs typeface="Times New Roman" pitchFamily="18" charset="0"/>
          </a:endParaRPr>
        </a:p>
      </dgm:t>
    </dgm:pt>
    <dgm:pt modelId="{D8DD283D-A4A1-48DA-A82A-21348C93C594}" type="parTrans" cxnId="{8DC00C30-0BA3-4C9F-93AD-6512090BA9F7}">
      <dgm:prSet/>
      <dgm:spPr/>
      <dgm:t>
        <a:bodyPr/>
        <a:lstStyle/>
        <a:p>
          <a:endParaRPr lang="ru-RU"/>
        </a:p>
      </dgm:t>
    </dgm:pt>
    <dgm:pt modelId="{B7558B7E-36A4-4795-9379-13FCA90AA9C6}" type="sibTrans" cxnId="{8DC00C30-0BA3-4C9F-93AD-6512090BA9F7}">
      <dgm:prSet/>
      <dgm:spPr/>
      <dgm:t>
        <a:bodyPr/>
        <a:lstStyle/>
        <a:p>
          <a:endParaRPr lang="ru-RU"/>
        </a:p>
      </dgm:t>
    </dgm:pt>
    <dgm:pt modelId="{6C7BF70A-7D5E-4267-A23C-5E44C7BC47DE}">
      <dgm:prSet phldrT="[Текст]" custT="1"/>
      <dgm:spPr>
        <a:solidFill>
          <a:srgbClr val="33993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800" b="1" dirty="0" smtClean="0">
              <a:solidFill>
                <a:srgbClr val="FFFF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rPr>
            <a:t>Самостоятельная  деятельность  детей</a:t>
          </a:r>
          <a:endParaRPr lang="ru-RU" sz="2800" dirty="0">
            <a:solidFill>
              <a:srgbClr val="FFFF00"/>
            </a:solidFill>
            <a:effectLst/>
            <a:latin typeface="Times New Roman" pitchFamily="18" charset="0"/>
            <a:ea typeface="Batang" pitchFamily="18" charset="-127"/>
            <a:cs typeface="Times New Roman" pitchFamily="18" charset="0"/>
          </a:endParaRPr>
        </a:p>
      </dgm:t>
    </dgm:pt>
    <dgm:pt modelId="{E2C71EFC-3503-45C6-965A-41A1FB91E128}" type="parTrans" cxnId="{93C71B1A-0090-45FA-A484-278185A72A9C}">
      <dgm:prSet/>
      <dgm:spPr/>
      <dgm:t>
        <a:bodyPr/>
        <a:lstStyle/>
        <a:p>
          <a:endParaRPr lang="ru-RU"/>
        </a:p>
      </dgm:t>
    </dgm:pt>
    <dgm:pt modelId="{1CFC0160-202A-45D6-B993-5E5825879A41}" type="sibTrans" cxnId="{93C71B1A-0090-45FA-A484-278185A72A9C}">
      <dgm:prSet/>
      <dgm:spPr/>
      <dgm:t>
        <a:bodyPr/>
        <a:lstStyle/>
        <a:p>
          <a:endParaRPr lang="ru-RU"/>
        </a:p>
      </dgm:t>
    </dgm:pt>
    <dgm:pt modelId="{73CCCD68-B4D4-4DCD-B9E7-56ABFBB16BE5}" type="pres">
      <dgm:prSet presAssocID="{F6907E62-6C83-497B-A1C1-9B03F261FB7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8BAA01-6470-443F-90CD-4ED5AA68F1A4}" type="pres">
      <dgm:prSet presAssocID="{CDC14AFB-8FCA-4245-B91A-801C6C086500}" presName="parentLin" presStyleCnt="0"/>
      <dgm:spPr/>
    </dgm:pt>
    <dgm:pt modelId="{9E9AC018-7280-4EBC-A70F-2A6E39726E9E}" type="pres">
      <dgm:prSet presAssocID="{CDC14AFB-8FCA-4245-B91A-801C6C08650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46F23A2-B9C3-4DDB-99D0-4FFD9D362132}" type="pres">
      <dgm:prSet presAssocID="{CDC14AFB-8FCA-4245-B91A-801C6C086500}" presName="parentText" presStyleLbl="node1" presStyleIdx="0" presStyleCnt="3" custLinFactNeighborY="-109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61AA5-F4C5-47B5-B9F8-B61036EE2BF7}" type="pres">
      <dgm:prSet presAssocID="{CDC14AFB-8FCA-4245-B91A-801C6C086500}" presName="negativeSpace" presStyleCnt="0"/>
      <dgm:spPr/>
    </dgm:pt>
    <dgm:pt modelId="{EAEA3472-2C27-4F45-A358-08166918DC1B}" type="pres">
      <dgm:prSet presAssocID="{CDC14AFB-8FCA-4245-B91A-801C6C086500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3300"/>
          </a:solidFill>
        </a:ln>
      </dgm:spPr>
    </dgm:pt>
    <dgm:pt modelId="{66282563-1872-41FA-A0B8-9B5FFA5B4B8A}" type="pres">
      <dgm:prSet presAssocID="{D55509B3-CAFE-4546-95D6-259D4A2CFAB2}" presName="spaceBetweenRectangles" presStyleCnt="0"/>
      <dgm:spPr/>
    </dgm:pt>
    <dgm:pt modelId="{8D95104F-33B0-4F25-A962-6DAAD825D5DE}" type="pres">
      <dgm:prSet presAssocID="{2A0AA4C2-D546-4B5F-A1D6-37D787AE591D}" presName="parentLin" presStyleCnt="0"/>
      <dgm:spPr/>
    </dgm:pt>
    <dgm:pt modelId="{1DF3FCA9-BE59-47D2-90E3-E1EF20E6B7C6}" type="pres">
      <dgm:prSet presAssocID="{2A0AA4C2-D546-4B5F-A1D6-37D787AE591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1F6A632-1455-4845-8B1D-0F60A9A4C75F}" type="pres">
      <dgm:prSet presAssocID="{2A0AA4C2-D546-4B5F-A1D6-37D787AE591D}" presName="parentText" presStyleLbl="node1" presStyleIdx="1" presStyleCnt="3" custLinFactX="21120" custLinFactNeighborX="100000" custLinFactNeighborY="34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AA56B-7EAF-49F2-9563-87A24CF2BAC8}" type="pres">
      <dgm:prSet presAssocID="{2A0AA4C2-D546-4B5F-A1D6-37D787AE591D}" presName="negativeSpace" presStyleCnt="0"/>
      <dgm:spPr/>
    </dgm:pt>
    <dgm:pt modelId="{B68D3C21-B551-4BEA-A4EC-36497420BD0F}" type="pres">
      <dgm:prSet presAssocID="{2A0AA4C2-D546-4B5F-A1D6-37D787AE591D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3300"/>
          </a:solidFill>
        </a:ln>
      </dgm:spPr>
    </dgm:pt>
    <dgm:pt modelId="{73D14F99-B73A-4A5D-B7B5-0877A116F572}" type="pres">
      <dgm:prSet presAssocID="{B7558B7E-36A4-4795-9379-13FCA90AA9C6}" presName="spaceBetweenRectangles" presStyleCnt="0"/>
      <dgm:spPr/>
    </dgm:pt>
    <dgm:pt modelId="{552F9F80-2B9A-4A06-BB4C-AF98DD1A389C}" type="pres">
      <dgm:prSet presAssocID="{6C7BF70A-7D5E-4267-A23C-5E44C7BC47DE}" presName="parentLin" presStyleCnt="0"/>
      <dgm:spPr/>
    </dgm:pt>
    <dgm:pt modelId="{269F18BD-EAFA-49BA-BE85-7F39E60CF5A5}" type="pres">
      <dgm:prSet presAssocID="{6C7BF70A-7D5E-4267-A23C-5E44C7BC47D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2571513-CE26-44D0-B9A3-3F38FE5576CC}" type="pres">
      <dgm:prSet presAssocID="{6C7BF70A-7D5E-4267-A23C-5E44C7BC47DE}" presName="parentText" presStyleLbl="node1" presStyleIdx="2" presStyleCnt="3" custLinFactX="7909" custLinFactNeighborX="100000" custLinFactNeighborY="313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7C9B7-6332-4FB1-8F60-4F47FD134545}" type="pres">
      <dgm:prSet presAssocID="{6C7BF70A-7D5E-4267-A23C-5E44C7BC47DE}" presName="negativeSpace" presStyleCnt="0"/>
      <dgm:spPr/>
    </dgm:pt>
    <dgm:pt modelId="{8C3627D9-F4E2-4761-AF5C-3A63FBA5059D}" type="pres">
      <dgm:prSet presAssocID="{6C7BF70A-7D5E-4267-A23C-5E44C7BC47DE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03300"/>
          </a:solidFill>
        </a:ln>
      </dgm:spPr>
    </dgm:pt>
  </dgm:ptLst>
  <dgm:cxnLst>
    <dgm:cxn modelId="{93C71B1A-0090-45FA-A484-278185A72A9C}" srcId="{F6907E62-6C83-497B-A1C1-9B03F261FB73}" destId="{6C7BF70A-7D5E-4267-A23C-5E44C7BC47DE}" srcOrd="2" destOrd="0" parTransId="{E2C71EFC-3503-45C6-965A-41A1FB91E128}" sibTransId="{1CFC0160-202A-45D6-B993-5E5825879A41}"/>
    <dgm:cxn modelId="{C32B3E36-7B9D-4782-957A-208692172B56}" type="presOf" srcId="{F6907E62-6C83-497B-A1C1-9B03F261FB73}" destId="{73CCCD68-B4D4-4DCD-B9E7-56ABFBB16BE5}" srcOrd="0" destOrd="0" presId="urn:microsoft.com/office/officeart/2005/8/layout/list1"/>
    <dgm:cxn modelId="{1372E7BD-8373-4E92-9B93-4A5A92D70313}" type="presOf" srcId="{CDC14AFB-8FCA-4245-B91A-801C6C086500}" destId="{E46F23A2-B9C3-4DDB-99D0-4FFD9D362132}" srcOrd="1" destOrd="0" presId="urn:microsoft.com/office/officeart/2005/8/layout/list1"/>
    <dgm:cxn modelId="{8DC00C30-0BA3-4C9F-93AD-6512090BA9F7}" srcId="{F6907E62-6C83-497B-A1C1-9B03F261FB73}" destId="{2A0AA4C2-D546-4B5F-A1D6-37D787AE591D}" srcOrd="1" destOrd="0" parTransId="{D8DD283D-A4A1-48DA-A82A-21348C93C594}" sibTransId="{B7558B7E-36A4-4795-9379-13FCA90AA9C6}"/>
    <dgm:cxn modelId="{223D8380-E1D2-4D83-A751-A2A4AFF21134}" srcId="{F6907E62-6C83-497B-A1C1-9B03F261FB73}" destId="{CDC14AFB-8FCA-4245-B91A-801C6C086500}" srcOrd="0" destOrd="0" parTransId="{66ED7132-5079-4D54-9BC6-E017A10B2F7D}" sibTransId="{D55509B3-CAFE-4546-95D6-259D4A2CFAB2}"/>
    <dgm:cxn modelId="{EF02C311-C7BD-4147-88D0-BA78BCE1755E}" type="presOf" srcId="{6C7BF70A-7D5E-4267-A23C-5E44C7BC47DE}" destId="{22571513-CE26-44D0-B9A3-3F38FE5576CC}" srcOrd="1" destOrd="0" presId="urn:microsoft.com/office/officeart/2005/8/layout/list1"/>
    <dgm:cxn modelId="{EFEEF7E1-0956-40AD-B418-8BC618F8A921}" type="presOf" srcId="{2A0AA4C2-D546-4B5F-A1D6-37D787AE591D}" destId="{61F6A632-1455-4845-8B1D-0F60A9A4C75F}" srcOrd="1" destOrd="0" presId="urn:microsoft.com/office/officeart/2005/8/layout/list1"/>
    <dgm:cxn modelId="{CFB5ECBA-F743-4873-B420-7DA884237120}" type="presOf" srcId="{2A0AA4C2-D546-4B5F-A1D6-37D787AE591D}" destId="{1DF3FCA9-BE59-47D2-90E3-E1EF20E6B7C6}" srcOrd="0" destOrd="0" presId="urn:microsoft.com/office/officeart/2005/8/layout/list1"/>
    <dgm:cxn modelId="{BFC65431-9476-4271-8D35-A8610385576E}" type="presOf" srcId="{CDC14AFB-8FCA-4245-B91A-801C6C086500}" destId="{9E9AC018-7280-4EBC-A70F-2A6E39726E9E}" srcOrd="0" destOrd="0" presId="urn:microsoft.com/office/officeart/2005/8/layout/list1"/>
    <dgm:cxn modelId="{1534681F-18A5-4938-963C-63B1D56D85E5}" type="presOf" srcId="{6C7BF70A-7D5E-4267-A23C-5E44C7BC47DE}" destId="{269F18BD-EAFA-49BA-BE85-7F39E60CF5A5}" srcOrd="0" destOrd="0" presId="urn:microsoft.com/office/officeart/2005/8/layout/list1"/>
    <dgm:cxn modelId="{F4908675-DD96-4E43-B0F8-6E9DF121024C}" type="presParOf" srcId="{73CCCD68-B4D4-4DCD-B9E7-56ABFBB16BE5}" destId="{EC8BAA01-6470-443F-90CD-4ED5AA68F1A4}" srcOrd="0" destOrd="0" presId="urn:microsoft.com/office/officeart/2005/8/layout/list1"/>
    <dgm:cxn modelId="{4FEB99E6-A785-45DF-9138-1E5B353AFAFF}" type="presParOf" srcId="{EC8BAA01-6470-443F-90CD-4ED5AA68F1A4}" destId="{9E9AC018-7280-4EBC-A70F-2A6E39726E9E}" srcOrd="0" destOrd="0" presId="urn:microsoft.com/office/officeart/2005/8/layout/list1"/>
    <dgm:cxn modelId="{48E76CDB-1ED9-4380-8779-9FF6B5D941DC}" type="presParOf" srcId="{EC8BAA01-6470-443F-90CD-4ED5AA68F1A4}" destId="{E46F23A2-B9C3-4DDB-99D0-4FFD9D362132}" srcOrd="1" destOrd="0" presId="urn:microsoft.com/office/officeart/2005/8/layout/list1"/>
    <dgm:cxn modelId="{B2676810-FEEF-408B-9E62-9D8694628F03}" type="presParOf" srcId="{73CCCD68-B4D4-4DCD-B9E7-56ABFBB16BE5}" destId="{74561AA5-F4C5-47B5-B9F8-B61036EE2BF7}" srcOrd="1" destOrd="0" presId="urn:microsoft.com/office/officeart/2005/8/layout/list1"/>
    <dgm:cxn modelId="{46D0E091-4531-48FA-88C9-8695A5937693}" type="presParOf" srcId="{73CCCD68-B4D4-4DCD-B9E7-56ABFBB16BE5}" destId="{EAEA3472-2C27-4F45-A358-08166918DC1B}" srcOrd="2" destOrd="0" presId="urn:microsoft.com/office/officeart/2005/8/layout/list1"/>
    <dgm:cxn modelId="{A35A89DF-D410-45B0-91D3-540ECEDFC9EB}" type="presParOf" srcId="{73CCCD68-B4D4-4DCD-B9E7-56ABFBB16BE5}" destId="{66282563-1872-41FA-A0B8-9B5FFA5B4B8A}" srcOrd="3" destOrd="0" presId="urn:microsoft.com/office/officeart/2005/8/layout/list1"/>
    <dgm:cxn modelId="{8EAFFDD4-EE19-4487-8BA1-86C727DCF597}" type="presParOf" srcId="{73CCCD68-B4D4-4DCD-B9E7-56ABFBB16BE5}" destId="{8D95104F-33B0-4F25-A962-6DAAD825D5DE}" srcOrd="4" destOrd="0" presId="urn:microsoft.com/office/officeart/2005/8/layout/list1"/>
    <dgm:cxn modelId="{06CA1263-A8DC-4071-97C2-34A22F11FD9A}" type="presParOf" srcId="{8D95104F-33B0-4F25-A962-6DAAD825D5DE}" destId="{1DF3FCA9-BE59-47D2-90E3-E1EF20E6B7C6}" srcOrd="0" destOrd="0" presId="urn:microsoft.com/office/officeart/2005/8/layout/list1"/>
    <dgm:cxn modelId="{38CA258A-64E5-4F41-B479-2DF6C99D18EE}" type="presParOf" srcId="{8D95104F-33B0-4F25-A962-6DAAD825D5DE}" destId="{61F6A632-1455-4845-8B1D-0F60A9A4C75F}" srcOrd="1" destOrd="0" presId="urn:microsoft.com/office/officeart/2005/8/layout/list1"/>
    <dgm:cxn modelId="{F47D8FDA-FA4D-45F1-8201-4CF5099A28B5}" type="presParOf" srcId="{73CCCD68-B4D4-4DCD-B9E7-56ABFBB16BE5}" destId="{612AA56B-7EAF-49F2-9563-87A24CF2BAC8}" srcOrd="5" destOrd="0" presId="urn:microsoft.com/office/officeart/2005/8/layout/list1"/>
    <dgm:cxn modelId="{1D93E185-B8F7-475F-AD68-DA24A3441406}" type="presParOf" srcId="{73CCCD68-B4D4-4DCD-B9E7-56ABFBB16BE5}" destId="{B68D3C21-B551-4BEA-A4EC-36497420BD0F}" srcOrd="6" destOrd="0" presId="urn:microsoft.com/office/officeart/2005/8/layout/list1"/>
    <dgm:cxn modelId="{44A79D21-8A90-4DB1-B46E-0D63E2008652}" type="presParOf" srcId="{73CCCD68-B4D4-4DCD-B9E7-56ABFBB16BE5}" destId="{73D14F99-B73A-4A5D-B7B5-0877A116F572}" srcOrd="7" destOrd="0" presId="urn:microsoft.com/office/officeart/2005/8/layout/list1"/>
    <dgm:cxn modelId="{A24B4ED0-3FB4-45F6-A1FA-7D2DA46AD31B}" type="presParOf" srcId="{73CCCD68-B4D4-4DCD-B9E7-56ABFBB16BE5}" destId="{552F9F80-2B9A-4A06-BB4C-AF98DD1A389C}" srcOrd="8" destOrd="0" presId="urn:microsoft.com/office/officeart/2005/8/layout/list1"/>
    <dgm:cxn modelId="{5AF084E1-3169-4A89-B83F-399C6A624175}" type="presParOf" srcId="{552F9F80-2B9A-4A06-BB4C-AF98DD1A389C}" destId="{269F18BD-EAFA-49BA-BE85-7F39E60CF5A5}" srcOrd="0" destOrd="0" presId="urn:microsoft.com/office/officeart/2005/8/layout/list1"/>
    <dgm:cxn modelId="{4972230B-1641-447D-9D92-A95BE4B26644}" type="presParOf" srcId="{552F9F80-2B9A-4A06-BB4C-AF98DD1A389C}" destId="{22571513-CE26-44D0-B9A3-3F38FE5576CC}" srcOrd="1" destOrd="0" presId="urn:microsoft.com/office/officeart/2005/8/layout/list1"/>
    <dgm:cxn modelId="{275C465A-CFA2-4854-8C75-5A9FE9D40356}" type="presParOf" srcId="{73CCCD68-B4D4-4DCD-B9E7-56ABFBB16BE5}" destId="{0A27C9B7-6332-4FB1-8F60-4F47FD134545}" srcOrd="9" destOrd="0" presId="urn:microsoft.com/office/officeart/2005/8/layout/list1"/>
    <dgm:cxn modelId="{9CD9A518-A455-48B5-87F9-193D3EB1CB5B}" type="presParOf" srcId="{73CCCD68-B4D4-4DCD-B9E7-56ABFBB16BE5}" destId="{8C3627D9-F4E2-4761-AF5C-3A63FBA5059D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07ACF4-6622-4E4A-957F-27D1CC720F2A}">
      <dsp:nvSpPr>
        <dsp:cNvPr id="0" name=""/>
        <dsp:cNvSpPr/>
      </dsp:nvSpPr>
      <dsp:spPr>
        <a:xfrm rot="10800000">
          <a:off x="996711" y="67637"/>
          <a:ext cx="7334476" cy="1237674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78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развитие положительных нравственных качеств, побуждающих детей к соблюдению норм поведения в природе, в обществе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306129" y="67637"/>
        <a:ext cx="7025058" cy="1237674"/>
      </dsp:txXfrm>
    </dsp:sp>
    <dsp:sp modelId="{57BA64CC-DEDB-41E1-AAB5-DBB84B02A472}">
      <dsp:nvSpPr>
        <dsp:cNvPr id="0" name=""/>
        <dsp:cNvSpPr/>
      </dsp:nvSpPr>
      <dsp:spPr>
        <a:xfrm>
          <a:off x="537316" y="0"/>
          <a:ext cx="1399339" cy="1372519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746D3FB-F3C3-43C3-A468-E936FB3C1CCD}">
      <dsp:nvSpPr>
        <dsp:cNvPr id="0" name=""/>
        <dsp:cNvSpPr/>
      </dsp:nvSpPr>
      <dsp:spPr>
        <a:xfrm rot="10800000">
          <a:off x="1089244" y="1668046"/>
          <a:ext cx="7192116" cy="1237674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78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воспитание эстетических чувств, развитие эмоций, чувства  </a:t>
          </a:r>
          <a:r>
            <a:rPr lang="ru-RU" sz="23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эмпатии</a:t>
          </a:r>
          <a:endParaRPr lang="ru-RU" sz="23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398662" y="1668046"/>
        <a:ext cx="6882698" cy="1237674"/>
      </dsp:txXfrm>
    </dsp:sp>
    <dsp:sp modelId="{20DF7D22-914B-4FD9-8504-03CDD932272C}">
      <dsp:nvSpPr>
        <dsp:cNvPr id="0" name=""/>
        <dsp:cNvSpPr/>
      </dsp:nvSpPr>
      <dsp:spPr>
        <a:xfrm>
          <a:off x="684872" y="1572244"/>
          <a:ext cx="1460208" cy="1415367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8811844-3C32-490B-9D1E-68EB32ABF889}">
      <dsp:nvSpPr>
        <dsp:cNvPr id="0" name=""/>
        <dsp:cNvSpPr/>
      </dsp:nvSpPr>
      <dsp:spPr>
        <a:xfrm rot="10800000">
          <a:off x="1365799" y="3340055"/>
          <a:ext cx="7007785" cy="1237674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78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формирование познавательных, практических и творческих умений экологического характера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675217" y="3340055"/>
        <a:ext cx="6698367" cy="1237674"/>
      </dsp:txXfrm>
    </dsp:sp>
    <dsp:sp modelId="{3E86F3A8-C3DA-40C4-88C6-CE212AD8EA24}">
      <dsp:nvSpPr>
        <dsp:cNvPr id="0" name=""/>
        <dsp:cNvSpPr/>
      </dsp:nvSpPr>
      <dsp:spPr>
        <a:xfrm>
          <a:off x="627575" y="3172356"/>
          <a:ext cx="1582429" cy="1469924"/>
        </a:xfrm>
        <a:prstGeom prst="ellipse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EA3472-2C27-4F45-A358-08166918DC1B}">
      <dsp:nvSpPr>
        <dsp:cNvPr id="0" name=""/>
        <dsp:cNvSpPr/>
      </dsp:nvSpPr>
      <dsp:spPr>
        <a:xfrm>
          <a:off x="0" y="591388"/>
          <a:ext cx="849694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F23A2-B9C3-4DDB-99D0-4FFD9D362132}">
      <dsp:nvSpPr>
        <dsp:cNvPr id="0" name=""/>
        <dsp:cNvSpPr/>
      </dsp:nvSpPr>
      <dsp:spPr>
        <a:xfrm>
          <a:off x="424847" y="60027"/>
          <a:ext cx="5947860" cy="1062720"/>
        </a:xfrm>
        <a:prstGeom prst="roundRect">
          <a:avLst/>
        </a:prstGeom>
        <a:solidFill>
          <a:srgbClr val="33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  <a:cs typeface="Times New Roman" pitchFamily="18" charset="0"/>
            </a:rPr>
            <a:t>Педагог  и  дети</a:t>
          </a:r>
          <a:endParaRPr lang="ru-RU" sz="22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tang" pitchFamily="18" charset="-127"/>
            <a:ea typeface="Batang" pitchFamily="18" charset="-127"/>
            <a:cs typeface="Times New Roman" pitchFamily="18" charset="0"/>
          </a:endParaRPr>
        </a:p>
      </dsp:txBody>
      <dsp:txXfrm>
        <a:off x="476725" y="111905"/>
        <a:ext cx="5844104" cy="958964"/>
      </dsp:txXfrm>
    </dsp:sp>
    <dsp:sp modelId="{B68D3C21-B551-4BEA-A4EC-36497420BD0F}">
      <dsp:nvSpPr>
        <dsp:cNvPr id="0" name=""/>
        <dsp:cNvSpPr/>
      </dsp:nvSpPr>
      <dsp:spPr>
        <a:xfrm>
          <a:off x="0" y="2224348"/>
          <a:ext cx="849694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F6A632-1455-4845-8B1D-0F60A9A4C75F}">
      <dsp:nvSpPr>
        <dsp:cNvPr id="0" name=""/>
        <dsp:cNvSpPr/>
      </dsp:nvSpPr>
      <dsp:spPr>
        <a:xfrm>
          <a:off x="424847" y="1692988"/>
          <a:ext cx="5947860" cy="1062720"/>
        </a:xfrm>
        <a:prstGeom prst="roundRect">
          <a:avLst/>
        </a:prstGeom>
        <a:solidFill>
          <a:srgbClr val="33993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  <a:cs typeface="Times New Roman" pitchFamily="18" charset="0"/>
            </a:rPr>
            <a:t>Дети  и  дети</a:t>
          </a:r>
          <a:endParaRPr lang="ru-RU" sz="22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tang" pitchFamily="18" charset="-127"/>
            <a:ea typeface="Batang" pitchFamily="18" charset="-127"/>
            <a:cs typeface="Times New Roman" pitchFamily="18" charset="0"/>
          </a:endParaRPr>
        </a:p>
      </dsp:txBody>
      <dsp:txXfrm>
        <a:off x="476725" y="1744866"/>
        <a:ext cx="5844104" cy="958964"/>
      </dsp:txXfrm>
    </dsp:sp>
    <dsp:sp modelId="{8C3627D9-F4E2-4761-AF5C-3A63FBA5059D}">
      <dsp:nvSpPr>
        <dsp:cNvPr id="0" name=""/>
        <dsp:cNvSpPr/>
      </dsp:nvSpPr>
      <dsp:spPr>
        <a:xfrm>
          <a:off x="0" y="3857308"/>
          <a:ext cx="849694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71513-CE26-44D0-B9A3-3F38FE5576CC}">
      <dsp:nvSpPr>
        <dsp:cNvPr id="0" name=""/>
        <dsp:cNvSpPr/>
      </dsp:nvSpPr>
      <dsp:spPr>
        <a:xfrm>
          <a:off x="424847" y="3325948"/>
          <a:ext cx="5947860" cy="1062720"/>
        </a:xfrm>
        <a:prstGeom prst="roundRect">
          <a:avLst/>
        </a:prstGeom>
        <a:solidFill>
          <a:srgbClr val="33993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  <a:cs typeface="Times New Roman" pitchFamily="18" charset="0"/>
            </a:rPr>
            <a:t>Самостоятельная  деятельность  детей</a:t>
          </a:r>
          <a:endParaRPr lang="ru-RU" sz="220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tang" pitchFamily="18" charset="-127"/>
            <a:ea typeface="Batang" pitchFamily="18" charset="-127"/>
            <a:cs typeface="Times New Roman" pitchFamily="18" charset="0"/>
          </a:endParaRPr>
        </a:p>
      </dsp:txBody>
      <dsp:txXfrm>
        <a:off x="476725" y="3377826"/>
        <a:ext cx="5844104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EEB65-7410-432E-999C-26653BD848AA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5DA12-C0DB-49A5-B0B0-FBB5646E5F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8151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FA3DB-65D3-45F8-99F0-6B83DE744A52}" type="datetimeFigureOut">
              <a:rPr lang="ru-RU" smtClean="0"/>
              <a:pPr/>
              <a:t>21.06.2018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DE66A-A8D4-4991-B2EA-A18564984A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85786" y="1357298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ФОРМЫ  ОРГАНИЗАЦИИ   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ПОЗНАВАТЕЛЬНО-ИССЛЕДОВАТЕЛЬСКОЙ   ДЕЯТЕЛЬНОСТИ   В   ДОШКОЛЬНОМ УЧРЕЖДЕНИИ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(Экология)</a:t>
            </a:r>
            <a:endParaRPr lang="ru-RU" sz="28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14348" y="4714884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подготовила: Майер Т.В.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(2017-2018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-71502" y="142852"/>
            <a:ext cx="921550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21429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Наблюдения на прогулке</a:t>
            </a:r>
            <a:endParaRPr lang="ru-RU" sz="3200" dirty="0">
              <a:solidFill>
                <a:srgbClr val="0033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2050" name="Picture 2" descr="C:\Users\Домашний\Desktop\фото с телефона 28.01.18\IMG_20180305_1121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357298"/>
            <a:ext cx="3445673" cy="459423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051" name="Picture 3" descr="C:\Users\Домашний\Desktop\фото с телефона 28.01.18\IMG_20180305_1121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571612"/>
            <a:ext cx="3430027" cy="4573369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1285884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Наблюдение и работа</a:t>
            </a:r>
            <a:b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в уголке природы</a:t>
            </a:r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lang="ru-RU" sz="3200" dirty="0">
              <a:solidFill>
                <a:srgbClr val="003300"/>
              </a:solidFill>
            </a:endParaRPr>
          </a:p>
        </p:txBody>
      </p:sp>
      <p:pic>
        <p:nvPicPr>
          <p:cNvPr id="8" name="Picture 2" descr="C:\Users\Домашний\Desktop\дс\IMG_20180111_10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3268289" cy="4357718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5123" name="Picture 3" descr="C:\Users\Домашний\Desktop\дс\IMG_20180111_1008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643050"/>
            <a:ext cx="3304007" cy="4405343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06" y="357174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Труд в природе</a:t>
            </a:r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lang="ru-RU" sz="3600" dirty="0">
              <a:solidFill>
                <a:srgbClr val="0033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3644" y="1142984"/>
            <a:ext cx="3536181" cy="4714908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7987" y="1357298"/>
            <a:ext cx="3587351" cy="478313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7138" y="357174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Игры –экспериментирования</a:t>
            </a:r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lang="ru-RU" sz="3600" dirty="0">
              <a:solidFill>
                <a:srgbClr val="0033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142984"/>
            <a:ext cx="3555956" cy="474127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" name="Picture 2" descr="C:\Users\Домашний\Desktop\дс\IMG_20180115_163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500174"/>
            <a:ext cx="3413601" cy="4551468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8630"/>
            <a:ext cx="5643602" cy="11358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2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САМОСТОЯТЕЛЬНАЯ  ДЕЯТЕЛЬНОСТЬ  ДЕТЕЙ 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000240"/>
            <a:ext cx="6816250" cy="36317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Наблюдения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Игры с природным   материалом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Дидактические игры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Опыты и  эксперименты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428604"/>
            <a:ext cx="2714644" cy="361952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4" name="Picture 2" descr="C:\Users\Домашний\Desktop\фото с телефона 28.01.18\IMG_20180216_1638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500042"/>
            <a:ext cx="2750363" cy="366715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3076" name="Picture 4" descr="C:\Users\Домашний\Desktop\фото с телефона 28.01.18\IMG_20180206_1712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903318">
            <a:off x="1713995" y="3129148"/>
            <a:ext cx="2301485" cy="306864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3077" name="Picture 5" descr="C:\Users\Домашний\Desktop\фото с телефона 28.01.18\IMG_20180110_0919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02846">
            <a:off x="5756575" y="3127763"/>
            <a:ext cx="2337290" cy="311638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556792"/>
            <a:ext cx="83210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физический</a:t>
            </a:r>
            <a:r>
              <a:rPr lang="ru-RU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учится управлять своим телом и отдельными органами;</a:t>
            </a:r>
          </a:p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природоведческий: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знакомится с реальным окружающим миром, со свойствами объектов и причинно-следственными связями, действующими в мире;</a:t>
            </a:r>
          </a:p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социальный: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запоминает индивидуальные особенности каждого человека (сверстника и взрослого), формы взаимодействия людей друг с другом;</a:t>
            </a:r>
          </a:p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познавательный: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тренирует мыслительные процессы, осваивает разнообразные мыслительные операции;</a:t>
            </a:r>
          </a:p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лингвистический: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занимается словотворчеством, обсуждает итоги эксперимента, играет в словесные игры, т.е. экспериментирует со словами;</a:t>
            </a:r>
          </a:p>
          <a:p>
            <a:pPr eaLnBrk="0" hangingPunct="0">
              <a:buFontTx/>
              <a:buChar char="•"/>
              <a:defRPr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личностный</a:t>
            </a:r>
            <a:r>
              <a:rPr lang="ru-RU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узнает свои личные возможности.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572428" cy="12389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  процессе  самостоятельной  деятельности ребенок  осуществляет  не простой, а многоуровневый эксперимент: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agicskazka.ru/wp-content/uploads/2010/02/43009025_121258759033345-19.gif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15877" b="11962"/>
          <a:stretch>
            <a:fillRect/>
          </a:stretch>
        </p:blipFill>
        <p:spPr bwMode="auto">
          <a:xfrm flipH="1">
            <a:off x="251520" y="548680"/>
            <a:ext cx="1187624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-214346" y="476672"/>
            <a:ext cx="9144000" cy="6624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Всё хорошее в людях – из детства!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Как истоки добра пробудить?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Прикоснуться к природе всем сердцем: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Удивиться, узнать, полюбить!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Мы хотим, чтоб земля расцветала,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 росли, как цветы, малыши,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Чтоб для них экология стала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Не наукой, а частью души!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42918"/>
            <a:ext cx="5303512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600" b="1" dirty="0" smtClean="0"/>
              <a:t>     </a:t>
            </a:r>
            <a:r>
              <a:rPr lang="ru-RU" sz="2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ЗАДАЧИ  ЭКОЛОГИЧЕСКОГО  ВОСПИТАНИЯ</a:t>
            </a:r>
            <a:endParaRPr lang="ru-RU" sz="2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20520828"/>
              </p:ext>
            </p:extLst>
          </p:nvPr>
        </p:nvGraphicFramePr>
        <p:xfrm>
          <a:off x="467544" y="1860848"/>
          <a:ext cx="9227368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http://magicskazka.ru/wp-content/uploads/2010/02/43009025_121258759033345-19.gif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5989"/>
          <a:stretch>
            <a:fillRect/>
          </a:stretch>
        </p:blipFill>
        <p:spPr bwMode="auto">
          <a:xfrm>
            <a:off x="251520" y="188640"/>
            <a:ext cx="2051720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5614998" cy="7388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Формы работы с детьми</a:t>
            </a:r>
            <a:endParaRPr lang="ru-RU" sz="3200" b="1" dirty="0">
              <a:solidFill>
                <a:srgbClr val="0033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251520" y="1484784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17838"/>
            <a:ext cx="5072098" cy="8108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ПЕДАГОГ  И   ДЕТИ</a:t>
            </a:r>
            <a: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solidFill>
                <a:srgbClr val="0033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14414" y="1785926"/>
            <a:ext cx="6890538" cy="40867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НОД (непосредственно – образовательная деятельность)</a:t>
            </a:r>
          </a:p>
          <a:p>
            <a:pPr lvl="0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Наблюдения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Экологические экскурсии</a:t>
            </a:r>
          </a:p>
          <a:p>
            <a:pPr lvl="0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Беседы</a:t>
            </a:r>
          </a:p>
          <a:p>
            <a:pPr lvl="0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Проектная деятельность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Экологические праздники, выставки…</a:t>
            </a:r>
          </a:p>
          <a:p>
            <a:pPr lvl="0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Экспериментирование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79512" y="332656"/>
            <a:ext cx="7250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НОД (непосредственно-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образовательная деятельность)</a:t>
            </a:r>
            <a:endParaRPr lang="ru-RU" sz="2800" b="1" dirty="0">
              <a:solidFill>
                <a:srgbClr val="0033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-612576" y="928670"/>
            <a:ext cx="5472608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          «Строение веществ»</a:t>
            </a:r>
            <a:endParaRPr lang="ru-RU" sz="22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ctr"/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23520" y="1357298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</a:t>
            </a:r>
            <a:r>
              <a:rPr lang="ru-RU" sz="22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«В мире пластмассы»</a:t>
            </a:r>
            <a:endParaRPr lang="ru-RU" sz="22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071678"/>
            <a:ext cx="3107553" cy="4143404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071677"/>
            <a:ext cx="3140863" cy="4187817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60414"/>
            <a:ext cx="8229600" cy="796950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Наблюдения  в природе</a:t>
            </a:r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500174"/>
            <a:ext cx="3265882" cy="4354509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5" name="Picture 3" descr="C:\Users\Домашний\Desktop\дс\IMG_20170926_1124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64380" y="1473148"/>
            <a:ext cx="3250430" cy="433390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4099" name="Picture 3" descr="C:\Users\Домашний\Desktop\фото с телефона 28.01.18\IMG_20170926_1124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4000504"/>
            <a:ext cx="1803705" cy="2404941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Экологические праздники, выставки...</a:t>
            </a:r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lang="ru-RU" sz="3200" dirty="0">
              <a:solidFill>
                <a:srgbClr val="003300"/>
              </a:solidFill>
            </a:endParaRPr>
          </a:p>
        </p:txBody>
      </p:sp>
      <p:pic>
        <p:nvPicPr>
          <p:cNvPr id="5" name="Picture 2" descr="C:\Users\Домашний\Desktop\фото с телефона 28.01.18\IMG_20180209_0743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95747" y="3000372"/>
            <a:ext cx="4191029" cy="314327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1026" name="Picture 2" descr="C:\Users\Домашний\Desktop\фото с телефона 28.01.18\IMG_20180212_1109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285860"/>
            <a:ext cx="4191029" cy="314327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Экспериментирование</a:t>
            </a: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/>
            </a:r>
            <a:b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098" name="Picture 2" descr="C:\Users\Домашний\Desktop\дс\IMG_20180111_103423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571612"/>
            <a:ext cx="3426615" cy="456882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2943" y="1214422"/>
            <a:ext cx="3533772" cy="471169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4929222" cy="7858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2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ДЕТИ    И  ДЕТИ</a:t>
            </a:r>
            <a:r>
              <a:rPr lang="ru-RU" sz="31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643050"/>
            <a:ext cx="6744812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Наблюдение на прогулке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Наблюдение и работа в уголке природы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Труд в природе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Игры –экспериментирования</a:t>
            </a:r>
          </a:p>
          <a:p>
            <a:pPr lvl="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Дидактические игры</a:t>
            </a:r>
            <a:endParaRPr lang="ru-RU" sz="2800" dirty="0">
              <a:solidFill>
                <a:srgbClr val="0033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303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ФОРМЫ  ОРГАНИЗАЦИИ    ПОЗНАВАТЕЛЬНО-ИССЛЕДОВАТЕЛЬСКОЙ   ДЕЯТЕЛЬНОСТИ   В   ДОШКОЛЬНОМ УЧРЕЖДЕНИИ (Экология)</vt:lpstr>
      <vt:lpstr>     ЗАДАЧИ  ЭКОЛОГИЧЕСКОГО  ВОСПИТАНИЯ</vt:lpstr>
      <vt:lpstr>Формы работы с детьми</vt:lpstr>
      <vt:lpstr>     ПЕДАГОГ  И   ДЕТИ </vt:lpstr>
      <vt:lpstr>Слайд 5</vt:lpstr>
      <vt:lpstr>Наблюдения  в природе   </vt:lpstr>
      <vt:lpstr>Экологические праздники, выставки... </vt:lpstr>
      <vt:lpstr>Экспериментирование </vt:lpstr>
      <vt:lpstr>      ДЕТИ    И  ДЕТИ  </vt:lpstr>
      <vt:lpstr>Наблюдения на прогулке</vt:lpstr>
      <vt:lpstr>Наблюдение и работа  в уголке природы </vt:lpstr>
      <vt:lpstr>Труд в природе </vt:lpstr>
      <vt:lpstr>Игры –экспериментирования </vt:lpstr>
      <vt:lpstr>САМОСТОЯТЕЛЬНАЯ  ДЕЯТЕЛЬНОСТЬ  ДЕТЕЙ </vt:lpstr>
      <vt:lpstr>Слайд 15</vt:lpstr>
      <vt:lpstr> В  процессе  самостоятельной  деятельности ребенок  осуществляет  не простой, а многоуровневый эксперимент: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методической работы в де</dc:title>
  <dc:creator>User</dc:creator>
  <cp:lastModifiedBy>Домашний</cp:lastModifiedBy>
  <cp:revision>200</cp:revision>
  <dcterms:created xsi:type="dcterms:W3CDTF">2010-09-29T10:49:03Z</dcterms:created>
  <dcterms:modified xsi:type="dcterms:W3CDTF">2018-06-21T03:06:21Z</dcterms:modified>
</cp:coreProperties>
</file>