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4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D4EC2E2-2E39-4293-9814-EC72E11CE371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F3FB10-F63F-49E4-80B5-00A4BF4300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77719A-1FC0-4DA0-9DFA-CDC20E6E984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740041-8215-475C-8DE8-3027A620C26F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37ADFA-85BE-486C-9E22-BCBA37DD5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B97D5-698E-4123-BB58-C025E1B286B3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798C1-1DA5-4C17-BC59-5C9A6E7D0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63969-10E6-4C2A-8018-3EEA9886CC58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76F59-1018-4DC9-A903-4D7F7DD33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AB732-AA0B-4245-8DC5-D56784FC7E5F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4D54C-32BB-4450-B5DC-B0FD0F6F7D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75E537-1AE8-46E2-9160-98DCBF09FAEF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084AE4-31D3-40DB-8300-56220D8B0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77923-6D4E-438C-93B9-71137AFDF22E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1980-14FC-46AE-8422-EA60C34CF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78665-D3BC-4074-8485-4F781453D59D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93359-111F-4992-9B0E-96DAB9054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E276B-10E9-430A-9332-3597FB0E4B7B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34979-CE7B-4AA8-918B-EB2AF7464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08B941-5ADF-4CBA-AC4C-AD3E797ED603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693008-2ABC-491D-B499-2EE643B4C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E6DF6-C78A-4939-9FD7-0515C8E32B51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12205-81B0-4C0F-BFAF-14A2A0281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EC6049-9A54-40FC-B89A-0BA77F5C8B00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A9C2EC-4FB2-4589-8E1D-6AE8F4751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7351DFA-C940-4F9D-A11F-FA878D407E82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B006677-E609-402F-A6E3-CB8AEE230B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6" r:id="rId2"/>
    <p:sldLayoutId id="2147483714" r:id="rId3"/>
    <p:sldLayoutId id="2147483707" r:id="rId4"/>
    <p:sldLayoutId id="2147483708" r:id="rId5"/>
    <p:sldLayoutId id="2147483709" r:id="rId6"/>
    <p:sldLayoutId id="2147483715" r:id="rId7"/>
    <p:sldLayoutId id="2147483710" r:id="rId8"/>
    <p:sldLayoutId id="2147483716" r:id="rId9"/>
    <p:sldLayoutId id="2147483711" r:id="rId10"/>
    <p:sldLayoutId id="2147483712" r:id="rId11"/>
  </p:sldLayoutIdLst>
  <p:transition>
    <p:newsflash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AAE2F2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AAE2F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AAE2F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AAE2F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AAE2F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AAE2F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AAE2F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AAE2F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AAE2F2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7999F6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7999F6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E6FF8C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357562"/>
            <a:ext cx="8072494" cy="18288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tabLst>
                <a:tab pos="7620000" algn="l"/>
              </a:tabLst>
              <a:defRPr/>
            </a:pPr>
            <a:r>
              <a:rPr lang="ru-RU" sz="880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880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</a:br>
            <a:r>
              <a:rPr lang="ru-RU" sz="880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 </a:t>
            </a:r>
            <a:br>
              <a:rPr lang="ru-RU" sz="880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</a:br>
            <a:r>
              <a:rPr lang="ru-RU" sz="880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880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</a:br>
            <a:r>
              <a:rPr lang="ru-RU" sz="880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880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</a:br>
            <a:r>
              <a:rPr lang="ru-RU" sz="880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880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</a:br>
            <a:r>
              <a:rPr lang="ru-RU" sz="3100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</a:t>
            </a:r>
            <a:r>
              <a:rPr lang="ru-RU" sz="3100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опытно</a:t>
            </a:r>
            <a:r>
              <a:rPr lang="ru-RU" sz="3100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экспериментальной деятельности:</a:t>
            </a:r>
            <a:r>
              <a:rPr lang="ru-RU" sz="6000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«Кока-Кола: </a:t>
            </a:r>
            <a:br>
              <a:rPr lang="ru-RU" sz="4400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вред или польза?» </a:t>
            </a:r>
            <a:r>
              <a:rPr lang="ru-RU" sz="8800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8800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</a:br>
            <a:endParaRPr lang="ru-RU" sz="8800" dirty="0">
              <a:ln w="11430">
                <a:solidFill>
                  <a:srgbClr val="FFFF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4714884"/>
            <a:ext cx="5072098" cy="1928826"/>
          </a:xfrm>
        </p:spPr>
        <p:txBody>
          <a:bodyPr>
            <a:normAutofit fontScale="550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5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Выполнила: Муканова Аида,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5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ученица 4 «Б» класса                  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5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МБОУ «Камызякская СОШ №4» 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5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 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5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350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Аднаева</a:t>
            </a:r>
            <a:r>
              <a:rPr lang="ru-RU" sz="35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Елена Викторовна, 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5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учитель начальных классов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8501063" y="6429375"/>
            <a:ext cx="642937" cy="428625"/>
          </a:xfrm>
          <a:prstGeom prst="rightArrow">
            <a:avLst>
              <a:gd name="adj1" fmla="val 50000"/>
              <a:gd name="adj2" fmla="val 66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57250" y="714375"/>
            <a:ext cx="76438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«КАМЫЗЯКСКАЯ СОШ №4»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50315_14254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500042"/>
            <a:ext cx="3571900" cy="2678925"/>
          </a:xfrm>
          <a:effectLst>
            <a:softEdge rad="112500"/>
          </a:effectLst>
        </p:spPr>
      </p:pic>
      <p:sp>
        <p:nvSpPr>
          <p:cNvPr id="4" name="Стрелка вправо 3"/>
          <p:cNvSpPr/>
          <p:nvPr/>
        </p:nvSpPr>
        <p:spPr>
          <a:xfrm>
            <a:off x="8501063" y="6429375"/>
            <a:ext cx="642937" cy="428625"/>
          </a:xfrm>
          <a:prstGeom prst="rightArrow">
            <a:avLst>
              <a:gd name="adj1" fmla="val 50000"/>
              <a:gd name="adj2" fmla="val 66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4214813" y="1714500"/>
            <a:ext cx="642937" cy="428625"/>
          </a:xfrm>
          <a:prstGeom prst="rightArrow">
            <a:avLst>
              <a:gd name="adj1" fmla="val 50000"/>
              <a:gd name="adj2" fmla="val 66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Рисунок 8" descr="IMG_20150315_14272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3504" y="500042"/>
            <a:ext cx="3500462" cy="273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20150315_14281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10" y="3786190"/>
            <a:ext cx="357190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трелка вправо 10"/>
          <p:cNvSpPr/>
          <p:nvPr/>
        </p:nvSpPr>
        <p:spPr>
          <a:xfrm>
            <a:off x="4286250" y="4429125"/>
            <a:ext cx="642938" cy="428625"/>
          </a:xfrm>
          <a:prstGeom prst="rightArrow">
            <a:avLst>
              <a:gd name="adj1" fmla="val 50000"/>
              <a:gd name="adj2" fmla="val 66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" name="Содержимое 6" descr="IMG_20150315_14312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72066" y="3786190"/>
            <a:ext cx="314327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642910" y="2714620"/>
            <a:ext cx="7358114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Опыт №3.</a:t>
            </a:r>
            <a:br>
              <a:rPr lang="ru-RU" sz="28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Как «Кола» взаимодействует с другими продуктами?</a:t>
            </a:r>
            <a:endParaRPr lang="ru-RU" sz="2800" dirty="0">
              <a:ln>
                <a:solidFill>
                  <a:srgbClr val="FFFF00"/>
                </a:solidFill>
              </a:ln>
              <a:solidFill>
                <a:srgbClr val="FFC000"/>
              </a:solidFill>
              <a:latin typeface="+mn-lt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Шаг 3. </a:t>
            </a:r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Делаем выводы.</a:t>
            </a:r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16387" name="Прямоугольник 10"/>
          <p:cNvSpPr>
            <a:spLocks noChangeArrowheads="1"/>
          </p:cNvSpPr>
          <p:nvPr/>
        </p:nvSpPr>
        <p:spPr bwMode="auto">
          <a:xfrm>
            <a:off x="857250" y="1785938"/>
            <a:ext cx="7215188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«Кока-кола» портит эмаль зубов, окрашивая их в грязно -коричневый цвет.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«Кока-кола»  не  удаляет ржавчину, следовательно не обладает чистящими свойствами.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«Кока-кола» не безвредна для человеческого организма. </a:t>
            </a:r>
          </a:p>
          <a:p>
            <a:pPr algn="just">
              <a:lnSpc>
                <a:spcPct val="150000"/>
              </a:lnSpc>
            </a:pPr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«Колу» не рекомендуется употреблять людям, страдающим такими заболеваниями как :гастрит, язва желудка и  сахарный диабет (в классическом виде напитка содержится сахар).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8501063" y="6429375"/>
            <a:ext cx="642937" cy="428625"/>
          </a:xfrm>
          <a:prstGeom prst="rightArrow">
            <a:avLst>
              <a:gd name="adj1" fmla="val 50000"/>
              <a:gd name="adj2" fmla="val 66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7411" name="Содержимое 3" descr="1361997710_raznocvetnye-pyatna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214414" y="1785926"/>
            <a:ext cx="6786610" cy="13388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rgbClr val="00B05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Спасибо за внимание!</a:t>
            </a:r>
          </a:p>
        </p:txBody>
      </p:sp>
      <p:pic>
        <p:nvPicPr>
          <p:cNvPr id="6" name="Рисунок 5" descr="345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75" y="3429000"/>
            <a:ext cx="31908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83880" cy="83724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проекта:</a:t>
            </a:r>
            <a:endParaRPr lang="ru-RU" dirty="0">
              <a:ln w="11430">
                <a:solidFill>
                  <a:srgbClr val="FFFF00"/>
                </a:solidFill>
              </a:ln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8501063" y="6429375"/>
            <a:ext cx="642937" cy="428625"/>
          </a:xfrm>
          <a:prstGeom prst="rightArrow">
            <a:avLst>
              <a:gd name="adj1" fmla="val 50000"/>
              <a:gd name="adj2" fmla="val 66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72" name="Содержимое 2"/>
          <p:cNvSpPr>
            <a:spLocks noGrp="1"/>
          </p:cNvSpPr>
          <p:nvPr>
            <p:ph idx="1"/>
          </p:nvPr>
        </p:nvSpPr>
        <p:spPr>
          <a:xfrm>
            <a:off x="1143000" y="1143000"/>
            <a:ext cx="6643688" cy="1214438"/>
          </a:xfrm>
        </p:spPr>
        <p:txBody>
          <a:bodyPr/>
          <a:lstStyle/>
          <a:p>
            <a:pPr marL="361950" indent="-361950" algn="just" eaLnBrk="1" hangingPunct="1">
              <a:spcBef>
                <a:spcPct val="0"/>
              </a:spcBef>
              <a:buFont typeface="Arial" charset="0"/>
              <a:buChar char="•"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Исследование влияния «Кока-колы» на организм человека.</a:t>
            </a:r>
          </a:p>
          <a:p>
            <a:pPr marL="361950" indent="-361950" algn="just" eaLnBrk="1" hangingPunct="1">
              <a:spcBef>
                <a:spcPct val="0"/>
              </a:spcBef>
              <a:buFont typeface="Arial" charset="0"/>
              <a:buChar char="•"/>
            </a:pPr>
            <a:endParaRPr lang="en-US" sz="24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2000240"/>
            <a:ext cx="3000396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 проекта: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285875" y="2571750"/>
            <a:ext cx="6500813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61950" indent="-361950" algn="just">
              <a:buFont typeface="Arial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информацию о «Кока - коле», историю создания продукта.</a:t>
            </a:r>
          </a:p>
          <a:p>
            <a:pPr marL="361950" indent="-361950" algn="just">
              <a:buFont typeface="Arial" charset="0"/>
              <a:buChar char="•"/>
              <a:defRPr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1950" indent="-361950" algn="just">
              <a:buFont typeface="Arial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Провести эксперименты, показывающие процесс взаимодействия «Кока-колы» с различными веществами.</a:t>
            </a:r>
          </a:p>
          <a:p>
            <a:pPr marL="361950" indent="-361950" algn="just">
              <a:buFont typeface="Arial" charset="0"/>
              <a:buChar char="•"/>
              <a:defRPr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1950" indent="-361950" algn="just">
              <a:buFont typeface="Arial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Выяснить, наносит ли вред организму «Кока-кола»?</a:t>
            </a:r>
          </a:p>
          <a:p>
            <a:pPr>
              <a:defRPr/>
            </a:pP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285860"/>
            <a:ext cx="8183880" cy="4187952"/>
          </a:xfrm>
        </p:spPr>
        <p:txBody>
          <a:bodyPr>
            <a:normAutofit lnSpcReduction="10000"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Мифическая «Кока –кола»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76" indent="-265176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«Кока-кола» разрушает зубы.</a:t>
            </a:r>
          </a:p>
          <a:p>
            <a:pPr marL="265176" indent="-265176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Благодаря своему химическому составу, «Кока-кола»  удаляет ржавчину.</a:t>
            </a:r>
          </a:p>
          <a:p>
            <a:pPr marL="265176" indent="-265176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«Кока-кола» не безвредна для человеческого организма.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8501063" y="6429375"/>
            <a:ext cx="642937" cy="428625"/>
          </a:xfrm>
          <a:prstGeom prst="rightArrow">
            <a:avLst>
              <a:gd name="adj1" fmla="val 50000"/>
              <a:gd name="adj2" fmla="val 66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 descr="Безымянный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63" y="3000375"/>
            <a:ext cx="4786312" cy="279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57166"/>
            <a:ext cx="7500990" cy="2571768"/>
          </a:xfrm>
        </p:spPr>
        <p:txBody>
          <a:bodyPr>
            <a:normAutofit fontScale="92500" lnSpcReduction="20000"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Историческая справка.</a:t>
            </a:r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Кока-колу придумали 8 мая 1886 года в г. Атланта, США. </a:t>
            </a:r>
          </a:p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Изобретателем “Кока-колы” был фармацевт Джон Стив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Пембертон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8501063" y="6429375"/>
            <a:ext cx="642937" cy="428625"/>
          </a:xfrm>
          <a:prstGeom prst="rightArrow">
            <a:avLst>
              <a:gd name="adj1" fmla="val 50000"/>
              <a:gd name="adj2" fmla="val 66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Содержимое 3" descr="Erythroxylum_coca-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643563" y="2500313"/>
            <a:ext cx="2357437" cy="3136900"/>
          </a:xfrm>
        </p:spPr>
      </p:pic>
      <p:pic>
        <p:nvPicPr>
          <p:cNvPr id="10243" name="Рисунок 5" descr="1o4846j45109r2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63" y="1071563"/>
            <a:ext cx="2428875" cy="361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3643313" y="714375"/>
            <a:ext cx="42862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напиток добавляли листья коки – растения, содержащего наркотические вещества.</a:t>
            </a:r>
          </a:p>
          <a:p>
            <a:endParaRPr lang="ru-RU">
              <a:latin typeface="Verdana" pitchFamily="34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8501063" y="6429375"/>
            <a:ext cx="642937" cy="428625"/>
          </a:xfrm>
          <a:prstGeom prst="rightArrow">
            <a:avLst>
              <a:gd name="adj1" fmla="val 50000"/>
              <a:gd name="adj2" fmla="val 66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Содержимое 3" descr="анкета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6937">
            <a:off x="2617788" y="4025900"/>
            <a:ext cx="5880100" cy="1952625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1267" name="Содержимое 4" descr="анкета 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 rot="21121690">
            <a:off x="682625" y="1958975"/>
            <a:ext cx="5715000" cy="2003425"/>
          </a:xfrm>
          <a:ln>
            <a:solidFill>
              <a:srgbClr val="00B050"/>
            </a:solidFill>
            <a:prstDash val="sysDot"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6357982" cy="76580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Шаг 1. </a:t>
            </a:r>
            <a:br>
              <a:rPr lang="ru-RU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Опрос среди детей и родителей </a:t>
            </a:r>
            <a:endParaRPr lang="ru-RU" dirty="0">
              <a:ln w="11430">
                <a:solidFill>
                  <a:srgbClr val="FFFF00"/>
                </a:solidFill>
              </a:ln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8501063" y="6429375"/>
            <a:ext cx="642937" cy="428625"/>
          </a:xfrm>
          <a:prstGeom prst="rightArrow">
            <a:avLst>
              <a:gd name="adj1" fmla="val 50000"/>
              <a:gd name="adj2" fmla="val 66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183880" cy="105156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опроса.</a:t>
            </a:r>
            <a:endParaRPr lang="ru-RU" dirty="0">
              <a:ln w="11430">
                <a:solidFill>
                  <a:srgbClr val="FFFF00"/>
                </a:solidFill>
              </a:ln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857225" y="2357430"/>
          <a:ext cx="7072361" cy="2580640"/>
        </p:xfrm>
        <a:graphic>
          <a:graphicData uri="http://schemas.openxmlformats.org/drawingml/2006/table">
            <a:tbl>
              <a:tblPr firstRow="1" bandRow="1">
                <a:solidFill>
                  <a:srgbClr val="0070C0"/>
                </a:solidFill>
                <a:tableStyleId>{5C22544A-7EE6-4342-B048-85BDC9FD1C3A}</a:tableStyleId>
              </a:tblPr>
              <a:tblGrid>
                <a:gridCol w="3414261"/>
                <a:gridCol w="1514960"/>
                <a:gridCol w="2143140"/>
              </a:tblGrid>
              <a:tr h="45720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Считаете ли Вы напиток «Кока – кола» - вредным?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Категория  респондентов  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Родители </a:t>
                      </a:r>
                    </a:p>
                    <a:p>
                      <a:pPr algn="ctr"/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опрашиваемых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 ,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вредным.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Нет. 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Да, но любят этот    напиток.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Стрелка вправо 7"/>
          <p:cNvSpPr/>
          <p:nvPr/>
        </p:nvSpPr>
        <p:spPr>
          <a:xfrm>
            <a:off x="8501063" y="6429375"/>
            <a:ext cx="642937" cy="428625"/>
          </a:xfrm>
          <a:prstGeom prst="rightArrow">
            <a:avLst>
              <a:gd name="adj1" fmla="val 50000"/>
              <a:gd name="adj2" fmla="val 66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5156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tabLst>
                <a:tab pos="625475" algn="l"/>
              </a:tabLst>
              <a:defRPr/>
            </a:pPr>
            <a:r>
              <a:rPr lang="ru-RU" sz="2800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Шаг 2. </a:t>
            </a:r>
            <a:br>
              <a:rPr lang="ru-RU" sz="2800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Опыт №1. Как влияет «Кока-кола» на зубы?</a:t>
            </a:r>
            <a:endParaRPr lang="ru-RU" sz="2800" b="0" dirty="0">
              <a:ln>
                <a:solidFill>
                  <a:srgbClr val="FFFF00"/>
                </a:solidFill>
              </a:ln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50315_1421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286380" y="2071678"/>
            <a:ext cx="3071834" cy="230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трелка вправо 3"/>
          <p:cNvSpPr/>
          <p:nvPr/>
        </p:nvSpPr>
        <p:spPr>
          <a:xfrm>
            <a:off x="8501063" y="6429375"/>
            <a:ext cx="642937" cy="428625"/>
          </a:xfrm>
          <a:prstGeom prst="rightArrow">
            <a:avLst>
              <a:gd name="adj1" fmla="val 50000"/>
              <a:gd name="adj2" fmla="val 66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317" name="Содержимое 3" descr="35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5" y="4800600"/>
            <a:ext cx="2286000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IMG_20150315_14203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85786" y="2214554"/>
            <a:ext cx="3214710" cy="22518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Стрелка вправо 7"/>
          <p:cNvSpPr/>
          <p:nvPr/>
        </p:nvSpPr>
        <p:spPr>
          <a:xfrm>
            <a:off x="4286250" y="2928938"/>
            <a:ext cx="642938" cy="428625"/>
          </a:xfrm>
          <a:prstGeom prst="rightArrow">
            <a:avLst>
              <a:gd name="adj1" fmla="val 50000"/>
              <a:gd name="adj2" fmla="val 66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4" descr="IMG_20150315_14174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25" y="1500188"/>
            <a:ext cx="30003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/>
          <p:cNvSpPr/>
          <p:nvPr/>
        </p:nvSpPr>
        <p:spPr>
          <a:xfrm>
            <a:off x="8501063" y="6429375"/>
            <a:ext cx="642937" cy="428625"/>
          </a:xfrm>
          <a:prstGeom prst="rightArrow">
            <a:avLst>
              <a:gd name="adj1" fmla="val 50000"/>
              <a:gd name="adj2" fmla="val 66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40" name="Содержимое 4" descr="IMG_20150315_14173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714375" y="1571625"/>
            <a:ext cx="2928938" cy="3571875"/>
          </a:xfrm>
        </p:spPr>
      </p:pic>
      <p:sp>
        <p:nvSpPr>
          <p:cNvPr id="11" name="Прямоугольник 10"/>
          <p:cNvSpPr/>
          <p:nvPr/>
        </p:nvSpPr>
        <p:spPr>
          <a:xfrm>
            <a:off x="1500166" y="428604"/>
            <a:ext cx="6143668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Опыт №2.</a:t>
            </a:r>
            <a:br>
              <a:rPr lang="ru-RU" sz="24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Может ли  «Кола»  очистить ржавчину?</a:t>
            </a:r>
            <a:endParaRPr lang="ru-RU" sz="2400" dirty="0">
              <a:ln>
                <a:solidFill>
                  <a:srgbClr val="FFFF00"/>
                </a:solidFill>
              </a:ln>
              <a:latin typeface="+mn-lt"/>
            </a:endParaRPr>
          </a:p>
        </p:txBody>
      </p:sp>
      <p:pic>
        <p:nvPicPr>
          <p:cNvPr id="14342" name="Содержимое 3" descr="35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3" y="4918075"/>
            <a:ext cx="2428875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12">
      <a:dk1>
        <a:sysClr val="windowText" lastClr="000000"/>
      </a:dk1>
      <a:lt1>
        <a:srgbClr val="BADDA2"/>
      </a:lt1>
      <a:dk2>
        <a:srgbClr val="BADDA2"/>
      </a:dk2>
      <a:lt2>
        <a:srgbClr val="66A53B"/>
      </a:lt2>
      <a:accent1>
        <a:srgbClr val="A9D6E2"/>
      </a:accent1>
      <a:accent2>
        <a:srgbClr val="8898C3"/>
      </a:accent2>
      <a:accent3>
        <a:srgbClr val="D0E4A6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391</TotalTime>
  <Words>279</Words>
  <Application>Microsoft Office PowerPoint</Application>
  <PresentationFormat>Экран (4:3)</PresentationFormat>
  <Paragraphs>60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Verdana</vt:lpstr>
      <vt:lpstr>Wingdings 2</vt:lpstr>
      <vt:lpstr>Calibri</vt:lpstr>
      <vt:lpstr>Times New Roman</vt:lpstr>
      <vt:lpstr>Wingdings</vt:lpstr>
      <vt:lpstr>Аспект</vt:lpstr>
      <vt:lpstr>      Проект опытно – экспериментальной деятельности:  «Кока-Кола:  вред или польза?»  </vt:lpstr>
      <vt:lpstr>Цель проекта:</vt:lpstr>
      <vt:lpstr>Слайд 3</vt:lpstr>
      <vt:lpstr>Слайд 4</vt:lpstr>
      <vt:lpstr>Слайд 5</vt:lpstr>
      <vt:lpstr>Шаг 1.  Опрос среди детей и родителей </vt:lpstr>
      <vt:lpstr> Результаты опроса.</vt:lpstr>
      <vt:lpstr>Шаг 2.  Опыт №1. Как влияет «Кока-кола» на зубы?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Кока-кола</dc:title>
  <dc:creator>User</dc:creator>
  <cp:lastModifiedBy>User</cp:lastModifiedBy>
  <cp:revision>31</cp:revision>
  <dcterms:modified xsi:type="dcterms:W3CDTF">2018-06-21T17:48:53Z</dcterms:modified>
</cp:coreProperties>
</file>