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sldIdLst>
    <p:sldId id="267" r:id="rId2"/>
    <p:sldId id="271" r:id="rId3"/>
    <p:sldId id="257" r:id="rId4"/>
    <p:sldId id="258" r:id="rId5"/>
    <p:sldId id="262" r:id="rId6"/>
    <p:sldId id="263" r:id="rId7"/>
    <p:sldId id="270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01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7D362-D5D9-4790-977C-A76BBEB6553A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E58C9-3CCC-4F2E-A500-F49A02D170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689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62E8F96-83D2-46BC-A6B4-22ED8D35C7E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0746D4E-163F-4456-96BE-002EA0A1E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83" y="4192402"/>
            <a:ext cx="3094748" cy="25467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50" y="4192402"/>
            <a:ext cx="2546741" cy="25467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63" y="0"/>
            <a:ext cx="9144000" cy="407707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методический центр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финансовой грамотности системы общего и среднего профессионального образования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повышения квалификации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«Содержание и методика преподавания курса финансовой грамотности различным категориям обучающихся»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2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«Содержание и методика преподавания тем по управлению личными финансами и формированию семейного бюджета»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8692" y="5013176"/>
            <a:ext cx="3665308" cy="172819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</a:p>
          <a:p>
            <a:pPr marL="0" indent="0" algn="r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Кожуханцева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Т.Н.</a:t>
            </a:r>
          </a:p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Белозёрова Е.Н.</a:t>
            </a:r>
          </a:p>
          <a:p>
            <a:pPr marL="0" indent="0" algn="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Павлищева И.К.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23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 Мой личный бюджет»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4000" b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0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ведения учета и расхода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вести расчёт личных средств;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работать с таблицей;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делать выбор.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1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0"/>
            <a:ext cx="3563888" cy="198884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Рекомендуемый ассортимент продуктов школьного буфета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451365"/>
              </p:ext>
            </p:extLst>
          </p:nvPr>
        </p:nvGraphicFramePr>
        <p:xfrm>
          <a:off x="107505" y="188640"/>
          <a:ext cx="5112567" cy="65867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4055"/>
                <a:gridCol w="2664296"/>
                <a:gridCol w="1224136"/>
                <a:gridCol w="720080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пищевых продуктов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порции,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упаковки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Пироги с картошкой и луком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95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Молочный коктейль в ассортименте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в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асссортименте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26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Ирис тиражированный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920288"/>
              </p:ext>
            </p:extLst>
          </p:nvPr>
        </p:nvGraphicFramePr>
        <p:xfrm>
          <a:off x="5436096" y="2060848"/>
          <a:ext cx="3575719" cy="465351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24136"/>
                <a:gridCol w="1207682"/>
                <a:gridCol w="1143901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Дни</a:t>
                      </a:r>
                    </a:p>
                    <a:p>
                      <a:pPr algn="ctr"/>
                      <a:r>
                        <a:rPr lang="ru-RU" dirty="0" smtClean="0"/>
                        <a:t>недели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Продукт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1 неделя</a:t>
            </a:r>
            <a:b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                                                                                                      </a:t>
            </a:r>
            <a:r>
              <a:rPr lang="ru-RU" sz="2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карте                                                                                           наличными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207" y="1556792"/>
            <a:ext cx="8686800" cy="4525963"/>
          </a:xfrm>
        </p:spPr>
        <p:txBody>
          <a:bodyPr/>
          <a:lstStyle/>
          <a:p>
            <a:pPr fontAlgn="t"/>
            <a:endParaRPr lang="ru-RU" b="1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125262"/>
              </p:ext>
            </p:extLst>
          </p:nvPr>
        </p:nvGraphicFramePr>
        <p:xfrm>
          <a:off x="395901" y="1839212"/>
          <a:ext cx="3925800" cy="482453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189496"/>
                <a:gridCol w="1830349"/>
                <a:gridCol w="905955"/>
              </a:tblGrid>
              <a:tr h="427377"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</a:p>
                    <a:p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8857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 с маком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фруктовая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            2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500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</a:p>
                    <a:p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8857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53482"/>
            <a:ext cx="1656184" cy="9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907229"/>
              </p:ext>
            </p:extLst>
          </p:nvPr>
        </p:nvGraphicFramePr>
        <p:xfrm>
          <a:off x="4800453" y="1806420"/>
          <a:ext cx="4032448" cy="48245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90773"/>
                <a:gridCol w="2059747"/>
                <a:gridCol w="781928"/>
              </a:tblGrid>
              <a:tr h="616369"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8821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   2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63870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369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https://kirov-portal.ru/upload/original/news/952/952bfda0c248e2e252c17e3a3f51ff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20688"/>
            <a:ext cx="1584176" cy="1003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6864" cy="115212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2 неделя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i="1" dirty="0" smtClean="0">
                <a:solidFill>
                  <a:schemeClr val="accent2">
                    <a:lumMod val="50000"/>
                  </a:schemeClr>
                </a:solidFill>
              </a:rPr>
              <a:t>Рекомендуемый ассортимент продуктов школьного буфета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7326903"/>
              </p:ext>
            </p:extLst>
          </p:nvPr>
        </p:nvGraphicFramePr>
        <p:xfrm>
          <a:off x="179512" y="1340768"/>
          <a:ext cx="4392488" cy="53338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69907"/>
                <a:gridCol w="2439102"/>
                <a:gridCol w="704860"/>
                <a:gridCol w="778619"/>
              </a:tblGrid>
              <a:tr h="506035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05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пищевых продуктов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порции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374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309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439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Пироги с картошкой и луком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523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523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459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309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sz="11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899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Молочный коктейль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309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в 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асссортименте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05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899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05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956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sz="105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728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Ирис тиражированный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14680871"/>
              </p:ext>
            </p:extLst>
          </p:nvPr>
        </p:nvGraphicFramePr>
        <p:xfrm>
          <a:off x="4716016" y="1340768"/>
          <a:ext cx="4248471" cy="538921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25840"/>
                <a:gridCol w="2121000"/>
                <a:gridCol w="757500"/>
                <a:gridCol w="844131"/>
              </a:tblGrid>
              <a:tr h="601572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пищевых продуктов</a:t>
                      </a:r>
                      <a:endParaRPr lang="ru-RU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порции</a:t>
                      </a:r>
                    </a:p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Булочка с маком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Пироги с картошкой и луком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313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Молочный коктейль в ассортименте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Шоколад в 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асссортименте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0984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 «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0353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Ирис тиражированный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05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6288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неделя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                                                                                                 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карте                                                                                    наличными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958582"/>
              </p:ext>
            </p:extLst>
          </p:nvPr>
        </p:nvGraphicFramePr>
        <p:xfrm>
          <a:off x="395537" y="1772816"/>
          <a:ext cx="3600400" cy="4925146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085051"/>
                <a:gridCol w="1653715"/>
                <a:gridCol w="861634"/>
              </a:tblGrid>
              <a:tr h="582716"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578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маком</a:t>
                      </a:r>
                    </a:p>
                    <a:p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Сосиска в тесте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 с маком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578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Макароны с сыром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 в ассортименте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2716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7" y="620688"/>
            <a:ext cx="1672443" cy="9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77629"/>
              </p:ext>
            </p:extLst>
          </p:nvPr>
        </p:nvGraphicFramePr>
        <p:xfrm>
          <a:off x="4788024" y="1772816"/>
          <a:ext cx="3763144" cy="489654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37198"/>
                <a:gridCol w="1867397"/>
                <a:gridCol w="658549"/>
              </a:tblGrid>
              <a:tr h="579332"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недели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994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Пицца школьная</a:t>
                      </a: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</a:t>
                      </a:r>
                      <a:r>
                        <a:rPr lang="ru-RU" sz="1100" i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Булка с маком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 воздушный «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Хрумстик</a:t>
                      </a: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9943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фруктовая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Зефир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 </a:t>
                      </a:r>
                      <a:r>
                        <a:rPr lang="ru-RU" sz="1100" i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Маршмеллоу</a:t>
                      </a:r>
                      <a:r>
                        <a:rPr lang="ru-RU" sz="11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332"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i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 </a:t>
                      </a:r>
                      <a:r>
                        <a:rPr lang="ru-RU" sz="1100" i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11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http://pondokibu.com/uploads/2013/09/mengajarkan-anak-mengatur-keuang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20689"/>
            <a:ext cx="1584176" cy="9898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32656"/>
            <a:ext cx="3614936" cy="24113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35416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ВЫВОД: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598304"/>
              </p:ext>
            </p:extLst>
          </p:nvPr>
        </p:nvGraphicFramePr>
        <p:xfrm>
          <a:off x="323528" y="2924944"/>
          <a:ext cx="8568952" cy="3667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74523"/>
                <a:gridCol w="3673887"/>
                <a:gridCol w="3320542"/>
              </a:tblGrid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 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Наличные 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Плюсы 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питание под контролем родителей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удобство</a:t>
                      </a:r>
                      <a:b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самому рассчитывать  свой бюджет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экономить на личные нужды</a:t>
                      </a:r>
                      <a:b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Минусы </a:t>
                      </a:r>
                      <a:endParaRPr lang="ru-RU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ограниченный бюджет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возможности экономить на личные нужды</a:t>
                      </a:r>
                      <a:b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бесконтрольное питание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90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«Богатство – не в обладании сокровищами, а в умении ими пользоваться» </a:t>
            </a:r>
          </a:p>
          <a:p>
            <a:pPr marL="0" indent="0" algn="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Наполеон Бонапарт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5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432</TotalTime>
  <Words>597</Words>
  <Application>Microsoft Office PowerPoint</Application>
  <PresentationFormat>Экран (4:3)</PresentationFormat>
  <Paragraphs>296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Федеральный методический центр  по финансовой грамотности системы общего и среднего профессионального образования   Программа повышения квалификации «Содержание и методика преподавания курса финансовой грамотности различным категориям обучающихся»  МОДУЛЬ 2 «Содержание и методика преподавания тем по управлению личными финансами и формированию семейного бюджета»</vt:lpstr>
      <vt:lpstr> тема « Мой личный бюджет» </vt:lpstr>
      <vt:lpstr>Рекомендуемый ассортимент продуктов школьного буфета</vt:lpstr>
      <vt:lpstr>                                                          1 неделя расчет                                                                                                       расчет по карте                                                                                           наличными </vt:lpstr>
      <vt:lpstr>2 неделя Рекомендуемый ассортимент продуктов школьного буфета</vt:lpstr>
      <vt:lpstr>     2 неделя расчет                                                                                                   расчет по карте                                                                                    наличными</vt:lpstr>
      <vt:lpstr>ВЫВОД: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Рекомендуемый ассортимент продуктов школьного буфета</dc:title>
  <dc:creator>Elena</dc:creator>
  <cp:lastModifiedBy>user</cp:lastModifiedBy>
  <cp:revision>29</cp:revision>
  <dcterms:created xsi:type="dcterms:W3CDTF">2017-10-15T07:38:39Z</dcterms:created>
  <dcterms:modified xsi:type="dcterms:W3CDTF">2017-10-18T10:49:53Z</dcterms:modified>
</cp:coreProperties>
</file>