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4" r:id="rId8"/>
    <p:sldId id="263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029B0-0C18-4AC4-8C67-63982121A95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3398B-D82F-4328-A595-F73BDB3F9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r>
              <a:rPr lang="ru-RU" altLang="ru-RU" i="1" dirty="0" smtClean="0">
                <a:solidFill>
                  <a:srgbClr val="0000CC"/>
                </a:solidFill>
                <a:latin typeface="Algerian" pitchFamily="82" charset="0"/>
              </a:rPr>
              <a:t>Взаимосвязь между скоростью, временем и расстоянием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0" y="908720"/>
            <a:ext cx="9144000" cy="167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ru-RU" altLang="ru-RU" sz="2600" b="1" dirty="0">
                <a:solidFill>
                  <a:srgbClr val="0000CC"/>
                </a:solidFill>
              </a:rPr>
              <a:t>№1.</a:t>
            </a:r>
            <a:r>
              <a:rPr lang="ru-RU" altLang="ru-RU" sz="2600" dirty="0"/>
              <a:t> 1)240: 6 = 40(км /ч) скорость трактора </a:t>
            </a:r>
          </a:p>
          <a:p>
            <a:pPr marL="342900" indent="-342900" eaLnBrk="1" hangingPunct="1">
              <a:spcBef>
                <a:spcPct val="50000"/>
              </a:spcBef>
            </a:pPr>
            <a:r>
              <a:rPr lang="ru-RU" altLang="ru-RU" sz="2600" dirty="0"/>
              <a:t>         2)240 : 3 =80 (км /ч) скорость машины</a:t>
            </a:r>
          </a:p>
          <a:p>
            <a:pPr marL="342900" indent="-342900" eaLnBrk="1" hangingPunct="1">
              <a:spcBef>
                <a:spcPct val="50000"/>
              </a:spcBef>
            </a:pPr>
            <a:r>
              <a:rPr lang="ru-RU" altLang="ru-RU" sz="2600" dirty="0"/>
              <a:t>         3)80:40=2(раза)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79512" y="2564904"/>
            <a:ext cx="8099425" cy="1052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solidFill>
                  <a:srgbClr val="FF0000"/>
                </a:solidFill>
              </a:rPr>
              <a:t>2 СПОСОБ</a:t>
            </a:r>
            <a:r>
              <a:rPr lang="ru-RU" altLang="ru-RU" sz="2400" i="1" dirty="0"/>
              <a:t>:</a:t>
            </a:r>
            <a:r>
              <a:rPr lang="ru-RU" altLang="ru-RU" sz="2400" dirty="0"/>
              <a:t>   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           </a:t>
            </a:r>
            <a:r>
              <a:rPr lang="ru-RU" altLang="ru-RU" sz="2600" dirty="0"/>
              <a:t>6:3=2(раза)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0" y="3933056"/>
            <a:ext cx="8820150" cy="11849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dirty="0"/>
              <a:t>№2</a:t>
            </a:r>
            <a:r>
              <a:rPr lang="ru-RU" altLang="ru-RU" dirty="0"/>
              <a:t>   </a:t>
            </a:r>
            <a:r>
              <a:rPr lang="ru-RU" altLang="ru-RU" sz="2600" dirty="0"/>
              <a:t>1) 72:6=12 </a:t>
            </a:r>
            <a:r>
              <a:rPr lang="ru-RU" altLang="ru-RU" sz="2600" dirty="0" smtClean="0"/>
              <a:t>(м </a:t>
            </a:r>
            <a:r>
              <a:rPr lang="ru-RU" altLang="ru-RU" sz="2600" dirty="0"/>
              <a:t>/с) скорость зайца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600" dirty="0"/>
              <a:t>             2)12-2=10(м/с) 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0" y="5589240"/>
            <a:ext cx="8532813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dirty="0"/>
              <a:t>№3      </a:t>
            </a:r>
            <a:r>
              <a:rPr lang="ru-RU" altLang="ru-RU" sz="2800" dirty="0"/>
              <a:t>100:2=50(см </a:t>
            </a:r>
            <a:r>
              <a:rPr lang="ru-RU" altLang="ru-RU" sz="2800" dirty="0" smtClean="0"/>
              <a:t>/мин) </a:t>
            </a:r>
            <a:endParaRPr lang="ru-RU" altLang="ru-RU" sz="2800" dirty="0"/>
          </a:p>
        </p:txBody>
      </p:sp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2627313" y="549275"/>
            <a:ext cx="720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0"/>
            <a:ext cx="33425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Проверка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/>
      <p:bldP spid="56326" grpId="0" build="allAtOnce"/>
      <p:bldP spid="5632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75613" cy="1354137"/>
          </a:xfrm>
        </p:spPr>
        <p:txBody>
          <a:bodyPr/>
          <a:lstStyle/>
          <a:p>
            <a:pPr eaLnBrk="1" hangingPunct="1"/>
            <a:r>
              <a:rPr lang="ru-RU" altLang="ru-RU" sz="3600" i="1" dirty="0" smtClean="0">
                <a:solidFill>
                  <a:srgbClr val="0000CC"/>
                </a:solidFill>
                <a:latin typeface="Algerian" pitchFamily="82" charset="0"/>
              </a:rPr>
              <a:t>Тема. Взаимосвязь между скоростью, временем и расстоянием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48863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800" b="1" i="1" dirty="0" smtClean="0"/>
              <a:t>Цель урока:</a:t>
            </a:r>
            <a:r>
              <a:rPr lang="ru-RU" altLang="ru-RU" sz="1800" i="1" dirty="0" smtClean="0"/>
              <a:t> научить учащихся решать задачи на движение.</a:t>
            </a:r>
            <a:endParaRPr lang="ru-RU" altLang="ru-RU" sz="1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b="1" i="1" dirty="0" smtClean="0"/>
              <a:t>Задачи:</a:t>
            </a:r>
            <a:endParaRPr lang="ru-RU" altLang="ru-RU" sz="1800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 </a:t>
            </a:r>
            <a:r>
              <a:rPr lang="ru-RU" altLang="ru-RU" sz="1800" b="1" i="1" dirty="0" smtClean="0"/>
              <a:t>Образовательная: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установить зависимость между величинами </a:t>
            </a:r>
            <a:r>
              <a:rPr lang="en-US" altLang="ru-RU" sz="1800" dirty="0" smtClean="0"/>
              <a:t>S</a:t>
            </a:r>
            <a:r>
              <a:rPr lang="ru-RU" altLang="ru-RU" sz="1800" dirty="0" smtClean="0"/>
              <a:t>,</a:t>
            </a:r>
            <a:r>
              <a:rPr lang="en-US" altLang="ru-RU" sz="1800" dirty="0" smtClean="0"/>
              <a:t> v</a:t>
            </a:r>
            <a:r>
              <a:rPr lang="ru-RU" altLang="ru-RU" sz="1800" dirty="0" smtClean="0"/>
              <a:t>, </a:t>
            </a:r>
            <a:r>
              <a:rPr lang="en-US" altLang="ru-RU" sz="1800" dirty="0" smtClean="0"/>
              <a:t>t</a:t>
            </a:r>
            <a:r>
              <a:rPr lang="ru-RU" altLang="ru-RU" sz="1800" dirty="0" smtClean="0"/>
              <a:t>;</a:t>
            </a:r>
            <a:endParaRPr lang="ru-RU" altLang="ru-RU" sz="1800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формировать умение анализировать и решать задачи на движение;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вырабатывать  и совершенствовать вычислительные навыки;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учить применять на практике ЗУН, полученные в ходе изучения данной темы.</a:t>
            </a:r>
            <a:endParaRPr lang="ru-RU" altLang="ru-RU" sz="1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b="1" i="1" dirty="0" smtClean="0"/>
              <a:t>     Развивающая:</a:t>
            </a:r>
            <a:endParaRPr lang="ru-RU" altLang="ru-RU" sz="1800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 развивать внимание и оперативную память;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развивать логическое мышление;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развивать математическую речь учащихся.</a:t>
            </a:r>
            <a:endParaRPr lang="ru-RU" altLang="ru-RU" sz="1800" b="1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b="1" i="1" dirty="0" smtClean="0"/>
              <a:t>     Воспитательная: </a:t>
            </a:r>
            <a:endParaRPr lang="ru-RU" altLang="ru-RU" sz="1800" i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1800" i="1" dirty="0" smtClean="0"/>
              <a:t>воспитывать уважение к предмету, умение видеть математические задачи в окружающем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Разминка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Самолет пролетает расстояние от города А до города В за 1 ч. 20 мин. Однако обратный перелет занимает 80 мин. Как вы это объясните?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«Мерседес» проехал 20км. Сколько километров проехало каждое их его четырех колес?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Шел человек в город и по дороге догнал трех своих знакомых. Сколько человек шло в город?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Три человека ждали поезда 3 часа. Сколько времени ждал каждый?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3200" smtClean="0"/>
              <a:t>Расположи числа  в порядке возрастания и составь слово из слогов</a:t>
            </a:r>
            <a:br>
              <a:rPr lang="ru-RU" altLang="ru-RU" sz="3200" smtClean="0"/>
            </a:br>
            <a:endParaRPr lang="ru-RU" altLang="ru-RU" sz="320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149725"/>
            <a:ext cx="8229600" cy="19764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6000" smtClean="0"/>
              <a:t>РАССТОЯНИЕ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1188" y="1268413"/>
            <a:ext cx="1035050" cy="113877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dirty="0" smtClean="0"/>
              <a:t>265</a:t>
            </a:r>
            <a:endParaRPr lang="ru-RU" altLang="ru-RU" sz="2800" b="1" dirty="0"/>
          </a:p>
          <a:p>
            <a:pPr eaLnBrk="1" hangingPunct="1"/>
            <a:r>
              <a:rPr lang="ru-RU" altLang="ru-RU" sz="4000" b="1" dirty="0"/>
              <a:t>  я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051050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800" b="1" dirty="0" smtClean="0"/>
              <a:t>  99</a:t>
            </a:r>
            <a:endParaRPr lang="ru-RU" altLang="ru-RU" sz="2800" b="1" dirty="0"/>
          </a:p>
          <a:p>
            <a:pPr eaLnBrk="1" hangingPunct="1"/>
            <a:r>
              <a:rPr lang="ru-RU" altLang="ru-RU" sz="3600" b="1" dirty="0"/>
              <a:t>рас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51275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800" dirty="0" smtClean="0"/>
              <a:t>426</a:t>
            </a:r>
            <a:endParaRPr lang="ru-RU" altLang="ru-RU" sz="2800" dirty="0"/>
          </a:p>
          <a:p>
            <a:pPr eaLnBrk="1" hangingPunct="1"/>
            <a:r>
              <a:rPr lang="ru-RU" altLang="ru-RU" sz="4800" b="1" dirty="0"/>
              <a:t> е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51500" y="1268413"/>
            <a:ext cx="1081088" cy="1439862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800" b="1" dirty="0" smtClean="0"/>
              <a:t>143</a:t>
            </a:r>
            <a:endParaRPr lang="ru-RU" altLang="ru-RU" sz="2800" b="1" dirty="0"/>
          </a:p>
          <a:p>
            <a:pPr eaLnBrk="1" hangingPunct="1"/>
            <a:r>
              <a:rPr lang="ru-RU" altLang="ru-RU" sz="3600" b="1" dirty="0"/>
              <a:t>сто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7451725" y="1628775"/>
            <a:ext cx="1081088" cy="1439863"/>
          </a:xfrm>
          <a:prstGeom prst="rect">
            <a:avLst/>
          </a:prstGeom>
          <a:solidFill>
            <a:srgbClr val="FFFFFF"/>
          </a:solidFill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2800" b="1" dirty="0" smtClean="0"/>
              <a:t>360</a:t>
            </a:r>
            <a:endParaRPr lang="ru-RU" altLang="ru-RU" sz="2800" b="1" dirty="0"/>
          </a:p>
          <a:p>
            <a:pPr eaLnBrk="1" hangingPunct="1"/>
            <a:r>
              <a:rPr lang="ru-RU" altLang="ru-RU" sz="4000" b="1" dirty="0"/>
              <a:t> 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-65088"/>
            <a:ext cx="925195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2411413" y="5949950"/>
            <a:ext cx="233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altLang="ru-RU" sz="1400">
                <a:cs typeface="Times New Roman" pitchFamily="18" charset="0"/>
              </a:rPr>
              <a:t>.</a:t>
            </a:r>
            <a:endParaRPr lang="ru-RU" altLang="ru-RU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11188" y="4868863"/>
            <a:ext cx="8229600" cy="14398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b="1" smtClean="0"/>
              <a:t>СКОРОСТЬ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11188" y="4508500"/>
            <a:ext cx="3035300" cy="14398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3600" b="1" smtClean="0"/>
              <a:t>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1188" y="2349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>
                <a:solidFill>
                  <a:srgbClr val="CC0000"/>
                </a:solidFill>
              </a:rPr>
              <a:t>Скорость = Расстояние : время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11188" y="188913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>
                <a:solidFill>
                  <a:srgbClr val="CC0000"/>
                </a:solidFill>
              </a:rPr>
              <a:t>Расстояние = Скорость </a:t>
            </a:r>
            <a:r>
              <a:rPr lang="ru-RU" altLang="ru-RU" sz="4000">
                <a:solidFill>
                  <a:srgbClr val="CC0000"/>
                </a:solidFill>
                <a:cs typeface="Arial" charset="0"/>
              </a:rPr>
              <a:t>∙ Время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1188" y="4508500"/>
            <a:ext cx="7921625" cy="73977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>
                <a:solidFill>
                  <a:srgbClr val="CC0000"/>
                </a:solidFill>
              </a:rPr>
              <a:t>Время = Расстояние : Скорость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132138" y="1268413"/>
            <a:ext cx="32400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6000" dirty="0"/>
              <a:t>s</a:t>
            </a:r>
            <a:r>
              <a:rPr lang="en-US" altLang="ru-RU" sz="6000" dirty="0" smtClean="0"/>
              <a:t> </a:t>
            </a:r>
            <a:r>
              <a:rPr lang="en-US" altLang="ru-RU" sz="6000" dirty="0"/>
              <a:t>= v </a:t>
            </a:r>
            <a:r>
              <a:rPr lang="en-US" altLang="ru-RU" sz="6000" dirty="0">
                <a:cs typeface="Arial" charset="0"/>
              </a:rPr>
              <a:t>∙</a:t>
            </a:r>
            <a:r>
              <a:rPr lang="en-US" altLang="ru-RU" sz="6000" dirty="0"/>
              <a:t> t</a:t>
            </a:r>
            <a:endParaRPr lang="ru-RU" altLang="ru-RU" sz="6000" dirty="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492500" y="5589588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6000" dirty="0"/>
              <a:t>t = </a:t>
            </a:r>
            <a:r>
              <a:rPr lang="en-US" altLang="ru-RU" sz="6000" dirty="0" smtClean="0"/>
              <a:t>s </a:t>
            </a:r>
            <a:r>
              <a:rPr lang="ru-RU" altLang="ru-RU" sz="6000" dirty="0"/>
              <a:t>:</a:t>
            </a:r>
            <a:r>
              <a:rPr lang="en-US" altLang="ru-RU" sz="6000" dirty="0"/>
              <a:t> v</a:t>
            </a:r>
            <a:r>
              <a:rPr lang="en-US" altLang="ru-RU" sz="3600" dirty="0"/>
              <a:t> </a:t>
            </a:r>
            <a:endParaRPr lang="ru-RU" altLang="ru-RU" sz="3600" dirty="0">
              <a:cs typeface="Arial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492500" y="3429000"/>
            <a:ext cx="2879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ru-RU" sz="6000" dirty="0"/>
              <a:t>v = </a:t>
            </a:r>
            <a:r>
              <a:rPr lang="en-US" altLang="ru-RU" sz="6000" dirty="0" smtClean="0"/>
              <a:t>s </a:t>
            </a:r>
            <a:r>
              <a:rPr lang="ru-RU" altLang="ru-RU" sz="6000" dirty="0">
                <a:cs typeface="Arial" charset="0"/>
              </a:rPr>
              <a:t>:</a:t>
            </a:r>
            <a:r>
              <a:rPr lang="en-US" altLang="ru-RU" sz="6000" dirty="0"/>
              <a:t> t</a:t>
            </a:r>
            <a:endParaRPr lang="ru-RU" alt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/>
      <p:bldP spid="20489" grpId="0"/>
      <p:bldP spid="204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8913"/>
            <a:ext cx="8075612" cy="648017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altLang="ru-RU" sz="7200" dirty="0" smtClean="0">
                <a:solidFill>
                  <a:srgbClr val="CC0000"/>
                </a:solidFill>
              </a:rPr>
              <a:t>Расстояние –  </a:t>
            </a:r>
            <a:r>
              <a:rPr lang="en-US" altLang="ru-RU" sz="7200" dirty="0" smtClean="0">
                <a:solidFill>
                  <a:srgbClr val="CC0000"/>
                </a:solidFill>
              </a:rPr>
              <a:t>s</a:t>
            </a:r>
            <a:endParaRPr lang="ru-RU" altLang="ru-RU" sz="7200" dirty="0" smtClean="0">
              <a:solidFill>
                <a:srgbClr val="CC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5400" dirty="0" smtClean="0">
                <a:solidFill>
                  <a:srgbClr val="0000CC"/>
                </a:solidFill>
              </a:rPr>
              <a:t>(км, м, дм, см)</a:t>
            </a:r>
          </a:p>
          <a:p>
            <a:pPr algn="ctr" eaLnBrk="1" hangingPunct="1">
              <a:buFontTx/>
              <a:buNone/>
            </a:pPr>
            <a:r>
              <a:rPr lang="ru-RU" altLang="ru-RU" sz="7200" dirty="0" smtClean="0">
                <a:solidFill>
                  <a:srgbClr val="CC0000"/>
                </a:solidFill>
              </a:rPr>
              <a:t>Время - </a:t>
            </a:r>
            <a:r>
              <a:rPr lang="ru-RU" altLang="ru-RU" sz="7200" dirty="0" err="1" smtClean="0">
                <a:solidFill>
                  <a:srgbClr val="CC0000"/>
                </a:solidFill>
                <a:ea typeface="Arial Unicode MS" pitchFamily="34" charset="-128"/>
                <a:cs typeface="Arial Unicode MS" pitchFamily="34" charset="-128"/>
              </a:rPr>
              <a:t>ｔ</a:t>
            </a:r>
            <a:endParaRPr lang="ru-RU" altLang="ru-RU" sz="7200" dirty="0" smtClean="0">
              <a:solidFill>
                <a:srgbClr val="CC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buFontTx/>
              <a:buNone/>
            </a:pPr>
            <a:r>
              <a:rPr lang="ru-RU" altLang="ru-RU" sz="5400" dirty="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altLang="ru-RU" sz="5400" dirty="0" err="1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сут</a:t>
            </a:r>
            <a:r>
              <a:rPr lang="ru-RU" altLang="ru-RU" sz="5400" dirty="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., ч, мин, с) </a:t>
            </a:r>
          </a:p>
          <a:p>
            <a:pPr algn="ctr" eaLnBrk="1" hangingPunct="1">
              <a:buFontTx/>
              <a:buNone/>
            </a:pPr>
            <a:r>
              <a:rPr lang="ru-RU" altLang="ru-RU" sz="7200" dirty="0" smtClean="0">
                <a:solidFill>
                  <a:srgbClr val="CC0000"/>
                </a:solidFill>
              </a:rPr>
              <a:t>Скорость – </a:t>
            </a:r>
            <a:r>
              <a:rPr lang="en-US" altLang="ru-RU" sz="7200" dirty="0" smtClean="0">
                <a:solidFill>
                  <a:srgbClr val="CC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 </a:t>
            </a:r>
            <a:endParaRPr lang="ru-RU" altLang="ru-RU" sz="7200" dirty="0" smtClean="0">
              <a:solidFill>
                <a:srgbClr val="CC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buFontTx/>
              <a:buNone/>
            </a:pPr>
            <a:r>
              <a:rPr lang="ru-RU" altLang="ru-RU" sz="5400" dirty="0" smtClean="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(км/ч, км/мин, м/с)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8713788" cy="204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00CC"/>
                </a:solidFill>
              </a:rPr>
              <a:t>№1</a:t>
            </a:r>
            <a:r>
              <a:rPr lang="ru-RU" altLang="ru-RU" sz="3200"/>
              <a:t> Трактор за 6 часов проезжает 240км, а машина это же расстояние за 3 часа. Во сколько раз скорость машины больше скорости трактора?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50825" y="2781300"/>
            <a:ext cx="8893175" cy="204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00CC"/>
                </a:solidFill>
              </a:rPr>
              <a:t>№2</a:t>
            </a:r>
            <a:r>
              <a:rPr lang="ru-RU" altLang="ru-RU" sz="3200"/>
              <a:t> Заяц, когда ему угрожает опасность пробегает за 6 секунд 72 м, а мышь  бежит со скоростью 2  м/сек. Кто из них бежит быстрее и насколько? 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95288" y="5084763"/>
            <a:ext cx="8137525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0000CC"/>
                </a:solidFill>
              </a:rPr>
              <a:t>№3</a:t>
            </a:r>
            <a:r>
              <a:rPr lang="ru-RU" altLang="ru-RU" sz="3200"/>
              <a:t> Улитка проползла 100 см за 2 минуты. Найди скорость.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398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Взаимосвязь между скоростью, временем и расстоянием</vt:lpstr>
      <vt:lpstr>Тема. Взаимосвязь между скоростью, временем и расстоянием</vt:lpstr>
      <vt:lpstr>Разминка</vt:lpstr>
      <vt:lpstr>Расположи числа  в порядке возрастания и составь слово из слогов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16</cp:revision>
  <dcterms:created xsi:type="dcterms:W3CDTF">2016-04-06T10:43:11Z</dcterms:created>
  <dcterms:modified xsi:type="dcterms:W3CDTF">2018-06-21T11:26:33Z</dcterms:modified>
</cp:coreProperties>
</file>