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2" r:id="rId13"/>
    <p:sldId id="267" r:id="rId14"/>
    <p:sldId id="268" r:id="rId15"/>
    <p:sldId id="269" r:id="rId16"/>
    <p:sldId id="273" r:id="rId17"/>
    <p:sldId id="270" r:id="rId18"/>
    <p:sldId id="274" r:id="rId19"/>
    <p:sldId id="275" r:id="rId20"/>
    <p:sldId id="257" r:id="rId21"/>
    <p:sldId id="271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нна Гришакова" initials="АГ" lastIdx="1" clrIdx="0">
    <p:extLst>
      <p:ext uri="{19B8F6BF-5375-455C-9EA6-DF929625EA0E}">
        <p15:presenceInfo xmlns:p15="http://schemas.microsoft.com/office/powerpoint/2012/main" userId="bffe48205e9fd27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8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F191B-ED5B-483E-82C6-CB90E82FE4A8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69DB6-EFA2-4851-AA9D-72154EF79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695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F191B-ED5B-483E-82C6-CB90E82FE4A8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69DB6-EFA2-4851-AA9D-72154EF79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148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F191B-ED5B-483E-82C6-CB90E82FE4A8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69DB6-EFA2-4851-AA9D-72154EF79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328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F191B-ED5B-483E-82C6-CB90E82FE4A8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69DB6-EFA2-4851-AA9D-72154EF79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112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F191B-ED5B-483E-82C6-CB90E82FE4A8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69DB6-EFA2-4851-AA9D-72154EF79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318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F191B-ED5B-483E-82C6-CB90E82FE4A8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69DB6-EFA2-4851-AA9D-72154EF79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800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F191B-ED5B-483E-82C6-CB90E82FE4A8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69DB6-EFA2-4851-AA9D-72154EF79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805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F191B-ED5B-483E-82C6-CB90E82FE4A8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69DB6-EFA2-4851-AA9D-72154EF79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134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F191B-ED5B-483E-82C6-CB90E82FE4A8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69DB6-EFA2-4851-AA9D-72154EF79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813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F191B-ED5B-483E-82C6-CB90E82FE4A8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69DB6-EFA2-4851-AA9D-72154EF79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591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F191B-ED5B-483E-82C6-CB90E82FE4A8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69DB6-EFA2-4851-AA9D-72154EF79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581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F191B-ED5B-483E-82C6-CB90E82FE4A8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69DB6-EFA2-4851-AA9D-72154EF79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764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0219" y="388072"/>
            <a:ext cx="11152909" cy="1593128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Добрый день!</a:t>
            </a:r>
            <a:endParaRPr lang="ru-RU" sz="96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195" y="1949748"/>
            <a:ext cx="8726956" cy="490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20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0036" y="0"/>
            <a:ext cx="13023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№2</a:t>
            </a:r>
            <a:endParaRPr lang="ru-RU" sz="6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8764" y="1015663"/>
            <a:ext cx="1116676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solidFill>
                  <a:schemeClr val="bg1"/>
                </a:solidFill>
                <a:latin typeface="Monotype Corsiva" panose="03010101010201010101" pitchFamily="66" charset="0"/>
              </a:rPr>
              <a:t>Завер</a:t>
            </a:r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-</a:t>
            </a:r>
            <a:r>
              <a:rPr lang="ru-RU" sz="54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я</a:t>
            </a:r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-</a:t>
            </a:r>
            <a:r>
              <a:rPr lang="ru-RU" sz="5400" dirty="0" err="1" smtClean="0">
                <a:solidFill>
                  <a:schemeClr val="bg1"/>
                </a:solidFill>
                <a:latin typeface="Monotype Corsiva" panose="03010101010201010101" pitchFamily="66" charset="0"/>
              </a:rPr>
              <a:t>ть</a:t>
            </a:r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 </a:t>
            </a:r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- </a:t>
            </a:r>
            <a:r>
              <a:rPr lang="ru-RU" sz="5400" dirty="0" err="1">
                <a:solidFill>
                  <a:schemeClr val="bg1"/>
                </a:solidFill>
                <a:latin typeface="Monotype Corsiva" panose="03010101010201010101" pitchFamily="66" charset="0"/>
              </a:rPr>
              <a:t>завер</a:t>
            </a:r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-</a:t>
            </a:r>
            <a:r>
              <a:rPr lang="ru-RU" sz="5400" dirty="0">
                <a:solidFill>
                  <a:srgbClr val="FFFF00"/>
                </a:solidFill>
                <a:latin typeface="Monotype Corsiva" panose="03010101010201010101" pitchFamily="66" charset="0"/>
              </a:rPr>
              <a:t>и</a:t>
            </a:r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-</a:t>
            </a:r>
            <a:r>
              <a:rPr lang="ru-RU" sz="5400" dirty="0" err="1">
                <a:solidFill>
                  <a:schemeClr val="bg1"/>
                </a:solidFill>
                <a:latin typeface="Monotype Corsiva" panose="03010101010201010101" pitchFamily="66" charset="0"/>
              </a:rPr>
              <a:t>ть</a:t>
            </a:r>
            <a:endParaRPr lang="ru-RU" sz="5400" dirty="0">
              <a:solidFill>
                <a:schemeClr val="bg1"/>
              </a:solidFill>
              <a:latin typeface="Monotype Corsiva" panose="03010101010201010101" pitchFamily="66" charset="0"/>
            </a:endParaRPr>
          </a:p>
          <a:p>
            <a:r>
              <a:rPr lang="ru-RU" sz="5400" dirty="0" err="1" smtClean="0">
                <a:solidFill>
                  <a:schemeClr val="bg1"/>
                </a:solidFill>
                <a:latin typeface="Monotype Corsiva" panose="03010101010201010101" pitchFamily="66" charset="0"/>
              </a:rPr>
              <a:t>Одол-</a:t>
            </a:r>
            <a:r>
              <a:rPr lang="ru-RU" sz="5400" dirty="0" err="1" smtClean="0">
                <a:solidFill>
                  <a:srgbClr val="FFFF00"/>
                </a:solidFill>
                <a:latin typeface="Monotype Corsiva" panose="03010101010201010101" pitchFamily="66" charset="0"/>
              </a:rPr>
              <a:t>ева</a:t>
            </a:r>
            <a:r>
              <a:rPr lang="ru-RU" sz="5400" dirty="0" err="1" smtClean="0">
                <a:solidFill>
                  <a:schemeClr val="bg1"/>
                </a:solidFill>
                <a:latin typeface="Monotype Corsiva" panose="03010101010201010101" pitchFamily="66" charset="0"/>
              </a:rPr>
              <a:t>-ть</a:t>
            </a:r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 </a:t>
            </a:r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- …</a:t>
            </a:r>
          </a:p>
          <a:p>
            <a:r>
              <a:rPr lang="ru-RU" sz="5400" dirty="0" err="1" smtClean="0">
                <a:solidFill>
                  <a:schemeClr val="bg1"/>
                </a:solidFill>
                <a:latin typeface="Monotype Corsiva" panose="03010101010201010101" pitchFamily="66" charset="0"/>
              </a:rPr>
              <a:t>Увлажн</a:t>
            </a:r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-</a:t>
            </a:r>
            <a:r>
              <a:rPr lang="ru-RU" sz="54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я</a:t>
            </a:r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-</a:t>
            </a:r>
            <a:r>
              <a:rPr lang="ru-RU" sz="5400" dirty="0" err="1" smtClean="0">
                <a:solidFill>
                  <a:schemeClr val="bg1"/>
                </a:solidFill>
                <a:latin typeface="Monotype Corsiva" panose="03010101010201010101" pitchFamily="66" charset="0"/>
              </a:rPr>
              <a:t>ть</a:t>
            </a:r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 </a:t>
            </a:r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- …</a:t>
            </a:r>
          </a:p>
          <a:p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Толк-</a:t>
            </a:r>
            <a:r>
              <a:rPr lang="ru-RU" sz="5400" dirty="0">
                <a:solidFill>
                  <a:srgbClr val="FFFF00"/>
                </a:solidFill>
                <a:latin typeface="Monotype Corsiva" panose="03010101010201010101" pitchFamily="66" charset="0"/>
              </a:rPr>
              <a:t>а</a:t>
            </a:r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-</a:t>
            </a:r>
            <a:r>
              <a:rPr lang="ru-RU" sz="5400" dirty="0" err="1">
                <a:solidFill>
                  <a:schemeClr val="bg1"/>
                </a:solidFill>
                <a:latin typeface="Monotype Corsiva" panose="03010101010201010101" pitchFamily="66" charset="0"/>
              </a:rPr>
              <a:t>ть</a:t>
            </a:r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- …</a:t>
            </a:r>
          </a:p>
          <a:p>
            <a:r>
              <a:rPr lang="ru-RU" sz="5400" dirty="0" err="1" smtClean="0">
                <a:solidFill>
                  <a:schemeClr val="bg1"/>
                </a:solidFill>
                <a:latin typeface="Monotype Corsiva" panose="03010101010201010101" pitchFamily="66" charset="0"/>
              </a:rPr>
              <a:t>Угощ</a:t>
            </a:r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-</a:t>
            </a:r>
            <a:r>
              <a:rPr lang="ru-RU" sz="54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а</a:t>
            </a:r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-</a:t>
            </a:r>
            <a:r>
              <a:rPr lang="ru-RU" sz="5400" dirty="0" err="1" smtClean="0">
                <a:solidFill>
                  <a:schemeClr val="bg1"/>
                </a:solidFill>
                <a:latin typeface="Monotype Corsiva" panose="03010101010201010101" pitchFamily="66" charset="0"/>
              </a:rPr>
              <a:t>ть</a:t>
            </a:r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 </a:t>
            </a:r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- (</a:t>
            </a:r>
            <a:r>
              <a:rPr lang="ru-RU" sz="5400" dirty="0" err="1">
                <a:solidFill>
                  <a:schemeClr val="bg1"/>
                </a:solidFill>
                <a:latin typeface="Monotype Corsiva" panose="03010101010201010101" pitchFamily="66" charset="0"/>
              </a:rPr>
              <a:t>ст</a:t>
            </a:r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//щ)</a:t>
            </a:r>
          </a:p>
          <a:p>
            <a:r>
              <a:rPr lang="ru-RU" sz="5400" dirty="0" err="1" smtClean="0">
                <a:solidFill>
                  <a:schemeClr val="bg1"/>
                </a:solidFill>
                <a:latin typeface="Monotype Corsiva" panose="03010101010201010101" pitchFamily="66" charset="0"/>
              </a:rPr>
              <a:t>Укрощ</a:t>
            </a:r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-</a:t>
            </a:r>
            <a:r>
              <a:rPr lang="ru-RU" sz="54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а</a:t>
            </a:r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-</a:t>
            </a:r>
            <a:r>
              <a:rPr lang="ru-RU" sz="5400" dirty="0" err="1" smtClean="0">
                <a:solidFill>
                  <a:schemeClr val="bg1"/>
                </a:solidFill>
                <a:latin typeface="Monotype Corsiva" panose="03010101010201010101" pitchFamily="66" charset="0"/>
              </a:rPr>
              <a:t>ть</a:t>
            </a:r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 </a:t>
            </a:r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- (т//щ)</a:t>
            </a:r>
          </a:p>
        </p:txBody>
      </p:sp>
    </p:spTree>
    <p:extLst>
      <p:ext uri="{BB962C8B-B14F-4D97-AF65-F5344CB8AC3E}">
        <p14:creationId xmlns:p14="http://schemas.microsoft.com/office/powerpoint/2010/main" val="106452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0036" y="0"/>
            <a:ext cx="13023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№3</a:t>
            </a:r>
            <a:endParaRPr lang="ru-RU" sz="6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1108" y="1676399"/>
            <a:ext cx="11090565" cy="3388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solidFill>
                  <a:schemeClr val="bg1"/>
                </a:solidFill>
                <a:latin typeface="Monotype Corsiva" panose="03010101010201010101" pitchFamily="66" charset="0"/>
              </a:rPr>
              <a:t>Ловить - …</a:t>
            </a:r>
          </a:p>
          <a:p>
            <a:r>
              <a:rPr lang="ru-RU" sz="7200" dirty="0">
                <a:solidFill>
                  <a:schemeClr val="bg1"/>
                </a:solidFill>
                <a:latin typeface="Monotype Corsiva" panose="03010101010201010101" pitchFamily="66" charset="0"/>
              </a:rPr>
              <a:t>Брать - …</a:t>
            </a:r>
          </a:p>
          <a:p>
            <a:r>
              <a:rPr lang="ru-RU" sz="7200" dirty="0">
                <a:solidFill>
                  <a:schemeClr val="bg1"/>
                </a:solidFill>
                <a:latin typeface="Monotype Corsiva" panose="03010101010201010101" pitchFamily="66" charset="0"/>
              </a:rPr>
              <a:t>Класть - …</a:t>
            </a:r>
          </a:p>
        </p:txBody>
      </p:sp>
    </p:spTree>
    <p:extLst>
      <p:ext uri="{BB962C8B-B14F-4D97-AF65-F5344CB8AC3E}">
        <p14:creationId xmlns:p14="http://schemas.microsoft.com/office/powerpoint/2010/main" val="11267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0036" y="0"/>
            <a:ext cx="13023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№3</a:t>
            </a:r>
            <a:endParaRPr lang="ru-RU" sz="6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0327" y="1690254"/>
            <a:ext cx="1104207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7200" dirty="0">
                <a:solidFill>
                  <a:schemeClr val="bg1"/>
                </a:solidFill>
                <a:latin typeface="Monotype Corsiva" panose="03010101010201010101" pitchFamily="66" charset="0"/>
              </a:rPr>
              <a:t>Ловить </a:t>
            </a:r>
            <a:r>
              <a:rPr lang="ru-RU" sz="72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– </a:t>
            </a:r>
            <a:r>
              <a:rPr lang="ru-RU" sz="72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поймать.</a:t>
            </a:r>
            <a:endParaRPr lang="ru-RU" sz="7200" dirty="0">
              <a:solidFill>
                <a:srgbClr val="FFFF00"/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ru-RU" sz="7200" dirty="0">
                <a:solidFill>
                  <a:schemeClr val="bg1"/>
                </a:solidFill>
                <a:latin typeface="Monotype Corsiva" panose="03010101010201010101" pitchFamily="66" charset="0"/>
              </a:rPr>
              <a:t>Брать </a:t>
            </a:r>
            <a:r>
              <a:rPr lang="ru-RU" sz="72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– </a:t>
            </a:r>
            <a:r>
              <a:rPr lang="ru-RU" sz="72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взять.</a:t>
            </a:r>
            <a:endParaRPr lang="ru-RU" sz="7200" dirty="0">
              <a:solidFill>
                <a:srgbClr val="FFFF00"/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ru-RU" sz="7200" dirty="0">
                <a:solidFill>
                  <a:schemeClr val="bg1"/>
                </a:solidFill>
                <a:latin typeface="Monotype Corsiva" panose="03010101010201010101" pitchFamily="66" charset="0"/>
              </a:rPr>
              <a:t>Класть </a:t>
            </a:r>
            <a:r>
              <a:rPr lang="ru-RU" sz="72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– </a:t>
            </a:r>
            <a:r>
              <a:rPr lang="ru-RU" sz="72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положить.</a:t>
            </a:r>
            <a:endParaRPr lang="ru-RU" sz="7200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00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90654" y="0"/>
            <a:ext cx="21058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№502</a:t>
            </a:r>
            <a:endParaRPr lang="ru-RU" sz="6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582" y="874941"/>
            <a:ext cx="4848508" cy="59830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7418" y="570142"/>
            <a:ext cx="45720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Monotype Corsiva" panose="03010101010201010101" pitchFamily="66" charset="0"/>
              </a:rPr>
              <a:t>Вы видали штукатура?</a:t>
            </a:r>
          </a:p>
          <a:p>
            <a:r>
              <a:rPr lang="ru-RU" sz="2800" dirty="0">
                <a:solidFill>
                  <a:schemeClr val="bg1"/>
                </a:solidFill>
                <a:latin typeface="Monotype Corsiva" panose="03010101010201010101" pitchFamily="66" charset="0"/>
              </a:rPr>
              <a:t>Приходил  он к нам во двор,</a:t>
            </a:r>
          </a:p>
          <a:p>
            <a:r>
              <a:rPr lang="ru-RU" sz="2800" dirty="0">
                <a:solidFill>
                  <a:schemeClr val="bg1"/>
                </a:solidFill>
                <a:latin typeface="Monotype Corsiva" panose="03010101010201010101" pitchFamily="66" charset="0"/>
              </a:rPr>
              <a:t>И, поглядывая хмуро,</a:t>
            </a:r>
          </a:p>
          <a:p>
            <a:r>
              <a:rPr lang="ru-RU" sz="2800" dirty="0">
                <a:solidFill>
                  <a:schemeClr val="bg1"/>
                </a:solidFill>
                <a:latin typeface="Monotype Corsiva" panose="03010101010201010101" pitchFamily="66" charset="0"/>
              </a:rPr>
              <a:t>Он размешивал раствор</a:t>
            </a:r>
            <a:r>
              <a:rPr lang="ru-RU" sz="28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.</a:t>
            </a:r>
            <a:endParaRPr lang="ru-RU" sz="2800" dirty="0">
              <a:solidFill>
                <a:schemeClr val="bg1"/>
              </a:solidFill>
              <a:latin typeface="Monotype Corsiva" panose="03010101010201010101" pitchFamily="66" charset="0"/>
            </a:endParaRPr>
          </a:p>
          <a:p>
            <a:r>
              <a:rPr lang="ru-RU" sz="2800" dirty="0">
                <a:solidFill>
                  <a:schemeClr val="bg1"/>
                </a:solidFill>
                <a:latin typeface="Monotype Corsiva" panose="03010101010201010101" pitchFamily="66" charset="0"/>
              </a:rPr>
              <a:t>Что-то сеял через сито,</a:t>
            </a:r>
          </a:p>
          <a:p>
            <a:r>
              <a:rPr lang="ru-RU" sz="2800" dirty="0">
                <a:solidFill>
                  <a:schemeClr val="bg1"/>
                </a:solidFill>
                <a:latin typeface="Monotype Corsiva" panose="03010101010201010101" pitchFamily="66" charset="0"/>
              </a:rPr>
              <a:t>Головой качал сердито</a:t>
            </a:r>
            <a:r>
              <a:rPr lang="ru-RU" sz="28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,</a:t>
            </a:r>
            <a:endParaRPr lang="ru-RU" sz="2800" dirty="0">
              <a:solidFill>
                <a:schemeClr val="bg1"/>
              </a:solidFill>
              <a:latin typeface="Monotype Corsiva" panose="03010101010201010101" pitchFamily="66" charset="0"/>
            </a:endParaRPr>
          </a:p>
          <a:p>
            <a:r>
              <a:rPr lang="ru-RU" sz="2800" dirty="0">
                <a:solidFill>
                  <a:schemeClr val="bg1"/>
                </a:solidFill>
                <a:latin typeface="Monotype Corsiva" panose="03010101010201010101" pitchFamily="66" charset="0"/>
              </a:rPr>
              <a:t>Был он чем-то озабочен,</a:t>
            </a:r>
          </a:p>
          <a:p>
            <a:r>
              <a:rPr lang="ru-RU" sz="2800" dirty="0">
                <a:solidFill>
                  <a:schemeClr val="bg1"/>
                </a:solidFill>
                <a:latin typeface="Monotype Corsiva" panose="03010101010201010101" pitchFamily="66" charset="0"/>
              </a:rPr>
              <a:t>В ящик воду подливал,</a:t>
            </a:r>
          </a:p>
          <a:p>
            <a:r>
              <a:rPr lang="ru-RU" sz="2800" dirty="0">
                <a:solidFill>
                  <a:schemeClr val="bg1"/>
                </a:solidFill>
                <a:latin typeface="Monotype Corsiva" panose="03010101010201010101" pitchFamily="66" charset="0"/>
              </a:rPr>
              <a:t>В  пиджаке своем рабочем</a:t>
            </a:r>
          </a:p>
          <a:p>
            <a:r>
              <a:rPr lang="ru-RU" sz="2800" dirty="0">
                <a:solidFill>
                  <a:schemeClr val="bg1"/>
                </a:solidFill>
                <a:latin typeface="Monotype Corsiva" panose="03010101010201010101" pitchFamily="66" charset="0"/>
              </a:rPr>
              <a:t>Над раствором колдовал</a:t>
            </a:r>
            <a:r>
              <a:rPr lang="ru-RU" sz="28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.</a:t>
            </a:r>
            <a:endParaRPr lang="ru-RU" sz="2800" dirty="0">
              <a:solidFill>
                <a:schemeClr val="bg1"/>
              </a:solidFill>
              <a:latin typeface="Monotype Corsiva" panose="03010101010201010101" pitchFamily="66" charset="0"/>
            </a:endParaRPr>
          </a:p>
          <a:p>
            <a:r>
              <a:rPr lang="ru-RU" sz="2800" dirty="0">
                <a:solidFill>
                  <a:schemeClr val="bg1"/>
                </a:solidFill>
                <a:latin typeface="Monotype Corsiva" panose="03010101010201010101" pitchFamily="66" charset="0"/>
              </a:rPr>
              <a:t>Наконец повеселел он,</a:t>
            </a:r>
          </a:p>
          <a:p>
            <a:r>
              <a:rPr lang="ru-RU" sz="2800" dirty="0">
                <a:solidFill>
                  <a:schemeClr val="bg1"/>
                </a:solidFill>
                <a:latin typeface="Monotype Corsiva" panose="03010101010201010101" pitchFamily="66" charset="0"/>
              </a:rPr>
              <a:t>Подмигнул: — Займемся делом.</a:t>
            </a:r>
          </a:p>
          <a:p>
            <a:r>
              <a:rPr lang="ru-RU" sz="2800" dirty="0">
                <a:solidFill>
                  <a:schemeClr val="bg1"/>
                </a:solidFill>
                <a:latin typeface="Monotype Corsiva" panose="03010101010201010101" pitchFamily="66" charset="0"/>
              </a:rPr>
              <a:t>Мы не курим, не халтурим,</a:t>
            </a:r>
          </a:p>
          <a:p>
            <a:r>
              <a:rPr lang="ru-RU" sz="2800" dirty="0">
                <a:solidFill>
                  <a:schemeClr val="bg1"/>
                </a:solidFill>
                <a:latin typeface="Monotype Corsiva" panose="03010101010201010101" pitchFamily="66" charset="0"/>
              </a:rPr>
              <a:t>Мы на совесть штукатурим.</a:t>
            </a:r>
          </a:p>
        </p:txBody>
      </p:sp>
    </p:spTree>
    <p:extLst>
      <p:ext uri="{BB962C8B-B14F-4D97-AF65-F5344CB8AC3E}">
        <p14:creationId xmlns:p14="http://schemas.microsoft.com/office/powerpoint/2010/main" val="414291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687035"/>
              </p:ext>
            </p:extLst>
          </p:nvPr>
        </p:nvGraphicFramePr>
        <p:xfrm>
          <a:off x="845125" y="152400"/>
          <a:ext cx="10543310" cy="65947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71655">
                  <a:extLst>
                    <a:ext uri="{9D8B030D-6E8A-4147-A177-3AD203B41FA5}">
                      <a16:colId xmlns:a16="http://schemas.microsoft.com/office/drawing/2014/main" val="210188350"/>
                    </a:ext>
                  </a:extLst>
                </a:gridCol>
                <a:gridCol w="5271655">
                  <a:extLst>
                    <a:ext uri="{9D8B030D-6E8A-4147-A177-3AD203B41FA5}">
                      <a16:colId xmlns:a16="http://schemas.microsoft.com/office/drawing/2014/main" val="2524699938"/>
                    </a:ext>
                  </a:extLst>
                </a:gridCol>
              </a:tblGrid>
              <a:tr h="1089257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FF00"/>
                          </a:solidFill>
                          <a:effectLst/>
                          <a:latin typeface="Monotype Corsiva" panose="03010101010201010101" pitchFamily="66" charset="0"/>
                        </a:rPr>
                        <a:t>Глаголы совершенного вида</a:t>
                      </a:r>
                      <a:endParaRPr lang="ru-RU" sz="3600" b="1" dirty="0">
                        <a:solidFill>
                          <a:srgbClr val="FFFF00"/>
                        </a:solidFill>
                        <a:effectLst/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FF00"/>
                          </a:solidFill>
                          <a:effectLst/>
                          <a:latin typeface="Monotype Corsiva" panose="03010101010201010101" pitchFamily="66" charset="0"/>
                        </a:rPr>
                        <a:t>Глаголы несовершенного вида</a:t>
                      </a:r>
                      <a:endParaRPr lang="ru-RU" sz="3600" b="1" dirty="0">
                        <a:solidFill>
                          <a:srgbClr val="FFFF00"/>
                        </a:solidFill>
                        <a:effectLst/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2897856"/>
                  </a:ext>
                </a:extLst>
              </a:tr>
              <a:tr h="50050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Monotype Corsiva" panose="03010101010201010101" pitchFamily="66" charset="0"/>
                        </a:rPr>
                        <a:t>Повеселел</a:t>
                      </a:r>
                      <a:endParaRPr lang="ru-RU" sz="2400" dirty="0">
                        <a:solidFill>
                          <a:schemeClr val="bg1"/>
                        </a:solidFill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Monotype Corsiva" panose="03010101010201010101" pitchFamily="66" charset="0"/>
                        </a:rPr>
                        <a:t>Видали</a:t>
                      </a:r>
                      <a:endParaRPr lang="ru-RU" sz="2400" dirty="0">
                        <a:solidFill>
                          <a:schemeClr val="bg1"/>
                        </a:solidFill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97862938"/>
                  </a:ext>
                </a:extLst>
              </a:tr>
              <a:tr h="50050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Monotype Corsiva" panose="03010101010201010101" pitchFamily="66" charset="0"/>
                        </a:rPr>
                        <a:t>Подмигнул</a:t>
                      </a:r>
                      <a:endParaRPr lang="ru-RU" sz="2400" dirty="0">
                        <a:solidFill>
                          <a:schemeClr val="bg1"/>
                        </a:solidFill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Monotype Corsiva" panose="03010101010201010101" pitchFamily="66" charset="0"/>
                        </a:rPr>
                        <a:t>Приходил</a:t>
                      </a:r>
                      <a:endParaRPr lang="ru-RU" sz="2400" dirty="0">
                        <a:solidFill>
                          <a:schemeClr val="bg1"/>
                        </a:solidFill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44330402"/>
                  </a:ext>
                </a:extLst>
              </a:tr>
              <a:tr h="50050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Monotype Corsiva" panose="03010101010201010101" pitchFamily="66" charset="0"/>
                        </a:rPr>
                        <a:t>Займемся</a:t>
                      </a:r>
                      <a:endParaRPr lang="ru-RU" sz="2400" dirty="0">
                        <a:solidFill>
                          <a:schemeClr val="bg1"/>
                        </a:solidFill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Monotype Corsiva" panose="03010101010201010101" pitchFamily="66" charset="0"/>
                        </a:rPr>
                        <a:t>Размешивал </a:t>
                      </a:r>
                      <a:endParaRPr lang="ru-RU" sz="2400" dirty="0">
                        <a:solidFill>
                          <a:schemeClr val="bg1"/>
                        </a:solidFill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23390751"/>
                  </a:ext>
                </a:extLst>
              </a:tr>
              <a:tr h="500501"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chemeClr val="bg1"/>
                        </a:solidFill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Monotype Corsiva" panose="03010101010201010101" pitchFamily="66" charset="0"/>
                        </a:rPr>
                        <a:t>Сеял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  <a:latin typeface="Monotype Corsiva" panose="03010101010201010101" pitchFamily="66" charset="0"/>
                        </a:rPr>
                        <a:t> </a:t>
                      </a:r>
                      <a:endParaRPr lang="ru-RU" sz="2400" dirty="0">
                        <a:solidFill>
                          <a:schemeClr val="bg1"/>
                        </a:solidFill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85030652"/>
                  </a:ext>
                </a:extLst>
              </a:tr>
              <a:tr h="500501">
                <a:tc>
                  <a:txBody>
                    <a:bodyPr/>
                    <a:lstStyle/>
                    <a:p>
                      <a:pPr algn="ctr"/>
                      <a:endParaRPr lang="ru-RU" sz="2400">
                        <a:solidFill>
                          <a:schemeClr val="bg1"/>
                        </a:solidFill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Monotype Corsiva" panose="03010101010201010101" pitchFamily="66" charset="0"/>
                        </a:rPr>
                        <a:t>Качал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  <a:latin typeface="Monotype Corsiva" panose="03010101010201010101" pitchFamily="66" charset="0"/>
                        </a:rPr>
                        <a:t> </a:t>
                      </a:r>
                      <a:endParaRPr lang="ru-RU" sz="2400" dirty="0">
                        <a:solidFill>
                          <a:schemeClr val="bg1"/>
                        </a:solidFill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01607826"/>
                  </a:ext>
                </a:extLst>
              </a:tr>
              <a:tr h="500501">
                <a:tc>
                  <a:txBody>
                    <a:bodyPr/>
                    <a:lstStyle/>
                    <a:p>
                      <a:pPr algn="ctr"/>
                      <a:endParaRPr lang="ru-RU" sz="2400">
                        <a:solidFill>
                          <a:schemeClr val="bg1"/>
                        </a:solidFill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Monotype Corsiva" panose="03010101010201010101" pitchFamily="66" charset="0"/>
                        </a:rPr>
                        <a:t>Был </a:t>
                      </a:r>
                      <a:endParaRPr lang="ru-RU" sz="2400" dirty="0">
                        <a:solidFill>
                          <a:schemeClr val="bg1"/>
                        </a:solidFill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7434255"/>
                  </a:ext>
                </a:extLst>
              </a:tr>
              <a:tr h="500501">
                <a:tc>
                  <a:txBody>
                    <a:bodyPr/>
                    <a:lstStyle/>
                    <a:p>
                      <a:pPr algn="ctr"/>
                      <a:endParaRPr lang="ru-RU" sz="2400">
                        <a:solidFill>
                          <a:schemeClr val="bg1"/>
                        </a:solidFill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Monotype Corsiva" panose="03010101010201010101" pitchFamily="66" charset="0"/>
                        </a:rPr>
                        <a:t>Подливал </a:t>
                      </a:r>
                      <a:endParaRPr lang="ru-RU" sz="2400" dirty="0">
                        <a:solidFill>
                          <a:schemeClr val="bg1"/>
                        </a:solidFill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05288882"/>
                  </a:ext>
                </a:extLst>
              </a:tr>
              <a:tr h="500501">
                <a:tc>
                  <a:txBody>
                    <a:bodyPr/>
                    <a:lstStyle/>
                    <a:p>
                      <a:pPr algn="ctr"/>
                      <a:endParaRPr lang="ru-RU" sz="2400">
                        <a:solidFill>
                          <a:schemeClr val="bg1"/>
                        </a:solidFill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Monotype Corsiva" panose="03010101010201010101" pitchFamily="66" charset="0"/>
                        </a:rPr>
                        <a:t>Колдовал</a:t>
                      </a:r>
                      <a:endParaRPr lang="ru-RU" sz="2400" dirty="0">
                        <a:solidFill>
                          <a:schemeClr val="bg1"/>
                        </a:solidFill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39153996"/>
                  </a:ext>
                </a:extLst>
              </a:tr>
              <a:tr h="500501">
                <a:tc>
                  <a:txBody>
                    <a:bodyPr/>
                    <a:lstStyle/>
                    <a:p>
                      <a:pPr algn="ctr"/>
                      <a:endParaRPr lang="ru-RU" sz="2400">
                        <a:solidFill>
                          <a:schemeClr val="bg1"/>
                        </a:solidFill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Monotype Corsiva" panose="03010101010201010101" pitchFamily="66" charset="0"/>
                        </a:rPr>
                        <a:t>Не курим</a:t>
                      </a:r>
                      <a:endParaRPr lang="ru-RU" sz="2400" dirty="0">
                        <a:solidFill>
                          <a:schemeClr val="bg1"/>
                        </a:solidFill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60218450"/>
                  </a:ext>
                </a:extLst>
              </a:tr>
              <a:tr h="500501">
                <a:tc>
                  <a:txBody>
                    <a:bodyPr/>
                    <a:lstStyle/>
                    <a:p>
                      <a:pPr algn="ctr"/>
                      <a:endParaRPr lang="ru-RU" sz="2400">
                        <a:solidFill>
                          <a:schemeClr val="bg1"/>
                        </a:solidFill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Monotype Corsiva" panose="03010101010201010101" pitchFamily="66" charset="0"/>
                        </a:rPr>
                        <a:t>Не халтурим</a:t>
                      </a:r>
                      <a:endParaRPr lang="ru-RU" sz="2400" dirty="0">
                        <a:solidFill>
                          <a:schemeClr val="bg1"/>
                        </a:solidFill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46079226"/>
                  </a:ext>
                </a:extLst>
              </a:tr>
              <a:tr h="500501">
                <a:tc>
                  <a:txBody>
                    <a:bodyPr/>
                    <a:lstStyle/>
                    <a:p>
                      <a:pPr algn="ctr"/>
                      <a:endParaRPr lang="ru-RU" sz="2400">
                        <a:solidFill>
                          <a:schemeClr val="bg1"/>
                        </a:solidFill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Monotype Corsiva" panose="03010101010201010101" pitchFamily="66" charset="0"/>
                        </a:rPr>
                        <a:t>Штукатурим</a:t>
                      </a:r>
                      <a:endParaRPr lang="ru-RU" sz="2400" dirty="0">
                        <a:solidFill>
                          <a:schemeClr val="bg1"/>
                        </a:solidFill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736668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10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4182" y="429491"/>
            <a:ext cx="10889673" cy="5369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i="1" dirty="0">
                <a:solidFill>
                  <a:srgbClr val="FFFF00"/>
                </a:solidFill>
                <a:latin typeface="Monotype Corsiva" panose="03010101010201010101" pitchFamily="66" charset="0"/>
              </a:rPr>
              <a:t>1. В каком ряду все глаголы совершенного вида?</a:t>
            </a:r>
            <a:endParaRPr lang="ru-RU" sz="5400" dirty="0">
              <a:solidFill>
                <a:srgbClr val="FFFF00"/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А) поговорить, приезжать, знаю</a:t>
            </a:r>
          </a:p>
          <a:p>
            <a:pPr algn="just"/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Б) скажет, </a:t>
            </a:r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продолжить</a:t>
            </a:r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, дадут</a:t>
            </a:r>
          </a:p>
          <a:p>
            <a:pPr algn="just"/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В) сказали, сдают, покататься</a:t>
            </a:r>
          </a:p>
          <a:p>
            <a:pPr algn="just"/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Г) разыскал, кончаем, продадут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63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4182" y="429491"/>
            <a:ext cx="10889673" cy="5369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i="1" dirty="0">
                <a:solidFill>
                  <a:srgbClr val="FFFF00"/>
                </a:solidFill>
                <a:latin typeface="Monotype Corsiva" panose="03010101010201010101" pitchFamily="66" charset="0"/>
              </a:rPr>
              <a:t>1. В каком ряду все глаголы совершенного вида?</a:t>
            </a:r>
            <a:endParaRPr lang="ru-RU" sz="5400" dirty="0">
              <a:solidFill>
                <a:srgbClr val="FFFF00"/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А) поговорить, приезжать, знаю</a:t>
            </a:r>
          </a:p>
          <a:p>
            <a:pPr algn="just"/>
            <a:r>
              <a:rPr lang="ru-RU" sz="5400" dirty="0">
                <a:solidFill>
                  <a:srgbClr val="FFFF00"/>
                </a:solidFill>
                <a:latin typeface="Monotype Corsiva" panose="03010101010201010101" pitchFamily="66" charset="0"/>
              </a:rPr>
              <a:t>Б) скажет, </a:t>
            </a:r>
            <a:r>
              <a:rPr lang="ru-RU" sz="54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продолжить</a:t>
            </a:r>
            <a:r>
              <a:rPr lang="ru-RU" sz="5400" dirty="0">
                <a:solidFill>
                  <a:srgbClr val="FFFF00"/>
                </a:solidFill>
                <a:latin typeface="Monotype Corsiva" panose="03010101010201010101" pitchFamily="66" charset="0"/>
              </a:rPr>
              <a:t>, дадут</a:t>
            </a:r>
          </a:p>
          <a:p>
            <a:pPr algn="just"/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В) сказали, сдают, покататься</a:t>
            </a:r>
          </a:p>
          <a:p>
            <a:pPr algn="just"/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Г) разыскал, кончаем, продадут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16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4182" y="429491"/>
            <a:ext cx="1088967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i="1" dirty="0">
                <a:solidFill>
                  <a:srgbClr val="FFFF00"/>
                </a:solidFill>
                <a:latin typeface="Monotype Corsiva" panose="03010101010201010101" pitchFamily="66" charset="0"/>
              </a:rPr>
              <a:t>2. В каком ряду все глаголы несовершенного вида?</a:t>
            </a:r>
            <a:endParaRPr lang="ru-RU" sz="5400" dirty="0">
              <a:solidFill>
                <a:srgbClr val="FFFF00"/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А) ухожу, даю, бросаю</a:t>
            </a:r>
          </a:p>
          <a:p>
            <a:pPr algn="just"/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Б) испугался, шел, прибежал</a:t>
            </a:r>
          </a:p>
          <a:p>
            <a:pPr algn="just"/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В) ждал, едем, </a:t>
            </a:r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приехать</a:t>
            </a:r>
            <a:endParaRPr lang="ru-RU" sz="5400" dirty="0">
              <a:solidFill>
                <a:schemeClr val="bg1"/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Г) прилетел, рассказывает, жмурится.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82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4182" y="429491"/>
            <a:ext cx="1088967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i="1" dirty="0">
                <a:solidFill>
                  <a:srgbClr val="FFFF00"/>
                </a:solidFill>
                <a:latin typeface="Monotype Corsiva" panose="03010101010201010101" pitchFamily="66" charset="0"/>
              </a:rPr>
              <a:t>2. В каком ряду все глаголы несовершенного вида?</a:t>
            </a:r>
            <a:endParaRPr lang="ru-RU" sz="5400" dirty="0">
              <a:solidFill>
                <a:srgbClr val="FFFF00"/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ru-RU" sz="5400" dirty="0">
                <a:solidFill>
                  <a:srgbClr val="FFFF00"/>
                </a:solidFill>
                <a:latin typeface="Monotype Corsiva" panose="03010101010201010101" pitchFamily="66" charset="0"/>
              </a:rPr>
              <a:t>А) ухожу, даю, бросаю</a:t>
            </a:r>
          </a:p>
          <a:p>
            <a:pPr algn="just"/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Б) испугался, шел, прибежал</a:t>
            </a:r>
          </a:p>
          <a:p>
            <a:pPr algn="just"/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В) ждал, едем, </a:t>
            </a:r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приехать</a:t>
            </a:r>
            <a:endParaRPr lang="ru-RU" sz="5400" dirty="0">
              <a:solidFill>
                <a:schemeClr val="bg1"/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Г) прилетел, рассказывает, жмурится.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3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1" y="166256"/>
            <a:ext cx="111944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Восемнадцатое апреля.</a:t>
            </a:r>
            <a:endParaRPr lang="ru-RU" sz="6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1" y="1246909"/>
            <a:ext cx="111944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Классная работа.</a:t>
            </a:r>
            <a:endParaRPr lang="ru-RU" sz="6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2" y="2262573"/>
            <a:ext cx="111944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Совершенный и несовершенный вид глагола.</a:t>
            </a:r>
            <a:endParaRPr lang="ru-RU" sz="5000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1302327" y="4149582"/>
            <a:ext cx="9518073" cy="110837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1184563" y="4028282"/>
            <a:ext cx="235527" cy="214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762682" y="4073233"/>
            <a:ext cx="235527" cy="214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388071" y="4097554"/>
            <a:ext cx="235527" cy="214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910424" y="4128944"/>
            <a:ext cx="235527" cy="214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103030" y="4115089"/>
            <a:ext cx="235527" cy="214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605644" y="4073233"/>
            <a:ext cx="235527" cy="214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960416" y="4052312"/>
            <a:ext cx="235527" cy="214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8807766" y="4135726"/>
            <a:ext cx="235527" cy="214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511375" y="4076625"/>
            <a:ext cx="235527" cy="214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238846" y="4115088"/>
            <a:ext cx="235527" cy="214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9705109" y="4135726"/>
            <a:ext cx="235527" cy="214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976726" y="4521843"/>
            <a:ext cx="410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Monotype Corsiva" panose="03010101010201010101" pitchFamily="66" charset="0"/>
              </a:rPr>
              <a:t>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50272" y="4529124"/>
            <a:ext cx="410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3</a:t>
            </a:r>
            <a:endParaRPr lang="ru-RU" sz="4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35327" y="4534385"/>
            <a:ext cx="410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2</a:t>
            </a:r>
            <a:endParaRPr lang="ru-RU" sz="4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91671" y="4521843"/>
            <a:ext cx="410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1</a:t>
            </a:r>
            <a:endParaRPr lang="ru-RU" sz="4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347354" y="4521843"/>
            <a:ext cx="410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4</a:t>
            </a:r>
            <a:endParaRPr lang="ru-RU" sz="4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44436" y="4521843"/>
            <a:ext cx="410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5</a:t>
            </a:r>
            <a:endParaRPr lang="ru-RU" sz="4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25036" y="4539364"/>
            <a:ext cx="410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6</a:t>
            </a:r>
            <a:endParaRPr lang="ru-RU" sz="4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90681" y="4531277"/>
            <a:ext cx="410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7</a:t>
            </a:r>
            <a:endParaRPr lang="ru-RU" sz="4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821872" y="4541972"/>
            <a:ext cx="410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8</a:t>
            </a:r>
            <a:endParaRPr lang="ru-RU" sz="4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674655" y="4521843"/>
            <a:ext cx="410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9</a:t>
            </a:r>
            <a:endParaRPr lang="ru-RU" sz="4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505846" y="4539364"/>
            <a:ext cx="6367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10</a:t>
            </a:r>
            <a:endParaRPr lang="ru-RU" sz="4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4745" y="4685625"/>
            <a:ext cx="2172375" cy="217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51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599" y="2646218"/>
            <a:ext cx="3754582" cy="375458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873" y="2452254"/>
            <a:ext cx="4481080" cy="41425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9121" y="1163121"/>
            <a:ext cx="50569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Веселый (ая)</a:t>
            </a:r>
            <a:endParaRPr lang="ru-RU" sz="8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63491" y="1128815"/>
            <a:ext cx="57594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Грустный (ая)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82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599" y="2646218"/>
            <a:ext cx="3754582" cy="375458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873" y="2452254"/>
            <a:ext cx="4481080" cy="41425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9121" y="1163121"/>
            <a:ext cx="50569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Веселый (ая)</a:t>
            </a:r>
            <a:endParaRPr lang="ru-RU" sz="8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63491" y="1128815"/>
            <a:ext cx="57594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Грустный (ая)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78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8764" y="1177636"/>
            <a:ext cx="110974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Спасибо за урок!</a:t>
            </a:r>
          </a:p>
          <a:p>
            <a:pPr algn="ctr"/>
            <a:r>
              <a:rPr lang="ru-RU" sz="96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До скорой встречи!</a:t>
            </a:r>
            <a:endParaRPr lang="ru-RU" sz="96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95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994" y="2196379"/>
            <a:ext cx="4906969" cy="466162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63782" y="124691"/>
            <a:ext cx="950421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AC80E"/>
                </a:solidFill>
                <a:latin typeface="Monotype Corsiva" panose="03010101010201010101" pitchFamily="66" charset="0"/>
              </a:rPr>
              <a:t>Хорошего настроения и продуктивной работы!</a:t>
            </a:r>
            <a:endParaRPr lang="ru-RU" sz="6600" dirty="0">
              <a:solidFill>
                <a:srgbClr val="FAC80E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55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05893" y="609600"/>
            <a:ext cx="82295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bg1"/>
                </a:solidFill>
                <a:latin typeface="Monotype Corsiva" panose="03010101010201010101" pitchFamily="66" charset="0"/>
              </a:rPr>
              <a:t>Что изучает морфология</a:t>
            </a:r>
            <a:r>
              <a:rPr lang="ru-RU" sz="5400" b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?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45676" y="2299855"/>
            <a:ext cx="840970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  </a:t>
            </a:r>
            <a:r>
              <a:rPr lang="ru-RU" sz="4400" b="1" dirty="0" err="1" smtClean="0">
                <a:solidFill>
                  <a:srgbClr val="FFFF00"/>
                </a:solidFill>
                <a:latin typeface="Monotype Corsiva" panose="03010101010201010101" pitchFamily="66" charset="0"/>
              </a:rPr>
              <a:t>Морфоло́гия</a:t>
            </a:r>
            <a:r>
              <a:rPr lang="ru-RU" sz="44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Monotype Corsiva" panose="03010101010201010101" pitchFamily="66" charset="0"/>
              </a:rPr>
              <a:t>(от др.-греч. </a:t>
            </a:r>
            <a:r>
              <a:rPr lang="ru-RU" sz="4400" dirty="0" err="1">
                <a:solidFill>
                  <a:srgbClr val="FFFF00"/>
                </a:solidFill>
                <a:latin typeface="Monotype Corsiva" panose="03010101010201010101" pitchFamily="66" charset="0"/>
              </a:rPr>
              <a:t>μορφή</a:t>
            </a:r>
            <a:r>
              <a:rPr lang="ru-RU" sz="4400" dirty="0">
                <a:solidFill>
                  <a:srgbClr val="FFFF00"/>
                </a:solidFill>
                <a:latin typeface="Monotype Corsiva" panose="03010101010201010101" pitchFamily="66" charset="0"/>
              </a:rPr>
              <a:t> — «форма» и </a:t>
            </a:r>
            <a:r>
              <a:rPr lang="ru-RU" sz="4400" dirty="0" err="1">
                <a:solidFill>
                  <a:srgbClr val="FFFF00"/>
                </a:solidFill>
                <a:latin typeface="Monotype Corsiva" panose="03010101010201010101" pitchFamily="66" charset="0"/>
              </a:rPr>
              <a:t>λόγος</a:t>
            </a:r>
            <a:r>
              <a:rPr lang="ru-RU" sz="4400" dirty="0">
                <a:solidFill>
                  <a:srgbClr val="FFFF00"/>
                </a:solidFill>
                <a:latin typeface="Monotype Corsiva" panose="03010101010201010101" pitchFamily="66" charset="0"/>
              </a:rPr>
              <a:t> — «слово, учение</a:t>
            </a:r>
            <a:r>
              <a:rPr lang="ru-RU" sz="44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»).</a:t>
            </a:r>
          </a:p>
          <a:p>
            <a:r>
              <a:rPr lang="ru-RU" sz="4400" dirty="0">
                <a:solidFill>
                  <a:srgbClr val="FFFF00"/>
                </a:solidFill>
                <a:latin typeface="Monotype Corsiva" panose="03010101010201010101" pitchFamily="66" charset="0"/>
              </a:rPr>
              <a:t> </a:t>
            </a:r>
            <a:r>
              <a:rPr lang="ru-RU" sz="44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 </a:t>
            </a:r>
            <a:r>
              <a:rPr lang="ru-RU" sz="44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Морфология</a:t>
            </a:r>
            <a:r>
              <a:rPr lang="ru-RU" sz="44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 - это </a:t>
            </a:r>
            <a:r>
              <a:rPr lang="ru-RU" sz="4400" dirty="0">
                <a:solidFill>
                  <a:srgbClr val="FFFF00"/>
                </a:solidFill>
                <a:latin typeface="Monotype Corsiva" panose="03010101010201010101" pitchFamily="66" charset="0"/>
              </a:rPr>
              <a:t>раздел науки о языке, который изучает слово как часть речи.</a:t>
            </a:r>
          </a:p>
        </p:txBody>
      </p:sp>
    </p:spTree>
    <p:extLst>
      <p:ext uri="{BB962C8B-B14F-4D97-AF65-F5344CB8AC3E}">
        <p14:creationId xmlns:p14="http://schemas.microsoft.com/office/powerpoint/2010/main" val="2934840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23855" y="0"/>
            <a:ext cx="41286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Глагол - </a:t>
            </a:r>
            <a:endParaRPr lang="ru-RU" sz="96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5963" y="1569660"/>
            <a:ext cx="1014152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>
                <a:solidFill>
                  <a:srgbClr val="FFFF00"/>
                </a:solidFill>
                <a:latin typeface="Monotype Corsiva" panose="03010101010201010101" pitchFamily="66" charset="0"/>
              </a:rPr>
              <a:t> </a:t>
            </a:r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это самостоятельная </a:t>
            </a:r>
            <a:r>
              <a:rPr lang="ru-RU" sz="5400" dirty="0">
                <a:solidFill>
                  <a:schemeClr val="bg1"/>
                </a:solidFill>
                <a:latin typeface="Monotype Corsiva" panose="03010101010201010101" pitchFamily="66" charset="0"/>
              </a:rPr>
              <a:t>часть речи, которая обозначает состояние или действие предмета и отвечает на вопросы что делать? что сделать?</a:t>
            </a:r>
          </a:p>
        </p:txBody>
      </p:sp>
    </p:spTree>
    <p:extLst>
      <p:ext uri="{BB962C8B-B14F-4D97-AF65-F5344CB8AC3E}">
        <p14:creationId xmlns:p14="http://schemas.microsoft.com/office/powerpoint/2010/main" val="187371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1" y="166256"/>
            <a:ext cx="111944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Восемнадцатое апреля.</a:t>
            </a:r>
            <a:endParaRPr lang="ru-RU" sz="6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1" y="1246909"/>
            <a:ext cx="111944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Классная работа.</a:t>
            </a:r>
            <a:endParaRPr lang="ru-RU" sz="6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2" y="2262573"/>
            <a:ext cx="111944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Совершенный и несовершенный вид глагола.</a:t>
            </a:r>
            <a:endParaRPr lang="ru-RU" sz="5000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1302327" y="4149582"/>
            <a:ext cx="9518073" cy="110837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1184563" y="4028282"/>
            <a:ext cx="235527" cy="214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762682" y="4073233"/>
            <a:ext cx="235527" cy="214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388071" y="4097554"/>
            <a:ext cx="235527" cy="214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910424" y="4128944"/>
            <a:ext cx="235527" cy="214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103030" y="4115089"/>
            <a:ext cx="235527" cy="214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605644" y="4073233"/>
            <a:ext cx="235527" cy="214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960416" y="4052312"/>
            <a:ext cx="235527" cy="214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8807766" y="4135726"/>
            <a:ext cx="235527" cy="214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511375" y="4076625"/>
            <a:ext cx="235527" cy="214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238846" y="4115088"/>
            <a:ext cx="235527" cy="214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9705109" y="4135726"/>
            <a:ext cx="235527" cy="214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976726" y="4521843"/>
            <a:ext cx="410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Monotype Corsiva" panose="03010101010201010101" pitchFamily="66" charset="0"/>
              </a:rPr>
              <a:t>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50272" y="4529124"/>
            <a:ext cx="410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3</a:t>
            </a:r>
            <a:endParaRPr lang="ru-RU" sz="4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35327" y="4534385"/>
            <a:ext cx="410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2</a:t>
            </a:r>
            <a:endParaRPr lang="ru-RU" sz="4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91671" y="4521843"/>
            <a:ext cx="410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1</a:t>
            </a:r>
            <a:endParaRPr lang="ru-RU" sz="4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347354" y="4521843"/>
            <a:ext cx="410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4</a:t>
            </a:r>
            <a:endParaRPr lang="ru-RU" sz="4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44436" y="4521843"/>
            <a:ext cx="410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5</a:t>
            </a:r>
            <a:endParaRPr lang="ru-RU" sz="4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25036" y="4539364"/>
            <a:ext cx="410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6</a:t>
            </a:r>
            <a:endParaRPr lang="ru-RU" sz="4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90681" y="4531277"/>
            <a:ext cx="410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7</a:t>
            </a:r>
            <a:endParaRPr lang="ru-RU" sz="4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821872" y="4541972"/>
            <a:ext cx="410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8</a:t>
            </a:r>
            <a:endParaRPr lang="ru-RU" sz="4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674655" y="4521843"/>
            <a:ext cx="410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9</a:t>
            </a:r>
            <a:endParaRPr lang="ru-RU" sz="4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505846" y="4539364"/>
            <a:ext cx="6367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10</a:t>
            </a:r>
            <a:endParaRPr lang="ru-RU" sz="4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23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3345" y="152401"/>
            <a:ext cx="1122218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	Апрель.</a:t>
            </a:r>
          </a:p>
          <a:p>
            <a:pPr algn="just"/>
            <a:r>
              <a:rPr lang="ru-RU" sz="4000" dirty="0">
                <a:solidFill>
                  <a:schemeClr val="bg1"/>
                </a:solidFill>
                <a:latin typeface="Monotype Corsiva" panose="03010101010201010101" pitchFamily="66" charset="0"/>
              </a:rPr>
              <a:t>	</a:t>
            </a:r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Апрель </a:t>
            </a:r>
            <a:r>
              <a:rPr lang="ru-RU" sz="4000" dirty="0">
                <a:solidFill>
                  <a:schemeClr val="bg1"/>
                </a:solidFill>
                <a:latin typeface="Monotype Corsiva" panose="03010101010201010101" pitchFamily="66" charset="0"/>
              </a:rPr>
              <a:t>- настоящий водолей. Заиграли талой водой овражки. Моросит на снег первый весенний дождик. Широко разлились лужи и разводья в низинах. Трогаются вешние воды. Идет лед.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3345" y="3782292"/>
            <a:ext cx="112221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rgbClr val="FFFF00"/>
                </a:solidFill>
                <a:latin typeface="Monotype Corsiva" panose="03010101010201010101" pitchFamily="66" charset="0"/>
              </a:rPr>
              <a:t>заиграли, моросит, разлились, </a:t>
            </a:r>
            <a:r>
              <a:rPr lang="ru-RU" sz="44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трогаются, идет</a:t>
            </a:r>
            <a:endParaRPr lang="ru-RU" sz="4400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91491" y="3491345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сов. вид</a:t>
            </a:r>
            <a:endParaRPr lang="ru-RU" sz="28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11236" y="3491346"/>
            <a:ext cx="15586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несов. вид</a:t>
            </a:r>
            <a:endParaRPr lang="ru-RU" sz="28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45281" y="3489718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сов. вид</a:t>
            </a:r>
            <a:endParaRPr lang="ru-RU" sz="28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5527" y="3489718"/>
            <a:ext cx="15655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несов. вид</a:t>
            </a:r>
            <a:endParaRPr lang="ru-RU" sz="28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26783" y="3489718"/>
            <a:ext cx="15655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несов. вид</a:t>
            </a:r>
            <a:endParaRPr lang="ru-RU" sz="28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143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6473" y="0"/>
            <a:ext cx="1108363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solidFill>
                  <a:schemeClr val="bg1"/>
                </a:solidFill>
                <a:latin typeface="Monotype Corsiva" panose="03010101010201010101" pitchFamily="66" charset="0"/>
              </a:rPr>
              <a:t>Вид в русском языке</a:t>
            </a:r>
            <a:r>
              <a:rPr lang="ru-RU" sz="2800" dirty="0">
                <a:solidFill>
                  <a:schemeClr val="bg1"/>
                </a:solidFill>
                <a:latin typeface="Monotype Corsiva" panose="03010101010201010101" pitchFamily="66" charset="0"/>
              </a:rPr>
              <a:t> – </a:t>
            </a:r>
            <a:r>
              <a:rPr lang="ru-RU" sz="2800" dirty="0">
                <a:solidFill>
                  <a:srgbClr val="FFFF00"/>
                </a:solidFill>
                <a:latin typeface="Monotype Corsiva" panose="03010101010201010101" pitchFamily="66" charset="0"/>
              </a:rPr>
              <a:t>это грамматический признак глаголов. Он указывает на то, как определенное глаголом действие протекает во времени: завершенное оно и единовременное </a:t>
            </a:r>
            <a:r>
              <a:rPr lang="ru-RU" sz="2800" i="1" dirty="0">
                <a:solidFill>
                  <a:srgbClr val="FFFF00"/>
                </a:solidFill>
                <a:latin typeface="Monotype Corsiva" panose="03010101010201010101" pitchFamily="66" charset="0"/>
              </a:rPr>
              <a:t>(сделал, прожил)</a:t>
            </a:r>
            <a:r>
              <a:rPr lang="ru-RU" sz="2800" dirty="0">
                <a:solidFill>
                  <a:srgbClr val="FFFF00"/>
                </a:solidFill>
                <a:latin typeface="Monotype Corsiva" panose="03010101010201010101" pitchFamily="66" charset="0"/>
              </a:rPr>
              <a:t> или незавершенное и повторяемое </a:t>
            </a:r>
            <a:r>
              <a:rPr lang="ru-RU" sz="2800" i="1" dirty="0">
                <a:solidFill>
                  <a:srgbClr val="FFFF00"/>
                </a:solidFill>
                <a:latin typeface="Monotype Corsiva" panose="03010101010201010101" pitchFamily="66" charset="0"/>
              </a:rPr>
              <a:t>(живет, делает)</a:t>
            </a:r>
            <a:r>
              <a:rPr lang="ru-RU" sz="2800" dirty="0">
                <a:solidFill>
                  <a:srgbClr val="FFFF00"/>
                </a:solidFill>
                <a:latin typeface="Monotype Corsiva" panose="03010101010201010101" pitchFamily="66" charset="0"/>
              </a:rPr>
              <a:t>. Вид является постоянным грамматическим признаком </a:t>
            </a:r>
            <a:r>
              <a:rPr lang="ru-RU" sz="28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глаголов.</a:t>
            </a:r>
            <a:endParaRPr lang="ru-RU" sz="2800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6473" y="2355273"/>
            <a:ext cx="4433454" cy="4512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	Глаголы </a:t>
            </a:r>
            <a:r>
              <a:rPr lang="ru-RU" sz="2800" b="1" dirty="0">
                <a:solidFill>
                  <a:srgbClr val="FFFF00"/>
                </a:solidFill>
                <a:latin typeface="Monotype Corsiva" panose="03010101010201010101" pitchFamily="66" charset="0"/>
              </a:rPr>
              <a:t>совершенного вида</a:t>
            </a:r>
            <a:r>
              <a:rPr lang="ru-RU" sz="2800" dirty="0">
                <a:solidFill>
                  <a:schemeClr val="bg1"/>
                </a:solidFill>
                <a:latin typeface="Monotype Corsiva" panose="03010101010201010101" pitchFamily="66" charset="0"/>
              </a:rPr>
              <a:t> указывают на завершенность действия, его результат, конец действия или его начало. В неопределенной форме они отвечают на вопрос </a:t>
            </a:r>
            <a:r>
              <a:rPr lang="ru-RU" sz="2800" dirty="0">
                <a:solidFill>
                  <a:srgbClr val="FFFF00"/>
                </a:solidFill>
                <a:latin typeface="Monotype Corsiva" panose="03010101010201010101" pitchFamily="66" charset="0"/>
              </a:rPr>
              <a:t>что сделать?. </a:t>
            </a:r>
          </a:p>
          <a:p>
            <a:r>
              <a:rPr lang="ru-RU" sz="28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	Например</a:t>
            </a:r>
            <a:r>
              <a:rPr lang="ru-RU" sz="2800" dirty="0">
                <a:solidFill>
                  <a:srgbClr val="FFFF00"/>
                </a:solidFill>
                <a:latin typeface="Monotype Corsiva" panose="03010101010201010101" pitchFamily="66" charset="0"/>
              </a:rPr>
              <a:t>: </a:t>
            </a:r>
            <a:r>
              <a:rPr lang="ru-RU" sz="2800" dirty="0">
                <a:solidFill>
                  <a:schemeClr val="bg1"/>
                </a:solidFill>
                <a:latin typeface="Monotype Corsiva" panose="03010101010201010101" pitchFamily="66" charset="0"/>
              </a:rPr>
              <a:t>добежать, купить, зазвенеть, построить, запеть.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13417" y="2355273"/>
            <a:ext cx="469669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	 </a:t>
            </a:r>
            <a:r>
              <a:rPr lang="ru-RU" sz="2800" dirty="0">
                <a:solidFill>
                  <a:schemeClr val="bg1"/>
                </a:solidFill>
                <a:latin typeface="Monotype Corsiva" panose="03010101010201010101" pitchFamily="66" charset="0"/>
              </a:rPr>
              <a:t>Глаголы </a:t>
            </a:r>
            <a:r>
              <a:rPr lang="ru-RU" sz="2800" b="1" dirty="0">
                <a:solidFill>
                  <a:srgbClr val="FFFF00"/>
                </a:solidFill>
                <a:latin typeface="Monotype Corsiva" panose="03010101010201010101" pitchFamily="66" charset="0"/>
              </a:rPr>
              <a:t>несовершенного вида</a:t>
            </a:r>
            <a:r>
              <a:rPr lang="ru-RU" sz="2800" dirty="0">
                <a:solidFill>
                  <a:schemeClr val="bg1"/>
                </a:solidFill>
                <a:latin typeface="Monotype Corsiva" panose="03010101010201010101" pitchFamily="66" charset="0"/>
              </a:rPr>
              <a:t> обозначают длительные или повторяющиеся действия, без указания на их завершенность.</a:t>
            </a:r>
          </a:p>
          <a:p>
            <a:r>
              <a:rPr lang="ru-RU" sz="2800" dirty="0">
                <a:solidFill>
                  <a:schemeClr val="bg1"/>
                </a:solidFill>
                <a:latin typeface="Monotype Corsiva" panose="03010101010201010101" pitchFamily="66" charset="0"/>
              </a:rPr>
              <a:t>В неопределенной форме они отвечают на вопрос </a:t>
            </a:r>
            <a:r>
              <a:rPr lang="ru-RU" sz="2800" dirty="0">
                <a:solidFill>
                  <a:srgbClr val="FFFF00"/>
                </a:solidFill>
                <a:latin typeface="Monotype Corsiva" panose="03010101010201010101" pitchFamily="66" charset="0"/>
              </a:rPr>
              <a:t>что делать?.</a:t>
            </a:r>
            <a:r>
              <a:rPr lang="ru-RU" sz="2800" dirty="0">
                <a:solidFill>
                  <a:schemeClr val="bg1"/>
                </a:solidFill>
                <a:latin typeface="Monotype Corsiva" panose="03010101010201010101" pitchFamily="66" charset="0"/>
              </a:rPr>
              <a:t> 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	</a:t>
            </a:r>
            <a:r>
              <a:rPr lang="ru-RU" sz="28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Например</a:t>
            </a:r>
            <a:r>
              <a:rPr lang="ru-RU" sz="2800" dirty="0">
                <a:solidFill>
                  <a:srgbClr val="FFFF00"/>
                </a:solidFill>
                <a:latin typeface="Monotype Corsiva" panose="03010101010201010101" pitchFamily="66" charset="0"/>
              </a:rPr>
              <a:t>:</a:t>
            </a:r>
            <a:r>
              <a:rPr lang="ru-RU" sz="2800" dirty="0">
                <a:solidFill>
                  <a:schemeClr val="bg1"/>
                </a:solidFill>
                <a:latin typeface="Monotype Corsiva" panose="03010101010201010101" pitchFamily="66" charset="0"/>
              </a:rPr>
              <a:t> петь, кипеть, бежать, мечтать, перечитывать, подпрыгивать.</a:t>
            </a:r>
          </a:p>
        </p:txBody>
      </p:sp>
    </p:spTree>
    <p:extLst>
      <p:ext uri="{BB962C8B-B14F-4D97-AF65-F5344CB8AC3E}">
        <p14:creationId xmlns:p14="http://schemas.microsoft.com/office/powerpoint/2010/main" val="2380029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1164" y="1015663"/>
            <a:ext cx="11152909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Monotype Corsiva" panose="03010101010201010101" pitchFamily="66" charset="0"/>
              </a:rPr>
              <a:t>Коптить - </a:t>
            </a:r>
            <a:r>
              <a:rPr lang="ru-RU" sz="6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за</a:t>
            </a:r>
            <a:r>
              <a:rPr lang="ru-RU" sz="6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коптить</a:t>
            </a:r>
            <a:r>
              <a:rPr lang="ru-RU" sz="6000" dirty="0">
                <a:solidFill>
                  <a:schemeClr val="bg1"/>
                </a:solidFill>
                <a:latin typeface="Monotype Corsiva" panose="03010101010201010101" pitchFamily="66" charset="0"/>
              </a:rPr>
              <a:t>, </a:t>
            </a:r>
            <a:r>
              <a:rPr lang="ru-RU" sz="6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под</a:t>
            </a:r>
            <a:r>
              <a:rPr lang="ru-RU" sz="6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коптить</a:t>
            </a:r>
            <a:r>
              <a:rPr lang="ru-RU" sz="6000" dirty="0">
                <a:solidFill>
                  <a:schemeClr val="bg1"/>
                </a:solidFill>
                <a:latin typeface="Monotype Corsiva" panose="03010101010201010101" pitchFamily="66" charset="0"/>
              </a:rPr>
              <a:t>, </a:t>
            </a:r>
            <a:r>
              <a:rPr lang="ru-RU" sz="6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на</a:t>
            </a:r>
            <a:r>
              <a:rPr lang="ru-RU" sz="6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коптить.</a:t>
            </a:r>
            <a:endParaRPr lang="ru-RU" sz="6000" dirty="0">
              <a:solidFill>
                <a:schemeClr val="bg1"/>
              </a:solidFill>
              <a:latin typeface="Monotype Corsiva" panose="03010101010201010101" pitchFamily="66" charset="0"/>
            </a:endParaRPr>
          </a:p>
          <a:p>
            <a:r>
              <a:rPr lang="ru-RU" sz="6000" dirty="0">
                <a:solidFill>
                  <a:schemeClr val="bg1"/>
                </a:solidFill>
                <a:latin typeface="Monotype Corsiva" panose="03010101010201010101" pitchFamily="66" charset="0"/>
              </a:rPr>
              <a:t>Манить - …</a:t>
            </a:r>
          </a:p>
          <a:p>
            <a:r>
              <a:rPr lang="ru-RU" sz="6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Планируешь </a:t>
            </a:r>
            <a:r>
              <a:rPr lang="ru-RU" sz="6000" dirty="0">
                <a:solidFill>
                  <a:schemeClr val="bg1"/>
                </a:solidFill>
                <a:latin typeface="Monotype Corsiva" panose="03010101010201010101" pitchFamily="66" charset="0"/>
              </a:rPr>
              <a:t>- …</a:t>
            </a:r>
          </a:p>
          <a:p>
            <a:r>
              <a:rPr lang="ru-RU" sz="6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Расту </a:t>
            </a:r>
            <a:r>
              <a:rPr lang="ru-RU" sz="6000" dirty="0">
                <a:solidFill>
                  <a:schemeClr val="bg1"/>
                </a:solidFill>
                <a:latin typeface="Monotype Corsiva" panose="03010101010201010101" pitchFamily="66" charset="0"/>
              </a:rPr>
              <a:t>- …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140036" y="0"/>
            <a:ext cx="13023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№1</a:t>
            </a:r>
            <a:endParaRPr lang="ru-RU" sz="6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18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490</Words>
  <Application>Microsoft Office PowerPoint</Application>
  <PresentationFormat>Широкоэкранный</PresentationFormat>
  <Paragraphs>126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Monotype Corsiva</vt:lpstr>
      <vt:lpstr>Times New Roman</vt:lpstr>
      <vt:lpstr>Тема Office</vt:lpstr>
      <vt:lpstr>Добрый день!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Гришакова</dc:creator>
  <cp:lastModifiedBy>Анна Гришакова</cp:lastModifiedBy>
  <cp:revision>16</cp:revision>
  <dcterms:created xsi:type="dcterms:W3CDTF">2018-04-10T07:30:19Z</dcterms:created>
  <dcterms:modified xsi:type="dcterms:W3CDTF">2018-04-13T14:25:57Z</dcterms:modified>
</cp:coreProperties>
</file>