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00000"/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AA2E0FE-D31A-4ECC-A217-D7E7250A6A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434AD3B0-2965-4F81-9B1F-631F005019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E26BDC8-CBF7-4E42-BACB-F91BDE180F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F11C10-C260-45A4-ADEF-71B0592D84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4451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EFFC74C-06A5-4121-80C3-3B43697B28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8C555FF6-6657-46D4-B05C-0812B05824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4362D68E-88FA-46F9-AA44-F8B442925E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54672E-200B-442A-8988-C2295FA4F7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3258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8A49A440-D062-402C-86EC-0EF5FCF2A6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19D69C65-331F-405B-9807-AE0DCFE0E3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F6D3B81-E3A9-43A1-B541-8D8E2F9973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0B7BC5-7AD8-4B7B-9D0F-93963DFEC3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89095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C3A65C-85AC-4063-9F93-D5A8D00BF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5D044D6-A20C-4428-8F27-1EF612DBFEAE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03C6585-8804-41FB-A90E-DDD05164DA8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253D1F13-5D16-4169-8A6A-67BE14DFA0F9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>
            <a:extLst>
              <a:ext uri="{FF2B5EF4-FFF2-40B4-BE49-F238E27FC236}">
                <a16:creationId xmlns="" xmlns:a16="http://schemas.microsoft.com/office/drawing/2014/main" id="{9EF9ECE5-873F-4846-9AF7-B89B0B0D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D33FE411-B25C-4B5D-B29C-C51226F2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7BB6EF8E-FB6E-4DDD-9462-79C6C0EEB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5D1C332-8431-406C-8119-06D6C49496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5802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AAE32F4F-BD85-4212-ABE5-A449219699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BE8F9F8-EA7C-4E66-9BC1-12224943E6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90CA91F-BDB6-4DBE-9487-D306ACC14F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24F242-B8BC-4851-B67E-A7FE153710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56357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509C6E3B-A451-4D9E-B933-9AB9C388C3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AA7AE5D0-82D4-433E-9EB6-2371706DFF5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891C2C7B-46CB-4C1E-AF12-AED3130991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56A52E-30CE-48AA-BDFC-ED6204B9D1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01298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F496EC74-BE59-4DFF-93AE-99A1492C2B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591DE47-C68C-4C3F-ACFB-9E6958ABAB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E5F6CF6-C871-48C3-A667-2F52C88B87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874B3-DE3F-4427-A976-3C006BB677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955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6A52DE62-15CD-4C2D-A87C-6A81A6C16B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61B6D1D6-B541-4F30-B71B-208434BB55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2038D7DF-CE8D-43CF-8FE3-CC266DD750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54952-33DB-4844-915A-12817E531A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16372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590508FC-1038-416F-8C0E-AB0F3A1C66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74F93270-DE1F-4A14-9790-7A5FF727FB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AC432485-FAA1-444E-91FD-681BAEAA9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B88BB4-E07E-4632-B2D5-9034250B58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8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FCAB20F9-01FE-4E48-9A2D-950903DDED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68D3E3DA-EB86-4FC8-A78E-06C7C812FB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62F0F038-3C55-4FC9-8F06-E5669C5B66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AC5B9C-6919-4934-B876-C5B3811FEE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8953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6E76D2D8-5485-49B4-BDB5-1852D64C7B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6270B66-FFC7-4DB2-93C3-D97785F128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C5404C-CF35-4644-B068-49BEC8B4BD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4EA61D-4FC1-4CD2-8E33-73463A8CB4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74418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7A6F416-FB79-4BE1-AF87-F3928EE4B7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A582806-C416-4E1E-8EC6-6BB3E1419B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66720CD-574E-4C20-9387-7533538C0E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E4752E-D525-40A6-AAD4-2A817027D2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52040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A70C6CC0-BAA6-4E8E-A10F-EC3C68DCA6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516437F7-6AFD-4F2A-A41D-B517DF851B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919F305B-5C39-400C-9B74-D9E38DA8E0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AE4193C3-8483-4293-95AE-6BAC8AD301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DC7C8CB0-C65F-4470-B690-DAB6E958297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E5BAE6-4476-4B27-B2AC-4C4F0CD32B7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="" xmlns:a16="http://schemas.microsoft.com/office/drawing/2014/main" id="{64CB4C15-72C3-47EC-9032-4855263A4B9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55650" y="1125538"/>
            <a:ext cx="7561263" cy="1655762"/>
          </a:xfrm>
        </p:spPr>
        <p:txBody>
          <a:bodyPr/>
          <a:lstStyle/>
          <a:p>
            <a:pPr eaLnBrk="1" hangingPunct="1"/>
            <a:r>
              <a:rPr lang="ru-RU" altLang="ru-RU" sz="4800" dirty="0">
                <a:solidFill>
                  <a:srgbClr val="FF0000"/>
                </a:solidFill>
                <a:latin typeface="Minion Pro Cond" pitchFamily="18" charset="0"/>
              </a:rPr>
              <a:t>понятие об уравнениях в частных производных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>
            <a:extLst>
              <a:ext uri="{FF2B5EF4-FFF2-40B4-BE49-F238E27FC236}">
                <a16:creationId xmlns="" xmlns:a16="http://schemas.microsoft.com/office/drawing/2014/main" id="{A3742CD1-4D34-4EE7-AEE6-546F124A6A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6969" y="260648"/>
            <a:ext cx="7313612" cy="1143000"/>
          </a:xfrm>
        </p:spPr>
        <p:txBody>
          <a:bodyPr/>
          <a:lstStyle/>
          <a:p>
            <a:r>
              <a:rPr lang="ru-RU" altLang="ru-RU" sz="2000" b="1" dirty="0">
                <a:solidFill>
                  <a:srgbClr val="FF0000"/>
                </a:solidFill>
              </a:rPr>
              <a:t>Системы дифференциальных уравнений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92364315-F843-4FF9-B441-05891B0BA2F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691680" y="1844824"/>
            <a:ext cx="4491037" cy="411480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1700" b="1" dirty="0"/>
              <a:t>Нормальные системы Д.У.</a:t>
            </a:r>
          </a:p>
          <a:p>
            <a:pPr lvl="1"/>
            <a:r>
              <a:rPr lang="ru-RU" altLang="ru-RU" sz="1500" dirty="0"/>
              <a:t>Система уравнений вида</a:t>
            </a:r>
          </a:p>
          <a:p>
            <a:pPr lvl="1"/>
            <a:endParaRPr lang="ru-RU" altLang="ru-RU" sz="1500" dirty="0"/>
          </a:p>
          <a:p>
            <a:pPr lvl="1"/>
            <a:endParaRPr lang="ru-RU" altLang="ru-RU" sz="1500" b="1" dirty="0"/>
          </a:p>
          <a:p>
            <a:pPr lvl="1"/>
            <a:endParaRPr lang="ru-RU" altLang="ru-RU" sz="1500" b="1" dirty="0"/>
          </a:p>
          <a:p>
            <a:pPr lvl="1"/>
            <a:endParaRPr lang="ru-RU" altLang="ru-RU" sz="1500" b="1" dirty="0"/>
          </a:p>
          <a:p>
            <a:pPr lvl="1"/>
            <a:endParaRPr lang="ru-RU" altLang="ru-RU" sz="1500" b="1" dirty="0"/>
          </a:p>
          <a:p>
            <a:pPr lvl="1"/>
            <a:endParaRPr lang="ru-RU" altLang="ru-RU" sz="1500" b="1" dirty="0"/>
          </a:p>
          <a:p>
            <a:pPr lvl="1"/>
            <a:r>
              <a:rPr lang="ru-RU" altLang="ru-RU" sz="1500" dirty="0"/>
              <a:t>с неизвестными функциями</a:t>
            </a:r>
          </a:p>
          <a:p>
            <a:pPr lvl="1"/>
            <a:endParaRPr lang="ru-RU" altLang="ru-RU" sz="1500" b="1" dirty="0"/>
          </a:p>
          <a:p>
            <a:pPr lvl="1"/>
            <a:r>
              <a:rPr lang="ru-RU" altLang="ru-RU" sz="1500" dirty="0"/>
              <a:t>называется </a:t>
            </a:r>
            <a:r>
              <a:rPr lang="ru-RU" altLang="ru-RU" sz="1500" b="1" dirty="0"/>
              <a:t>нормальной системой</a:t>
            </a:r>
            <a:r>
              <a:rPr lang="ru-RU" altLang="ru-RU" sz="1500" dirty="0"/>
              <a:t> </a:t>
            </a:r>
          </a:p>
          <a:p>
            <a:pPr lvl="1"/>
            <a:r>
              <a:rPr lang="ru-RU" altLang="ru-RU" sz="1500" dirty="0"/>
              <a:t>дифференциальных уравнений.</a:t>
            </a:r>
          </a:p>
        </p:txBody>
      </p:sp>
      <p:graphicFrame>
        <p:nvGraphicFramePr>
          <p:cNvPr id="3077" name="Object 5">
            <a:extLst>
              <a:ext uri="{FF2B5EF4-FFF2-40B4-BE49-F238E27FC236}">
                <a16:creationId xmlns="" xmlns:a16="http://schemas.microsoft.com/office/drawing/2014/main" id="{84F9E46F-BC11-496F-A92D-8EC4E52EE41E}"/>
              </a:ext>
            </a:extLst>
          </p:cNvPr>
          <p:cNvGraphicFramePr>
            <a:graphicFrameLocks noGrp="1" noChangeAspect="1"/>
          </p:cNvGraphicFramePr>
          <p:nvPr>
            <p:ph sz="quarter" idx="2"/>
          </p:nvPr>
        </p:nvGraphicFramePr>
        <p:xfrm>
          <a:off x="2051050" y="2349500"/>
          <a:ext cx="2752725" cy="1724025"/>
        </p:xfrm>
        <a:graphic>
          <a:graphicData uri="http://schemas.openxmlformats.org/presentationml/2006/ole">
            <p:oleObj spid="_x0000_s17414" name="Формула" r:id="rId3" imgW="1079032" imgH="660113" progId="Equation.3">
              <p:embed/>
            </p:oleObj>
          </a:graphicData>
        </a:graphic>
      </p:graphicFrame>
      <p:graphicFrame>
        <p:nvGraphicFramePr>
          <p:cNvPr id="3080" name="Object 8">
            <a:extLst>
              <a:ext uri="{FF2B5EF4-FFF2-40B4-BE49-F238E27FC236}">
                <a16:creationId xmlns="" xmlns:a16="http://schemas.microsoft.com/office/drawing/2014/main" id="{FB062F0A-2915-4B9F-8DD4-1BD1E09D455C}"/>
              </a:ext>
            </a:extLst>
          </p:cNvPr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1413" y="4221163"/>
          <a:ext cx="2030412" cy="506412"/>
        </p:xfrm>
        <a:graphic>
          <a:graphicData uri="http://schemas.openxmlformats.org/presentationml/2006/ole">
            <p:oleObj spid="_x0000_s17415" name="Формула" r:id="rId4" imgW="723272" imgH="177646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6336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>
            <a:extLst>
              <a:ext uri="{FF2B5EF4-FFF2-40B4-BE49-F238E27FC236}">
                <a16:creationId xmlns="" xmlns:a16="http://schemas.microsoft.com/office/drawing/2014/main" id="{88E72FA1-73DB-471D-871C-FAC7C8E88D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srgbClr val="FF0000"/>
                </a:solidFill>
              </a:rPr>
              <a:t>Системы дифференциальных уравнений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="" xmlns:a16="http://schemas.microsoft.com/office/drawing/2014/main" id="{20225260-763B-4994-9061-05C03E14BEA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sz="1600" b="1" dirty="0"/>
              <a:t>Решением системы Д.У.</a:t>
            </a:r>
          </a:p>
          <a:p>
            <a:pPr marL="0" indent="0">
              <a:buNone/>
            </a:pPr>
            <a:r>
              <a:rPr lang="ru-RU" altLang="ru-RU" sz="1600" dirty="0"/>
              <a:t>называется вектор-функция</a:t>
            </a:r>
          </a:p>
          <a:p>
            <a:endParaRPr lang="ru-RU" altLang="ru-RU" sz="1600" dirty="0"/>
          </a:p>
          <a:p>
            <a:pPr marL="0" indent="0">
              <a:buNone/>
            </a:pPr>
            <a:r>
              <a:rPr lang="ru-RU" altLang="ru-RU" sz="1600" dirty="0"/>
              <a:t>определенная в          ,</a:t>
            </a:r>
          </a:p>
          <a:p>
            <a:pPr marL="0" indent="0">
              <a:buNone/>
            </a:pPr>
            <a:r>
              <a:rPr lang="ru-RU" altLang="ru-RU" sz="1600" dirty="0"/>
              <a:t>имеющая там производную первого порядка и такая, что при подстановке ее и</a:t>
            </a:r>
          </a:p>
          <a:p>
            <a:pPr marL="0" indent="0">
              <a:buNone/>
            </a:pPr>
            <a:r>
              <a:rPr lang="ru-RU" altLang="ru-RU" sz="1600" dirty="0"/>
              <a:t> ее производных в систему каждое уравнение превращается в тождество.</a:t>
            </a:r>
          </a:p>
        </p:txBody>
      </p:sp>
      <p:graphicFrame>
        <p:nvGraphicFramePr>
          <p:cNvPr id="29700" name="Object 4">
            <a:extLst>
              <a:ext uri="{FF2B5EF4-FFF2-40B4-BE49-F238E27FC236}">
                <a16:creationId xmlns="" xmlns:a16="http://schemas.microsoft.com/office/drawing/2014/main" id="{14E0D4C5-B254-44E2-8A48-DED5117AE3F2}"/>
              </a:ext>
            </a:extLst>
          </p:cNvPr>
          <p:cNvGraphicFramePr>
            <a:graphicFrameLocks noGrp="1" noChangeAspect="1"/>
          </p:cNvGraphicFramePr>
          <p:nvPr>
            <p:ph sz="quarter" idx="2"/>
          </p:nvPr>
        </p:nvGraphicFramePr>
        <p:xfrm>
          <a:off x="1835150" y="2349500"/>
          <a:ext cx="2952750" cy="485775"/>
        </p:xfrm>
        <a:graphic>
          <a:graphicData uri="http://schemas.openxmlformats.org/presentationml/2006/ole">
            <p:oleObj spid="_x0000_s18442" name="Формула" r:id="rId3" imgW="1079032" imgH="177723" progId="Equation.3">
              <p:embed/>
            </p:oleObj>
          </a:graphicData>
        </a:graphic>
      </p:graphicFrame>
      <p:graphicFrame>
        <p:nvGraphicFramePr>
          <p:cNvPr id="29703" name="Object 7">
            <a:extLst>
              <a:ext uri="{FF2B5EF4-FFF2-40B4-BE49-F238E27FC236}">
                <a16:creationId xmlns="" xmlns:a16="http://schemas.microsoft.com/office/drawing/2014/main" id="{B8984EB6-3E0D-4748-BD8A-0395D6391A50}"/>
              </a:ext>
            </a:extLst>
          </p:cNvPr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3007875443"/>
              </p:ext>
            </p:extLst>
          </p:nvPr>
        </p:nvGraphicFramePr>
        <p:xfrm>
          <a:off x="3131840" y="2739891"/>
          <a:ext cx="544393" cy="311767"/>
        </p:xfrm>
        <a:graphic>
          <a:graphicData uri="http://schemas.openxmlformats.org/presentationml/2006/ole">
            <p:oleObj spid="_x0000_s18443" name="Формула" r:id="rId4" imgW="266469" imgH="152268" progId="Equation.3">
              <p:embed/>
            </p:oleObj>
          </a:graphicData>
        </a:graphic>
      </p:graphicFrame>
      <p:sp>
        <p:nvSpPr>
          <p:cNvPr id="29707" name="Text Box 11">
            <a:extLst>
              <a:ext uri="{FF2B5EF4-FFF2-40B4-BE49-F238E27FC236}">
                <a16:creationId xmlns="" xmlns:a16="http://schemas.microsoft.com/office/drawing/2014/main" id="{4E37E122-3B2F-4169-AFA0-3A022E3B4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7375" y="2986088"/>
            <a:ext cx="300831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/>
              <a:t>Производной вектор- функции</a:t>
            </a:r>
          </a:p>
          <a:p>
            <a:pPr>
              <a:spcBef>
                <a:spcPct val="50000"/>
              </a:spcBef>
            </a:pPr>
            <a:endParaRPr lang="ru-RU" altLang="ru-RU" sz="1400"/>
          </a:p>
          <a:p>
            <a:pPr>
              <a:spcBef>
                <a:spcPct val="50000"/>
              </a:spcBef>
            </a:pPr>
            <a:r>
              <a:rPr lang="ru-RU" altLang="ru-RU" sz="1400"/>
              <a:t>называется вектор-функция</a:t>
            </a:r>
          </a:p>
        </p:txBody>
      </p:sp>
      <p:graphicFrame>
        <p:nvGraphicFramePr>
          <p:cNvPr id="29708" name="Object 12">
            <a:extLst>
              <a:ext uri="{FF2B5EF4-FFF2-40B4-BE49-F238E27FC236}">
                <a16:creationId xmlns="" xmlns:a16="http://schemas.microsoft.com/office/drawing/2014/main" id="{7409C6EA-9899-46CF-8379-D67BC37ED3D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24525" y="3284538"/>
          <a:ext cx="2519363" cy="414337"/>
        </p:xfrm>
        <a:graphic>
          <a:graphicData uri="http://schemas.openxmlformats.org/presentationml/2006/ole">
            <p:oleObj spid="_x0000_s18444" name="Формула" r:id="rId5" imgW="1079032" imgH="177723" progId="Equation.3">
              <p:embed/>
            </p:oleObj>
          </a:graphicData>
        </a:graphic>
      </p:graphicFrame>
      <p:graphicFrame>
        <p:nvGraphicFramePr>
          <p:cNvPr id="29709" name="Object 13">
            <a:extLst>
              <a:ext uri="{FF2B5EF4-FFF2-40B4-BE49-F238E27FC236}">
                <a16:creationId xmlns="" xmlns:a16="http://schemas.microsoft.com/office/drawing/2014/main" id="{98C67227-97E1-4326-BA70-E4F077AC8C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95963" y="3860800"/>
          <a:ext cx="2447925" cy="403225"/>
        </p:xfrm>
        <a:graphic>
          <a:graphicData uri="http://schemas.openxmlformats.org/presentationml/2006/ole">
            <p:oleObj spid="_x0000_s18445" name="Формула" r:id="rId6" imgW="1079032" imgH="177723" progId="Equation.3">
              <p:embed/>
            </p:oleObj>
          </a:graphicData>
        </a:graphic>
      </p:graphicFrame>
      <p:sp>
        <p:nvSpPr>
          <p:cNvPr id="29710" name="AutoShape 14">
            <a:extLst>
              <a:ext uri="{FF2B5EF4-FFF2-40B4-BE49-F238E27FC236}">
                <a16:creationId xmlns="" xmlns:a16="http://schemas.microsoft.com/office/drawing/2014/main" id="{C2F6C5CD-24CC-4E28-8CDD-19276174F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068638"/>
            <a:ext cx="360363" cy="215900"/>
          </a:xfrm>
          <a:prstGeom prst="leftArrow">
            <a:avLst>
              <a:gd name="adj1" fmla="val 50000"/>
              <a:gd name="adj2" fmla="val 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860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9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Rectangle 8">
            <a:extLst>
              <a:ext uri="{FF2B5EF4-FFF2-40B4-BE49-F238E27FC236}">
                <a16:creationId xmlns="" xmlns:a16="http://schemas.microsoft.com/office/drawing/2014/main" id="{9EE13E60-1E26-4919-A349-BDCC4F1802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srgbClr val="FF0000"/>
                </a:solidFill>
              </a:rPr>
              <a:t>Системы дифференциальных уравнений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="" xmlns:a16="http://schemas.microsoft.com/office/drawing/2014/main" id="{6B33D4D8-16D7-4A8F-8239-4C55DC46DB4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5218112" cy="411480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1600" b="1" dirty="0"/>
              <a:t>Задача Коши</a:t>
            </a:r>
            <a:r>
              <a:rPr lang="ru-RU" altLang="ru-RU" sz="1600" dirty="0"/>
              <a:t> для системы Д.У.:</a:t>
            </a:r>
          </a:p>
          <a:p>
            <a:pPr marL="0" indent="0">
              <a:buNone/>
            </a:pPr>
            <a:r>
              <a:rPr lang="ru-RU" altLang="ru-RU" sz="1600" dirty="0"/>
              <a:t>найти решение системы </a:t>
            </a:r>
          </a:p>
          <a:p>
            <a:endParaRPr lang="ru-RU" altLang="ru-RU" sz="1600" dirty="0"/>
          </a:p>
          <a:p>
            <a:pPr marL="0" indent="0">
              <a:buNone/>
            </a:pPr>
            <a:r>
              <a:rPr lang="ru-RU" altLang="ru-RU" sz="1600" dirty="0"/>
              <a:t>такое , что в некоторой точке </a:t>
            </a:r>
          </a:p>
          <a:p>
            <a:pPr marL="0" indent="0">
              <a:buNone/>
            </a:pPr>
            <a:r>
              <a:rPr lang="ru-RU" altLang="ru-RU" sz="1600" dirty="0"/>
              <a:t>оно удовлетворяет начальному условию</a:t>
            </a:r>
            <a:endParaRPr lang="ru-RU" altLang="ru-RU" sz="1600" b="1" dirty="0"/>
          </a:p>
        </p:txBody>
      </p:sp>
      <p:graphicFrame>
        <p:nvGraphicFramePr>
          <p:cNvPr id="32772" name="Object 4">
            <a:extLst>
              <a:ext uri="{FF2B5EF4-FFF2-40B4-BE49-F238E27FC236}">
                <a16:creationId xmlns="" xmlns:a16="http://schemas.microsoft.com/office/drawing/2014/main" id="{4EF7F5A5-BA49-4727-BE4D-C48F76A1A3C7}"/>
              </a:ext>
            </a:extLst>
          </p:cNvPr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95586347"/>
              </p:ext>
            </p:extLst>
          </p:nvPr>
        </p:nvGraphicFramePr>
        <p:xfrm>
          <a:off x="1547664" y="2348880"/>
          <a:ext cx="2962275" cy="493713"/>
        </p:xfrm>
        <a:graphic>
          <a:graphicData uri="http://schemas.openxmlformats.org/presentationml/2006/ole">
            <p:oleObj spid="_x0000_s19464" name="Формула" r:id="rId3" imgW="1066337" imgH="177723" progId="Equation.3">
              <p:embed/>
            </p:oleObj>
          </a:graphicData>
        </a:graphic>
      </p:graphicFrame>
      <p:graphicFrame>
        <p:nvGraphicFramePr>
          <p:cNvPr id="32775" name="Object 7">
            <a:extLst>
              <a:ext uri="{FF2B5EF4-FFF2-40B4-BE49-F238E27FC236}">
                <a16:creationId xmlns="" xmlns:a16="http://schemas.microsoft.com/office/drawing/2014/main" id="{66234AD5-FAD5-4E3D-91B5-22BEDC3E8153}"/>
              </a:ext>
            </a:extLst>
          </p:cNvPr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4217966950"/>
              </p:ext>
            </p:extLst>
          </p:nvPr>
        </p:nvGraphicFramePr>
        <p:xfrm>
          <a:off x="1403648" y="3429000"/>
          <a:ext cx="3384376" cy="466725"/>
        </p:xfrm>
        <a:graphic>
          <a:graphicData uri="http://schemas.openxmlformats.org/presentationml/2006/ole">
            <p:oleObj spid="_x0000_s19465" name="Формула" r:id="rId4" imgW="1954951" imgH="177723" progId="Equation.3">
              <p:embed/>
            </p:oleObj>
          </a:graphicData>
        </a:graphic>
      </p:graphicFrame>
      <p:graphicFrame>
        <p:nvGraphicFramePr>
          <p:cNvPr id="32778" name="Object 10">
            <a:extLst>
              <a:ext uri="{FF2B5EF4-FFF2-40B4-BE49-F238E27FC236}">
                <a16:creationId xmlns="" xmlns:a16="http://schemas.microsoft.com/office/drawing/2014/main" id="{A3EB84A1-66F7-49F3-9001-A625870AEC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4801990"/>
              </p:ext>
            </p:extLst>
          </p:nvPr>
        </p:nvGraphicFramePr>
        <p:xfrm>
          <a:off x="5004048" y="2708920"/>
          <a:ext cx="1368425" cy="492125"/>
        </p:xfrm>
        <a:graphic>
          <a:graphicData uri="http://schemas.openxmlformats.org/presentationml/2006/ole">
            <p:oleObj spid="_x0000_s19466" name="Формула" r:id="rId5" imgW="494870" imgH="177646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4389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Rectangle 8">
            <a:extLst>
              <a:ext uri="{FF2B5EF4-FFF2-40B4-BE49-F238E27FC236}">
                <a16:creationId xmlns="" xmlns:a16="http://schemas.microsoft.com/office/drawing/2014/main" id="{BA5070CA-3556-4C51-A18D-A1A573837C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srgbClr val="FF0000"/>
                </a:solidFill>
              </a:rPr>
              <a:t>Системы дифференциальных уравнений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="" xmlns:a16="http://schemas.microsoft.com/office/drawing/2014/main" id="{9F36A2F4-5239-405F-BB49-C26A7CEF87C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7018337" cy="4114800"/>
          </a:xfrm>
        </p:spPr>
        <p:txBody>
          <a:bodyPr/>
          <a:lstStyle/>
          <a:p>
            <a:pPr lvl="4"/>
            <a:r>
              <a:rPr lang="ru-RU" altLang="ru-RU" sz="1700"/>
              <a:t>Векторная запись системы Д.У.</a:t>
            </a:r>
          </a:p>
          <a:p>
            <a:pPr lvl="4"/>
            <a:r>
              <a:rPr lang="ru-RU" altLang="ru-RU" sz="1600"/>
              <a:t>Обозначим:</a:t>
            </a:r>
          </a:p>
          <a:p>
            <a:pPr lvl="4"/>
            <a:endParaRPr lang="ru-RU" altLang="ru-RU" sz="1600"/>
          </a:p>
          <a:p>
            <a:pPr lvl="4"/>
            <a:endParaRPr lang="ru-RU" altLang="ru-RU" sz="1600"/>
          </a:p>
          <a:p>
            <a:pPr lvl="4"/>
            <a:endParaRPr lang="ru-RU" altLang="ru-RU" sz="1600"/>
          </a:p>
          <a:p>
            <a:pPr lvl="4"/>
            <a:endParaRPr lang="ru-RU" altLang="ru-RU" sz="1600"/>
          </a:p>
          <a:p>
            <a:pPr lvl="4"/>
            <a:r>
              <a:rPr lang="ru-RU" altLang="ru-RU" sz="1600"/>
              <a:t>Получим </a:t>
            </a:r>
            <a:r>
              <a:rPr lang="ru-RU" altLang="ru-RU" sz="1600" b="1"/>
              <a:t>векторное уравнение</a:t>
            </a:r>
          </a:p>
          <a:p>
            <a:pPr lvl="4"/>
            <a:endParaRPr lang="ru-RU" altLang="ru-RU" sz="1600" b="1"/>
          </a:p>
          <a:p>
            <a:pPr lvl="4"/>
            <a:endParaRPr lang="ru-RU" altLang="ru-RU" sz="1600" b="1"/>
          </a:p>
          <a:p>
            <a:pPr lvl="4"/>
            <a:r>
              <a:rPr lang="ru-RU" altLang="ru-RU" sz="1600" b="1"/>
              <a:t>Решение векторного уравнения</a:t>
            </a:r>
          </a:p>
          <a:p>
            <a:pPr lvl="4"/>
            <a:r>
              <a:rPr lang="ru-RU" altLang="ru-RU" sz="1600" b="1"/>
              <a:t> – </a:t>
            </a:r>
            <a:r>
              <a:rPr lang="ru-RU" altLang="ru-RU" sz="1600"/>
              <a:t>это вектор-функция              ,</a:t>
            </a:r>
          </a:p>
          <a:p>
            <a:pPr lvl="4"/>
            <a:r>
              <a:rPr lang="ru-RU" altLang="ru-RU" sz="1600"/>
              <a:t>удовлетворяющая векторному уравнению:</a:t>
            </a:r>
          </a:p>
        </p:txBody>
      </p:sp>
      <p:graphicFrame>
        <p:nvGraphicFramePr>
          <p:cNvPr id="35844" name="Object 4">
            <a:extLst>
              <a:ext uri="{FF2B5EF4-FFF2-40B4-BE49-F238E27FC236}">
                <a16:creationId xmlns="" xmlns:a16="http://schemas.microsoft.com/office/drawing/2014/main" id="{98FF79E4-404B-4A4C-B9C1-E33FE5C21F72}"/>
              </a:ext>
            </a:extLst>
          </p:cNvPr>
          <p:cNvGraphicFramePr>
            <a:graphicFrameLocks noGrp="1" noChangeAspect="1"/>
          </p:cNvGraphicFramePr>
          <p:nvPr>
            <p:ph sz="quarter" idx="2"/>
          </p:nvPr>
        </p:nvGraphicFramePr>
        <p:xfrm>
          <a:off x="1619250" y="2420938"/>
          <a:ext cx="1873250" cy="1412875"/>
        </p:xfrm>
        <a:graphic>
          <a:graphicData uri="http://schemas.openxmlformats.org/presentationml/2006/ole">
            <p:oleObj spid="_x0000_s20494" name="Формула" r:id="rId3" imgW="672808" imgH="507780" progId="Equation.3">
              <p:embed/>
            </p:oleObj>
          </a:graphicData>
        </a:graphic>
      </p:graphicFrame>
      <p:graphicFrame>
        <p:nvGraphicFramePr>
          <p:cNvPr id="35847" name="Object 7">
            <a:extLst>
              <a:ext uri="{FF2B5EF4-FFF2-40B4-BE49-F238E27FC236}">
                <a16:creationId xmlns="" xmlns:a16="http://schemas.microsoft.com/office/drawing/2014/main" id="{E3F6736B-F1E0-4998-99C3-32AF6E9C4A84}"/>
              </a:ext>
            </a:extLst>
          </p:cNvPr>
          <p:cNvGraphicFramePr>
            <a:graphicFrameLocks noGrp="1" noChangeAspect="1"/>
          </p:cNvGraphicFramePr>
          <p:nvPr>
            <p:ph sz="quarter" idx="3"/>
          </p:nvPr>
        </p:nvGraphicFramePr>
        <p:xfrm>
          <a:off x="6084888" y="2420938"/>
          <a:ext cx="1943100" cy="1412875"/>
        </p:xfrm>
        <a:graphic>
          <a:graphicData uri="http://schemas.openxmlformats.org/presentationml/2006/ole">
            <p:oleObj spid="_x0000_s20495" name="Формула" r:id="rId4" imgW="698500" imgH="508000" progId="Equation.3">
              <p:embed/>
            </p:oleObj>
          </a:graphicData>
        </a:graphic>
      </p:graphicFrame>
      <p:graphicFrame>
        <p:nvGraphicFramePr>
          <p:cNvPr id="35850" name="Object 10">
            <a:extLst>
              <a:ext uri="{FF2B5EF4-FFF2-40B4-BE49-F238E27FC236}">
                <a16:creationId xmlns="" xmlns:a16="http://schemas.microsoft.com/office/drawing/2014/main" id="{9B21FA8A-1567-4654-A504-70680DA3803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79838" y="2420938"/>
          <a:ext cx="2087562" cy="1247775"/>
        </p:xfrm>
        <a:graphic>
          <a:graphicData uri="http://schemas.openxmlformats.org/presentationml/2006/ole">
            <p:oleObj spid="_x0000_s20496" name="Формула" r:id="rId5" imgW="850900" imgH="508000" progId="Equation.3">
              <p:embed/>
            </p:oleObj>
          </a:graphicData>
        </a:graphic>
      </p:graphicFrame>
      <p:graphicFrame>
        <p:nvGraphicFramePr>
          <p:cNvPr id="35851" name="Object 11">
            <a:extLst>
              <a:ext uri="{FF2B5EF4-FFF2-40B4-BE49-F238E27FC236}">
                <a16:creationId xmlns="" xmlns:a16="http://schemas.microsoft.com/office/drawing/2014/main" id="{AE6760C6-F8C1-4703-B8AC-9E6655B290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51275" y="3933825"/>
          <a:ext cx="1800225" cy="528638"/>
        </p:xfrm>
        <a:graphic>
          <a:graphicData uri="http://schemas.openxmlformats.org/presentationml/2006/ole">
            <p:oleObj spid="_x0000_s20497" name="Формула" r:id="rId6" imgW="520474" imgH="152334" progId="Equation.3">
              <p:embed/>
            </p:oleObj>
          </a:graphicData>
        </a:graphic>
      </p:graphicFrame>
      <p:graphicFrame>
        <p:nvGraphicFramePr>
          <p:cNvPr id="35852" name="Object 12">
            <a:extLst>
              <a:ext uri="{FF2B5EF4-FFF2-40B4-BE49-F238E27FC236}">
                <a16:creationId xmlns="" xmlns:a16="http://schemas.microsoft.com/office/drawing/2014/main" id="{5CEEA9ED-24D9-48E5-99F4-62FBD52361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56325" y="4724400"/>
          <a:ext cx="719138" cy="454025"/>
        </p:xfrm>
        <a:graphic>
          <a:graphicData uri="http://schemas.openxmlformats.org/presentationml/2006/ole">
            <p:oleObj spid="_x0000_s20498" name="Формула" r:id="rId7" imgW="241195" imgH="152334" progId="Equation.3">
              <p:embed/>
            </p:oleObj>
          </a:graphicData>
        </a:graphic>
      </p:graphicFrame>
      <p:graphicFrame>
        <p:nvGraphicFramePr>
          <p:cNvPr id="35853" name="Object 13">
            <a:extLst>
              <a:ext uri="{FF2B5EF4-FFF2-40B4-BE49-F238E27FC236}">
                <a16:creationId xmlns="" xmlns:a16="http://schemas.microsoft.com/office/drawing/2014/main" id="{0FFB6C89-61CC-425E-B3A0-3FE3AD9F44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43325" y="5373688"/>
          <a:ext cx="3532188" cy="450850"/>
        </p:xfrm>
        <a:graphic>
          <a:graphicData uri="http://schemas.openxmlformats.org/presentationml/2006/ole">
            <p:oleObj spid="_x0000_s20499" name="Формула" r:id="rId8" imgW="1193800" imgH="1524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54606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>
            <a:extLst>
              <a:ext uri="{FF2B5EF4-FFF2-40B4-BE49-F238E27FC236}">
                <a16:creationId xmlns="" xmlns:a16="http://schemas.microsoft.com/office/drawing/2014/main" id="{0C5E8498-15A2-4DDA-949A-98C1FA193F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srgbClr val="FF0000"/>
                </a:solidFill>
              </a:rPr>
              <a:t>Системы дифференциальных уравнений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="" xmlns:a16="http://schemas.microsoft.com/office/drawing/2014/main" id="{9385DAA5-5908-4C62-A8D9-ED8E871F293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475656" y="1874838"/>
            <a:ext cx="3579812" cy="411480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1600" b="1" dirty="0"/>
              <a:t>Задача Коши для векторного уравнения:</a:t>
            </a:r>
          </a:p>
          <a:p>
            <a:endParaRPr lang="ru-RU" altLang="ru-RU" sz="1600" b="1" dirty="0"/>
          </a:p>
          <a:p>
            <a:endParaRPr lang="ru-RU" altLang="ru-RU" sz="1600" b="1" dirty="0"/>
          </a:p>
          <a:p>
            <a:endParaRPr lang="ru-RU" altLang="ru-RU" sz="1600" b="1" dirty="0"/>
          </a:p>
          <a:p>
            <a:endParaRPr lang="ru-RU" altLang="ru-RU" sz="1600" b="1" dirty="0"/>
          </a:p>
          <a:p>
            <a:pPr marL="0" indent="0">
              <a:buNone/>
            </a:pPr>
            <a:r>
              <a:rPr lang="ru-RU" altLang="ru-RU" sz="1600" b="1" dirty="0"/>
              <a:t>Геометрический смысл </a:t>
            </a:r>
            <a:r>
              <a:rPr lang="ru-RU" altLang="ru-RU" sz="1600" b="1" dirty="0" smtClean="0"/>
              <a:t>задачи Коши  </a:t>
            </a:r>
            <a:r>
              <a:rPr lang="ru-RU" altLang="ru-RU" sz="1600" b="1" dirty="0"/>
              <a:t>при </a:t>
            </a:r>
            <a:r>
              <a:rPr lang="en-US" altLang="ru-RU" sz="1600" b="1" dirty="0"/>
              <a:t>N=2</a:t>
            </a:r>
            <a:r>
              <a:rPr lang="ru-RU" altLang="ru-RU" sz="1600" b="1" dirty="0"/>
              <a:t>:</a:t>
            </a:r>
          </a:p>
          <a:p>
            <a:pPr marL="0" indent="0">
              <a:buNone/>
            </a:pPr>
            <a:r>
              <a:rPr lang="ru-RU" altLang="ru-RU" sz="1600" dirty="0"/>
              <a:t>Найти интегральную кривую в пространстве, проходящую через заданную точку                  .</a:t>
            </a:r>
          </a:p>
        </p:txBody>
      </p:sp>
      <p:graphicFrame>
        <p:nvGraphicFramePr>
          <p:cNvPr id="38916" name="Object 4">
            <a:extLst>
              <a:ext uri="{FF2B5EF4-FFF2-40B4-BE49-F238E27FC236}">
                <a16:creationId xmlns="" xmlns:a16="http://schemas.microsoft.com/office/drawing/2014/main" id="{A01F3E7D-2984-4E08-B4CE-B88C0EE3D225}"/>
              </a:ext>
            </a:extLst>
          </p:cNvPr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31998897"/>
              </p:ext>
            </p:extLst>
          </p:nvPr>
        </p:nvGraphicFramePr>
        <p:xfrm>
          <a:off x="1547664" y="2443162"/>
          <a:ext cx="2879725" cy="842963"/>
        </p:xfrm>
        <a:graphic>
          <a:graphicData uri="http://schemas.openxmlformats.org/presentationml/2006/ole">
            <p:oleObj spid="_x0000_s21520" name="Формула" r:id="rId3" imgW="1040948" imgH="304668" progId="Equation.3">
              <p:embed/>
            </p:oleObj>
          </a:graphicData>
        </a:graphic>
      </p:graphicFrame>
      <p:graphicFrame>
        <p:nvGraphicFramePr>
          <p:cNvPr id="38919" name="Object 7">
            <a:extLst>
              <a:ext uri="{FF2B5EF4-FFF2-40B4-BE49-F238E27FC236}">
                <a16:creationId xmlns="" xmlns:a16="http://schemas.microsoft.com/office/drawing/2014/main" id="{0085059C-79BF-4653-8084-A04F80AB8867}"/>
              </a:ext>
            </a:extLst>
          </p:cNvPr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3505070275"/>
              </p:ext>
            </p:extLst>
          </p:nvPr>
        </p:nvGraphicFramePr>
        <p:xfrm>
          <a:off x="4643437" y="2262187"/>
          <a:ext cx="1728788" cy="1382713"/>
        </p:xfrm>
        <a:graphic>
          <a:graphicData uri="http://schemas.openxmlformats.org/presentationml/2006/ole">
            <p:oleObj spid="_x0000_s21521" name="Формула" r:id="rId4" imgW="634725" imgH="507780" progId="Equation.3">
              <p:embed/>
            </p:oleObj>
          </a:graphicData>
        </a:graphic>
      </p:graphicFrame>
      <p:graphicFrame>
        <p:nvGraphicFramePr>
          <p:cNvPr id="38922" name="Object 10">
            <a:extLst>
              <a:ext uri="{FF2B5EF4-FFF2-40B4-BE49-F238E27FC236}">
                <a16:creationId xmlns="" xmlns:a16="http://schemas.microsoft.com/office/drawing/2014/main" id="{98D68CFD-1168-4F64-A931-BA0CD0105F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5375" y="4868863"/>
          <a:ext cx="1800225" cy="441325"/>
        </p:xfrm>
        <a:graphic>
          <a:graphicData uri="http://schemas.openxmlformats.org/presentationml/2006/ole">
            <p:oleObj spid="_x0000_s21522" name="Формула" r:id="rId5" imgW="723272" imgH="177646" progId="Equation.3">
              <p:embed/>
            </p:oleObj>
          </a:graphicData>
        </a:graphic>
      </p:graphicFrame>
      <p:sp>
        <p:nvSpPr>
          <p:cNvPr id="38932" name="Text Box 20">
            <a:extLst>
              <a:ext uri="{FF2B5EF4-FFF2-40B4-BE49-F238E27FC236}">
                <a16:creationId xmlns="" xmlns:a16="http://schemas.microsoft.com/office/drawing/2014/main" id="{D348DF1B-7A61-4175-AD56-BE3C7034C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5589588"/>
            <a:ext cx="5762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1800"/>
          </a:p>
        </p:txBody>
      </p:sp>
      <p:cxnSp>
        <p:nvCxnSpPr>
          <p:cNvPr id="38937" name="AutoShape 25">
            <a:extLst>
              <a:ext uri="{FF2B5EF4-FFF2-40B4-BE49-F238E27FC236}">
                <a16:creationId xmlns="" xmlns:a16="http://schemas.microsoft.com/office/drawing/2014/main" id="{9494CC3B-189C-4097-B8C4-297D9876608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411119" y="3894931"/>
            <a:ext cx="2160588" cy="796925"/>
          </a:xfrm>
          <a:prstGeom prst="curvedConnector3">
            <a:avLst>
              <a:gd name="adj1" fmla="val 60833"/>
            </a:avLst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958" name="Group 46">
            <a:extLst>
              <a:ext uri="{FF2B5EF4-FFF2-40B4-BE49-F238E27FC236}">
                <a16:creationId xmlns="" xmlns:a16="http://schemas.microsoft.com/office/drawing/2014/main" id="{F8DED687-CFBF-405E-8C1C-49483721AB9F}"/>
              </a:ext>
            </a:extLst>
          </p:cNvPr>
          <p:cNvGrpSpPr>
            <a:grpSpLocks/>
          </p:cNvGrpSpPr>
          <p:nvPr/>
        </p:nvGrpSpPr>
        <p:grpSpPr bwMode="auto">
          <a:xfrm>
            <a:off x="5940425" y="2420938"/>
            <a:ext cx="3033713" cy="3113087"/>
            <a:chOff x="3787" y="1480"/>
            <a:chExt cx="1911" cy="1961"/>
          </a:xfrm>
        </p:grpSpPr>
        <p:sp>
          <p:nvSpPr>
            <p:cNvPr id="38923" name="Line 11">
              <a:extLst>
                <a:ext uri="{FF2B5EF4-FFF2-40B4-BE49-F238E27FC236}">
                  <a16:creationId xmlns="" xmlns:a16="http://schemas.microsoft.com/office/drawing/2014/main" id="{1EEED595-787E-4DDF-805E-AA71ABF3D6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94" y="1616"/>
              <a:ext cx="0" cy="8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4" name="Line 12">
              <a:extLst>
                <a:ext uri="{FF2B5EF4-FFF2-40B4-BE49-F238E27FC236}">
                  <a16:creationId xmlns="" xmlns:a16="http://schemas.microsoft.com/office/drawing/2014/main" id="{57BBF7D6-8F24-42C2-8E1D-0736E86123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4" y="2432"/>
              <a:ext cx="8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5" name="Line 13">
              <a:extLst>
                <a:ext uri="{FF2B5EF4-FFF2-40B4-BE49-F238E27FC236}">
                  <a16:creationId xmlns="" xmlns:a16="http://schemas.microsoft.com/office/drawing/2014/main" id="{A52D9C02-D037-40D1-BB62-4010C356EC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7" y="2432"/>
              <a:ext cx="907" cy="8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6" name="Text Box 14">
              <a:extLst>
                <a:ext uri="{FF2B5EF4-FFF2-40B4-BE49-F238E27FC236}">
                  <a16:creationId xmlns="" xmlns:a16="http://schemas.microsoft.com/office/drawing/2014/main" id="{E0639FCE-57B6-4808-96A3-2CF2FC669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7" y="3249"/>
              <a:ext cx="17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1400" b="1"/>
                <a:t>х</a:t>
              </a:r>
            </a:p>
          </p:txBody>
        </p:sp>
        <p:graphicFrame>
          <p:nvGraphicFramePr>
            <p:cNvPr id="38928" name="Object 16">
              <a:extLst>
                <a:ext uri="{FF2B5EF4-FFF2-40B4-BE49-F238E27FC236}">
                  <a16:creationId xmlns="" xmlns:a16="http://schemas.microsoft.com/office/drawing/2014/main" id="{3412C8B9-52BE-4B91-BC5B-1323F3E2587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420" y="2387"/>
            <a:ext cx="209" cy="272"/>
          </p:xfrm>
          <a:graphic>
            <a:graphicData uri="http://schemas.openxmlformats.org/presentationml/2006/ole">
              <p:oleObj spid="_x0000_s21523" name="Формула" r:id="rId6" imgW="126780" imgH="164814" progId="Equation.3">
                <p:embed/>
              </p:oleObj>
            </a:graphicData>
          </a:graphic>
        </p:graphicFrame>
        <p:graphicFrame>
          <p:nvGraphicFramePr>
            <p:cNvPr id="38929" name="Object 17">
              <a:extLst>
                <a:ext uri="{FF2B5EF4-FFF2-40B4-BE49-F238E27FC236}">
                  <a16:creationId xmlns="" xmlns:a16="http://schemas.microsoft.com/office/drawing/2014/main" id="{78866EAF-1D9B-4AFB-A98A-72F794450F0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68" y="1480"/>
            <a:ext cx="230" cy="272"/>
          </p:xfrm>
          <a:graphic>
            <a:graphicData uri="http://schemas.openxmlformats.org/presentationml/2006/ole">
              <p:oleObj spid="_x0000_s21524" name="Формула" r:id="rId7" imgW="139579" imgH="164957" progId="Equation.3">
                <p:embed/>
              </p:oleObj>
            </a:graphicData>
          </a:graphic>
        </p:graphicFrame>
        <p:sp>
          <p:nvSpPr>
            <p:cNvPr id="38933" name="Line 21">
              <a:extLst>
                <a:ext uri="{FF2B5EF4-FFF2-40B4-BE49-F238E27FC236}">
                  <a16:creationId xmlns="" xmlns:a16="http://schemas.microsoft.com/office/drawing/2014/main" id="{0D32158E-BBB1-4720-85D6-0DB8B5BC02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7" y="2750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34" name="Line 22">
              <a:extLst>
                <a:ext uri="{FF2B5EF4-FFF2-40B4-BE49-F238E27FC236}">
                  <a16:creationId xmlns="" xmlns:a16="http://schemas.microsoft.com/office/drawing/2014/main" id="{E576396F-5B4C-41A6-B58A-FF0C829AED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12" y="1979"/>
              <a:ext cx="0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38939" name="Object 27">
              <a:extLst>
                <a:ext uri="{FF2B5EF4-FFF2-40B4-BE49-F238E27FC236}">
                  <a16:creationId xmlns="" xmlns:a16="http://schemas.microsoft.com/office/drawing/2014/main" id="{8E73A2BF-1E1B-473C-B395-C388337204B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34" y="1752"/>
            <a:ext cx="964" cy="245"/>
          </p:xfrm>
          <a:graphic>
            <a:graphicData uri="http://schemas.openxmlformats.org/presentationml/2006/ole">
              <p:oleObj spid="_x0000_s21525" name="Формула" r:id="rId8" imgW="698197" imgH="177723" progId="Equation.3">
                <p:embed/>
              </p:oleObj>
            </a:graphicData>
          </a:graphic>
        </p:graphicFrame>
        <p:sp>
          <p:nvSpPr>
            <p:cNvPr id="38938" name="Oval 26">
              <a:extLst>
                <a:ext uri="{FF2B5EF4-FFF2-40B4-BE49-F238E27FC236}">
                  <a16:creationId xmlns="" xmlns:a16="http://schemas.microsoft.com/office/drawing/2014/main" id="{36AD694F-860D-4929-8C41-8EF1F4BF3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2" y="1979"/>
              <a:ext cx="45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8945" name="AutoShape 33">
            <a:extLst>
              <a:ext uri="{FF2B5EF4-FFF2-40B4-BE49-F238E27FC236}">
                <a16:creationId xmlns="" xmlns:a16="http://schemas.microsoft.com/office/drawing/2014/main" id="{4C43C1EE-E909-4A61-AEBB-B064E6404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4292600"/>
            <a:ext cx="360362" cy="287338"/>
          </a:xfrm>
          <a:prstGeom prst="rightArrow">
            <a:avLst>
              <a:gd name="adj1" fmla="val 50000"/>
              <a:gd name="adj2" fmla="val 31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8968" name="Group 56">
            <a:extLst>
              <a:ext uri="{FF2B5EF4-FFF2-40B4-BE49-F238E27FC236}">
                <a16:creationId xmlns="" xmlns:a16="http://schemas.microsoft.com/office/drawing/2014/main" id="{AABEC7E8-F7BC-401D-8646-B953620A6366}"/>
              </a:ext>
            </a:extLst>
          </p:cNvPr>
          <p:cNvGrpSpPr>
            <a:grpSpLocks/>
          </p:cNvGrpSpPr>
          <p:nvPr/>
        </p:nvGrpSpPr>
        <p:grpSpPr bwMode="auto">
          <a:xfrm>
            <a:off x="5940425" y="3644900"/>
            <a:ext cx="1439863" cy="1557338"/>
            <a:chOff x="3742" y="2296"/>
            <a:chExt cx="907" cy="981"/>
          </a:xfrm>
        </p:grpSpPr>
        <p:grpSp>
          <p:nvGrpSpPr>
            <p:cNvPr id="38964" name="Group 52">
              <a:extLst>
                <a:ext uri="{FF2B5EF4-FFF2-40B4-BE49-F238E27FC236}">
                  <a16:creationId xmlns="" xmlns:a16="http://schemas.microsoft.com/office/drawing/2014/main" id="{0577F5A9-F63D-4079-B536-4CF99186CB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7" y="2296"/>
              <a:ext cx="772" cy="906"/>
              <a:chOff x="3877" y="2296"/>
              <a:chExt cx="772" cy="906"/>
            </a:xfrm>
          </p:grpSpPr>
          <p:sp>
            <p:nvSpPr>
              <p:cNvPr id="38930" name="Text Box 18">
                <a:extLst>
                  <a:ext uri="{FF2B5EF4-FFF2-40B4-BE49-F238E27FC236}">
                    <a16:creationId xmlns="" xmlns:a16="http://schemas.microsoft.com/office/drawing/2014/main" id="{FB4BDB3E-254C-4540-B2BB-EE655C1C97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68" y="2296"/>
                <a:ext cx="181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ru-RU" sz="1200" b="1"/>
                  <a:t>0</a:t>
                </a:r>
                <a:endParaRPr lang="ru-RU" altLang="ru-RU" sz="1200" b="1"/>
              </a:p>
            </p:txBody>
          </p:sp>
          <p:sp>
            <p:nvSpPr>
              <p:cNvPr id="38941" name="Arc 29">
                <a:extLst>
                  <a:ext uri="{FF2B5EF4-FFF2-40B4-BE49-F238E27FC236}">
                    <a16:creationId xmlns="" xmlns:a16="http://schemas.microsoft.com/office/drawing/2014/main" id="{0A98E37E-5DDF-4C8B-908C-0A20CC3EA22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3877" y="3157"/>
                <a:ext cx="45" cy="4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940" name="Arc 28">
                <a:extLst>
                  <a:ext uri="{FF2B5EF4-FFF2-40B4-BE49-F238E27FC236}">
                    <a16:creationId xmlns="" xmlns:a16="http://schemas.microsoft.com/office/drawing/2014/main" id="{18051516-312F-42FB-AE8C-AB01B8D8CFE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468" y="2568"/>
                <a:ext cx="91" cy="46"/>
              </a:xfrm>
              <a:custGeom>
                <a:avLst/>
                <a:gdLst>
                  <a:gd name="G0" fmla="+- 21600 0 0"/>
                  <a:gd name="G1" fmla="+- 21070 0 0"/>
                  <a:gd name="G2" fmla="+- 21600 0 0"/>
                  <a:gd name="T0" fmla="*/ 289 w 21600"/>
                  <a:gd name="T1" fmla="*/ 24592 h 24592"/>
                  <a:gd name="T2" fmla="*/ 16844 w 21600"/>
                  <a:gd name="T3" fmla="*/ 0 h 24592"/>
                  <a:gd name="T4" fmla="*/ 21600 w 21600"/>
                  <a:gd name="T5" fmla="*/ 21070 h 24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592" fill="none" extrusionOk="0">
                    <a:moveTo>
                      <a:pt x="289" y="24591"/>
                    </a:moveTo>
                    <a:cubicBezTo>
                      <a:pt x="96" y="23427"/>
                      <a:pt x="0" y="22249"/>
                      <a:pt x="0" y="21070"/>
                    </a:cubicBezTo>
                    <a:cubicBezTo>
                      <a:pt x="0" y="10973"/>
                      <a:pt x="6994" y="2223"/>
                      <a:pt x="16844" y="0"/>
                    </a:cubicBezTo>
                  </a:path>
                  <a:path w="21600" h="24592" stroke="0" extrusionOk="0">
                    <a:moveTo>
                      <a:pt x="289" y="24591"/>
                    </a:moveTo>
                    <a:cubicBezTo>
                      <a:pt x="96" y="23427"/>
                      <a:pt x="0" y="22249"/>
                      <a:pt x="0" y="21070"/>
                    </a:cubicBezTo>
                    <a:cubicBezTo>
                      <a:pt x="0" y="10973"/>
                      <a:pt x="6994" y="2223"/>
                      <a:pt x="16844" y="0"/>
                    </a:cubicBezTo>
                    <a:lnTo>
                      <a:pt x="21600" y="2107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aphicFrame>
            <p:nvGraphicFramePr>
              <p:cNvPr id="38943" name="Object 31">
                <a:extLst>
                  <a:ext uri="{FF2B5EF4-FFF2-40B4-BE49-F238E27FC236}">
                    <a16:creationId xmlns="" xmlns:a16="http://schemas.microsoft.com/office/drawing/2014/main" id="{91ACF37F-4CDC-4C86-AEBE-BAF9407671E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377" y="2478"/>
              <a:ext cx="153" cy="172"/>
            </p:xfrm>
            <a:graphic>
              <a:graphicData uri="http://schemas.openxmlformats.org/presentationml/2006/ole">
                <p:oleObj spid="_x0000_s21526" name="Формула" r:id="rId9" imgW="101468" imgH="114151" progId="Equation.3">
                  <p:embed/>
                </p:oleObj>
              </a:graphicData>
            </a:graphic>
          </p:graphicFrame>
          <p:grpSp>
            <p:nvGrpSpPr>
              <p:cNvPr id="38961" name="Group 49">
                <a:extLst>
                  <a:ext uri="{FF2B5EF4-FFF2-40B4-BE49-F238E27FC236}">
                    <a16:creationId xmlns="" xmlns:a16="http://schemas.microsoft.com/office/drawing/2014/main" id="{D5BAB0E0-DA5E-4F87-9F2F-76974AB2E08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150" y="2523"/>
                <a:ext cx="222" cy="283"/>
                <a:chOff x="4150" y="2523"/>
                <a:chExt cx="222" cy="283"/>
              </a:xfrm>
            </p:grpSpPr>
            <p:sp>
              <p:nvSpPr>
                <p:cNvPr id="38960" name="AutoShape 48">
                  <a:extLst>
                    <a:ext uri="{FF2B5EF4-FFF2-40B4-BE49-F238E27FC236}">
                      <a16:creationId xmlns="" xmlns:a16="http://schemas.microsoft.com/office/drawing/2014/main" id="{FD626BFA-909F-498F-8CAE-0D68D0AB75F0}"/>
                    </a:ext>
                  </a:extLst>
                </p:cNvPr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4150" y="2523"/>
                  <a:ext cx="222" cy="2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962" name="Rectangle 50">
                  <a:extLst>
                    <a:ext uri="{FF2B5EF4-FFF2-40B4-BE49-F238E27FC236}">
                      <a16:creationId xmlns="" xmlns:a16="http://schemas.microsoft.com/office/drawing/2014/main" id="{F915EC52-8A70-42D6-A4AE-B618C8F0EC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7" y="2655"/>
                  <a:ext cx="94" cy="1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altLang="ru-RU" sz="130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0</a:t>
                  </a:r>
                  <a:endParaRPr lang="ru-RU" altLang="ru-RU" sz="1800"/>
                </a:p>
              </p:txBody>
            </p:sp>
            <p:sp>
              <p:nvSpPr>
                <p:cNvPr id="38963" name="Rectangle 51">
                  <a:extLst>
                    <a:ext uri="{FF2B5EF4-FFF2-40B4-BE49-F238E27FC236}">
                      <a16:creationId xmlns="" xmlns:a16="http://schemas.microsoft.com/office/drawing/2014/main" id="{F9EC8D5F-1EC3-4AA6-843B-33928DF9C7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95" y="2561"/>
                  <a:ext cx="142" cy="2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altLang="ru-RU" sz="20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x</a:t>
                  </a:r>
                  <a:endParaRPr lang="ru-RU" altLang="ru-RU" sz="1800"/>
                </a:p>
              </p:txBody>
            </p:sp>
          </p:grpSp>
        </p:grpSp>
        <p:grpSp>
          <p:nvGrpSpPr>
            <p:cNvPr id="38966" name="Group 54">
              <a:extLst>
                <a:ext uri="{FF2B5EF4-FFF2-40B4-BE49-F238E27FC236}">
                  <a16:creationId xmlns="" xmlns:a16="http://schemas.microsoft.com/office/drawing/2014/main" id="{E55F2E2C-D7F6-405F-A5B6-555C421115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42" y="3067"/>
              <a:ext cx="153" cy="210"/>
              <a:chOff x="3742" y="3067"/>
              <a:chExt cx="153" cy="210"/>
            </a:xfrm>
          </p:grpSpPr>
          <p:sp>
            <p:nvSpPr>
              <p:cNvPr id="38965" name="AutoShape 53">
                <a:extLst>
                  <a:ext uri="{FF2B5EF4-FFF2-40B4-BE49-F238E27FC236}">
                    <a16:creationId xmlns="" xmlns:a16="http://schemas.microsoft.com/office/drawing/2014/main" id="{B352968E-E01D-4EFA-A526-AE9DA1E3EBF1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3742" y="3067"/>
                <a:ext cx="153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7" name="Rectangle 55">
                <a:extLst>
                  <a:ext uri="{FF2B5EF4-FFF2-40B4-BE49-F238E27FC236}">
                    <a16:creationId xmlns="" xmlns:a16="http://schemas.microsoft.com/office/drawing/2014/main" id="{CFE04B60-7C00-40F2-B657-0D1469EC3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3084"/>
                <a:ext cx="7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altLang="ru-RU" sz="1900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b</a:t>
                </a:r>
                <a:endParaRPr lang="ru-RU" altLang="ru-RU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87487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8">
            <a:extLst>
              <a:ext uri="{FF2B5EF4-FFF2-40B4-BE49-F238E27FC236}">
                <a16:creationId xmlns="" xmlns:a16="http://schemas.microsoft.com/office/drawing/2014/main" id="{B5D6D526-6D7C-47B6-8282-61C45EC77F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srgbClr val="FF0000"/>
                </a:solidFill>
              </a:rPr>
              <a:t>Системы дифференциальных уравнений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="" xmlns:a16="http://schemas.microsoft.com/office/drawing/2014/main" id="{F71462CD-0DFD-4298-A36D-F33A0B7886C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4641850" cy="411480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1600" b="1" dirty="0"/>
              <a:t>Теорема Коши   ( </a:t>
            </a:r>
            <a:r>
              <a:rPr lang="ru-RU" altLang="ru-RU" sz="2500" dirty="0" smtClean="0"/>
              <a:t>!</a:t>
            </a:r>
            <a:r>
              <a:rPr lang="ru-RU" altLang="ru-RU" sz="1600" b="1" dirty="0" smtClean="0"/>
              <a:t>)</a:t>
            </a:r>
            <a:endParaRPr lang="ru-RU" altLang="ru-RU" sz="1600" b="1" dirty="0"/>
          </a:p>
          <a:p>
            <a:pPr marL="0" indent="0">
              <a:buNone/>
            </a:pPr>
            <a:r>
              <a:rPr lang="ru-RU" altLang="ru-RU" sz="1600" dirty="0"/>
              <a:t> Пусть</a:t>
            </a:r>
          </a:p>
          <a:p>
            <a:endParaRPr lang="ru-RU" altLang="ru-RU" sz="1600" dirty="0"/>
          </a:p>
          <a:p>
            <a:endParaRPr lang="ru-RU" altLang="ru-RU" sz="1600" dirty="0"/>
          </a:p>
          <a:p>
            <a:endParaRPr lang="ru-RU" altLang="ru-RU" sz="1600" dirty="0"/>
          </a:p>
          <a:p>
            <a:pPr marL="0" indent="0">
              <a:buNone/>
            </a:pPr>
            <a:r>
              <a:rPr lang="ru-RU" altLang="ru-RU" sz="1600" dirty="0"/>
              <a:t>пусть                                   -</a:t>
            </a:r>
          </a:p>
          <a:p>
            <a:pPr marL="0" indent="0">
              <a:buNone/>
            </a:pPr>
            <a:r>
              <a:rPr lang="ru-RU" altLang="ru-RU" sz="1600" dirty="0"/>
              <a:t>непрерывная вектор-функция</a:t>
            </a:r>
          </a:p>
          <a:p>
            <a:pPr marL="0" indent="0">
              <a:buNone/>
            </a:pPr>
            <a:r>
              <a:rPr lang="ru-RU" altLang="ru-RU" sz="1600" dirty="0"/>
              <a:t>и имеет непрерывные частные производные по переменным</a:t>
            </a:r>
          </a:p>
          <a:p>
            <a:pPr marL="0" indent="0">
              <a:buNone/>
            </a:pPr>
            <a:r>
              <a:rPr lang="ru-RU" altLang="ru-RU" sz="1600" dirty="0"/>
              <a:t>                     в некоторой окрестности</a:t>
            </a:r>
            <a:r>
              <a:rPr lang="en-US" altLang="ru-RU" sz="1600" dirty="0"/>
              <a:t>  U </a:t>
            </a:r>
            <a:endParaRPr lang="ru-RU" altLang="ru-RU" sz="1600" dirty="0"/>
          </a:p>
          <a:p>
            <a:pPr marL="0" indent="0">
              <a:buNone/>
            </a:pPr>
            <a:r>
              <a:rPr lang="ru-RU" altLang="ru-RU" sz="1600" dirty="0"/>
              <a:t>точки </a:t>
            </a:r>
          </a:p>
        </p:txBody>
      </p:sp>
      <p:graphicFrame>
        <p:nvGraphicFramePr>
          <p:cNvPr id="43012" name="Object 4">
            <a:extLst>
              <a:ext uri="{FF2B5EF4-FFF2-40B4-BE49-F238E27FC236}">
                <a16:creationId xmlns="" xmlns:a16="http://schemas.microsoft.com/office/drawing/2014/main" id="{7971D4DF-F9E5-429E-975C-38BD95D9034B}"/>
              </a:ext>
            </a:extLst>
          </p:cNvPr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8076195"/>
              </p:ext>
            </p:extLst>
          </p:nvPr>
        </p:nvGraphicFramePr>
        <p:xfrm>
          <a:off x="3335576" y="1810183"/>
          <a:ext cx="423862" cy="530225"/>
        </p:xfrm>
        <a:graphic>
          <a:graphicData uri="http://schemas.openxmlformats.org/presentationml/2006/ole">
            <p:oleObj spid="_x0000_s22544" name="Формула" r:id="rId3" imgW="101424" imgH="126780" progId="Equation.3">
              <p:embed/>
            </p:oleObj>
          </a:graphicData>
        </a:graphic>
      </p:graphicFrame>
      <p:graphicFrame>
        <p:nvGraphicFramePr>
          <p:cNvPr id="43015" name="Object 7">
            <a:extLst>
              <a:ext uri="{FF2B5EF4-FFF2-40B4-BE49-F238E27FC236}">
                <a16:creationId xmlns="" xmlns:a16="http://schemas.microsoft.com/office/drawing/2014/main" id="{63088A19-5D84-4809-BA0D-9D69DCCBB855}"/>
              </a:ext>
            </a:extLst>
          </p:cNvPr>
          <p:cNvGraphicFramePr>
            <a:graphicFrameLocks noGrp="1" noChangeAspect="1"/>
          </p:cNvGraphicFramePr>
          <p:nvPr>
            <p:ph sz="quarter" idx="3"/>
          </p:nvPr>
        </p:nvGraphicFramePr>
        <p:xfrm>
          <a:off x="1946275" y="2570163"/>
          <a:ext cx="2659063" cy="842962"/>
        </p:xfrm>
        <a:graphic>
          <a:graphicData uri="http://schemas.openxmlformats.org/presentationml/2006/ole">
            <p:oleObj spid="_x0000_s22545" name="Формула" r:id="rId4" imgW="1040948" imgH="330057" progId="Equation.3">
              <p:embed/>
            </p:oleObj>
          </a:graphicData>
        </a:graphic>
      </p:graphicFrame>
      <p:graphicFrame>
        <p:nvGraphicFramePr>
          <p:cNvPr id="43018" name="Object 10">
            <a:extLst>
              <a:ext uri="{FF2B5EF4-FFF2-40B4-BE49-F238E27FC236}">
                <a16:creationId xmlns="" xmlns:a16="http://schemas.microsoft.com/office/drawing/2014/main" id="{5D9F94C6-AEF6-4CC6-9FCF-E7A9C1A9C2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5159177"/>
              </p:ext>
            </p:extLst>
          </p:nvPr>
        </p:nvGraphicFramePr>
        <p:xfrm>
          <a:off x="2123728" y="3305175"/>
          <a:ext cx="2084387" cy="557213"/>
        </p:xfrm>
        <a:graphic>
          <a:graphicData uri="http://schemas.openxmlformats.org/presentationml/2006/ole">
            <p:oleObj spid="_x0000_s22546" name="Формула" r:id="rId5" imgW="710891" imgH="190417" progId="Equation.3">
              <p:embed/>
            </p:oleObj>
          </a:graphicData>
        </a:graphic>
      </p:graphicFrame>
      <p:graphicFrame>
        <p:nvGraphicFramePr>
          <p:cNvPr id="43019" name="Object 11">
            <a:extLst>
              <a:ext uri="{FF2B5EF4-FFF2-40B4-BE49-F238E27FC236}">
                <a16:creationId xmlns="" xmlns:a16="http://schemas.microsoft.com/office/drawing/2014/main" id="{ABD55ED2-2037-40B9-A754-4F5FAAB916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92275" y="4508500"/>
          <a:ext cx="1368425" cy="517525"/>
        </p:xfrm>
        <a:graphic>
          <a:graphicData uri="http://schemas.openxmlformats.org/presentationml/2006/ole">
            <p:oleObj spid="_x0000_s22547" name="Формула" r:id="rId6" imgW="469696" imgH="177723" progId="Equation.3">
              <p:embed/>
            </p:oleObj>
          </a:graphicData>
        </a:graphic>
      </p:graphicFrame>
      <p:graphicFrame>
        <p:nvGraphicFramePr>
          <p:cNvPr id="43020" name="Object 12">
            <a:extLst>
              <a:ext uri="{FF2B5EF4-FFF2-40B4-BE49-F238E27FC236}">
                <a16:creationId xmlns="" xmlns:a16="http://schemas.microsoft.com/office/drawing/2014/main" id="{BF4121CE-186A-4BA6-9B52-B8840CBE05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11413" y="5013325"/>
          <a:ext cx="1873250" cy="468313"/>
        </p:xfrm>
        <a:graphic>
          <a:graphicData uri="http://schemas.openxmlformats.org/presentationml/2006/ole">
            <p:oleObj spid="_x0000_s22548" name="Формула" r:id="rId7" imgW="710891" imgH="177723" progId="Equation.3">
              <p:embed/>
            </p:oleObj>
          </a:graphicData>
        </a:graphic>
      </p:graphicFrame>
      <p:sp>
        <p:nvSpPr>
          <p:cNvPr id="43021" name="Rectangle 13">
            <a:extLst>
              <a:ext uri="{FF2B5EF4-FFF2-40B4-BE49-F238E27FC236}">
                <a16:creationId xmlns="" xmlns:a16="http://schemas.microsoft.com/office/drawing/2014/main" id="{50DEAB27-D8B3-462C-AD33-D0E5BEA87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2349500"/>
            <a:ext cx="4140994" cy="3167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22" name="AutoShape 14">
            <a:extLst>
              <a:ext uri="{FF2B5EF4-FFF2-40B4-BE49-F238E27FC236}">
                <a16:creationId xmlns="" xmlns:a16="http://schemas.microsoft.com/office/drawing/2014/main" id="{E40936BA-A65E-44E0-A1C0-F0934FE51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4344" y="3563450"/>
            <a:ext cx="323056" cy="288925"/>
          </a:xfrm>
          <a:prstGeom prst="rightArrow">
            <a:avLst>
              <a:gd name="adj1" fmla="val 50000"/>
              <a:gd name="adj2" fmla="val 4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23" name="Text Box 15">
            <a:extLst>
              <a:ext uri="{FF2B5EF4-FFF2-40B4-BE49-F238E27FC236}">
                <a16:creationId xmlns="" xmlns:a16="http://schemas.microsoft.com/office/drawing/2014/main" id="{5BF73C83-2C38-4AB5-9379-BE806E0EB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1950" y="1889125"/>
            <a:ext cx="1173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43024" name="Text Box 16">
            <a:extLst>
              <a:ext uri="{FF2B5EF4-FFF2-40B4-BE49-F238E27FC236}">
                <a16:creationId xmlns="" xmlns:a16="http://schemas.microsoft.com/office/drawing/2014/main" id="{4FB6A9A6-B460-4A3C-B63C-5C886C1D1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2997200"/>
            <a:ext cx="3159125" cy="149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/>
              <a:t>   !</a:t>
            </a:r>
            <a:r>
              <a:rPr lang="ru-RU" altLang="ru-RU"/>
              <a:t> - решение векторного Д.У.</a:t>
            </a:r>
          </a:p>
          <a:p>
            <a:r>
              <a:rPr lang="ru-RU" altLang="ru-RU"/>
              <a:t>в некоторой окрестности</a:t>
            </a:r>
          </a:p>
          <a:p>
            <a:r>
              <a:rPr lang="ru-RU" altLang="ru-RU"/>
              <a:t>                                        ,</a:t>
            </a:r>
          </a:p>
          <a:p>
            <a:r>
              <a:rPr lang="ru-RU" altLang="ru-RU"/>
              <a:t>удовлетворяющее заданному</a:t>
            </a:r>
          </a:p>
          <a:p>
            <a:r>
              <a:rPr lang="ru-RU" altLang="ru-RU"/>
              <a:t>начальному условию.</a:t>
            </a:r>
          </a:p>
        </p:txBody>
      </p:sp>
      <p:graphicFrame>
        <p:nvGraphicFramePr>
          <p:cNvPr id="43025" name="Object 17">
            <a:extLst>
              <a:ext uri="{FF2B5EF4-FFF2-40B4-BE49-F238E27FC236}">
                <a16:creationId xmlns="" xmlns:a16="http://schemas.microsoft.com/office/drawing/2014/main" id="{539AE225-217F-449B-BFB3-BCD816953B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7400" y="2924175"/>
          <a:ext cx="460375" cy="576263"/>
        </p:xfrm>
        <a:graphic>
          <a:graphicData uri="http://schemas.openxmlformats.org/presentationml/2006/ole">
            <p:oleObj spid="_x0000_s22549" name="Формула" r:id="rId8" imgW="101424" imgH="126780" progId="Equation.3">
              <p:embed/>
            </p:oleObj>
          </a:graphicData>
        </a:graphic>
      </p:graphicFrame>
      <p:graphicFrame>
        <p:nvGraphicFramePr>
          <p:cNvPr id="43026" name="Object 18">
            <a:extLst>
              <a:ext uri="{FF2B5EF4-FFF2-40B4-BE49-F238E27FC236}">
                <a16:creationId xmlns="" xmlns:a16="http://schemas.microsoft.com/office/drawing/2014/main" id="{9D31C32F-0143-45AF-8B39-3D2DEF41A5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84888" y="3573463"/>
          <a:ext cx="2160587" cy="530225"/>
        </p:xfrm>
        <a:graphic>
          <a:graphicData uri="http://schemas.openxmlformats.org/presentationml/2006/ole">
            <p:oleObj spid="_x0000_s22550" name="Формула" r:id="rId9" imgW="723272" imgH="177646" progId="Equation.3">
              <p:embed/>
            </p:oleObj>
          </a:graphicData>
        </a:graphic>
      </p:graphicFrame>
      <p:sp>
        <p:nvSpPr>
          <p:cNvPr id="43027" name="Rectangle 19">
            <a:extLst>
              <a:ext uri="{FF2B5EF4-FFF2-40B4-BE49-F238E27FC236}">
                <a16:creationId xmlns="" xmlns:a16="http://schemas.microsoft.com/office/drawing/2014/main" id="{324C1987-8666-4405-A15A-0BF422A2E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2997200"/>
            <a:ext cx="3097213" cy="1655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612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0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0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0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0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0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0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0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0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0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188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Оформление по умолчанию</vt:lpstr>
      <vt:lpstr>Формула</vt:lpstr>
      <vt:lpstr>понятие об уравнениях в частных производных</vt:lpstr>
      <vt:lpstr>Системы дифференциальных уравнений</vt:lpstr>
      <vt:lpstr>Системы дифференциальных уравнений</vt:lpstr>
      <vt:lpstr>Системы дифференциальных уравнений</vt:lpstr>
      <vt:lpstr>Системы дифференциальных уравнений</vt:lpstr>
      <vt:lpstr>Системы дифференциальных уравнений</vt:lpstr>
      <vt:lpstr>Системы дифференциальных уравнений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об уравнениях в частных производных</dc:title>
  <dc:creator>User</dc:creator>
  <cp:lastModifiedBy>Золотых</cp:lastModifiedBy>
  <cp:revision>40</cp:revision>
  <dcterms:created xsi:type="dcterms:W3CDTF">2012-08-12T16:04:58Z</dcterms:created>
  <dcterms:modified xsi:type="dcterms:W3CDTF">2018-06-21T05:53:59Z</dcterms:modified>
</cp:coreProperties>
</file>