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79" r:id="rId4"/>
    <p:sldId id="269" r:id="rId5"/>
    <p:sldId id="270" r:id="rId6"/>
    <p:sldId id="271" r:id="rId7"/>
    <p:sldId id="280" r:id="rId8"/>
    <p:sldId id="261" r:id="rId9"/>
    <p:sldId id="272" r:id="rId10"/>
    <p:sldId id="273" r:id="rId11"/>
    <p:sldId id="276" r:id="rId12"/>
    <p:sldId id="281" r:id="rId13"/>
    <p:sldId id="275" r:id="rId14"/>
    <p:sldId id="263" r:id="rId15"/>
    <p:sldId id="265" r:id="rId16"/>
    <p:sldId id="278" r:id="rId17"/>
    <p:sldId id="274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7BEF7A-ADD0-47B5-BDBC-FD4AE093EE8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D2CBAC-2B65-4CE1-BF43-1AA1E1B66ECE}">
      <dgm:prSet/>
      <dgm:spPr/>
      <dgm:t>
        <a:bodyPr/>
        <a:lstStyle/>
        <a:p>
          <a:pPr algn="l" rtl="0"/>
          <a:r>
            <a:rPr lang="ru-RU" dirty="0" smtClean="0"/>
            <a:t>ощущение трудности;</a:t>
          </a:r>
          <a:endParaRPr lang="ru-RU" dirty="0"/>
        </a:p>
      </dgm:t>
    </dgm:pt>
    <dgm:pt modelId="{D2B928DC-0978-4E12-8CA1-79139663802E}" type="parTrans" cxnId="{EC460067-E9F5-418A-A59B-48A1357F5995}">
      <dgm:prSet/>
      <dgm:spPr/>
      <dgm:t>
        <a:bodyPr/>
        <a:lstStyle/>
        <a:p>
          <a:endParaRPr lang="ru-RU"/>
        </a:p>
      </dgm:t>
    </dgm:pt>
    <dgm:pt modelId="{E3638C1B-5166-4D5D-85C6-A246961CA387}" type="sibTrans" cxnId="{EC460067-E9F5-418A-A59B-48A1357F5995}">
      <dgm:prSet/>
      <dgm:spPr/>
      <dgm:t>
        <a:bodyPr/>
        <a:lstStyle/>
        <a:p>
          <a:endParaRPr lang="ru-RU"/>
        </a:p>
      </dgm:t>
    </dgm:pt>
    <dgm:pt modelId="{6A00D274-D789-4590-91BD-46495250E084}">
      <dgm:prSet/>
      <dgm:spPr/>
      <dgm:t>
        <a:bodyPr/>
        <a:lstStyle/>
        <a:p>
          <a:pPr algn="l" rtl="0"/>
          <a:r>
            <a:rPr lang="ru-RU" dirty="0" smtClean="0"/>
            <a:t>ее обнаружение и определение;</a:t>
          </a:r>
          <a:endParaRPr lang="ru-RU" dirty="0"/>
        </a:p>
      </dgm:t>
    </dgm:pt>
    <dgm:pt modelId="{13E11B1F-536B-4DE3-B897-437813273693}" type="parTrans" cxnId="{56B99690-5425-4176-ABE8-A859029A7F81}">
      <dgm:prSet/>
      <dgm:spPr/>
      <dgm:t>
        <a:bodyPr/>
        <a:lstStyle/>
        <a:p>
          <a:endParaRPr lang="ru-RU"/>
        </a:p>
      </dgm:t>
    </dgm:pt>
    <dgm:pt modelId="{983EE98B-F21F-4E4F-B9D0-43EEC565C26A}" type="sibTrans" cxnId="{56B99690-5425-4176-ABE8-A859029A7F81}">
      <dgm:prSet/>
      <dgm:spPr/>
      <dgm:t>
        <a:bodyPr/>
        <a:lstStyle/>
        <a:p>
          <a:endParaRPr lang="ru-RU"/>
        </a:p>
      </dgm:t>
    </dgm:pt>
    <dgm:pt modelId="{2A6F1CC9-2F7D-47ED-AAEF-F85C9C7446F2}">
      <dgm:prSet/>
      <dgm:spPr/>
      <dgm:t>
        <a:bodyPr/>
        <a:lstStyle/>
        <a:p>
          <a:pPr algn="l" rtl="0"/>
          <a:r>
            <a:rPr lang="ru-RU" dirty="0" smtClean="0"/>
            <a:t>выдвижение замысла ее разрешения (формулировка гипотезы);</a:t>
          </a:r>
          <a:endParaRPr lang="ru-RU" dirty="0"/>
        </a:p>
      </dgm:t>
    </dgm:pt>
    <dgm:pt modelId="{6376D797-57EE-43FD-AA73-EA0F6D715154}" type="parTrans" cxnId="{B4B85053-5B77-401E-81D4-9609C5B00320}">
      <dgm:prSet/>
      <dgm:spPr/>
      <dgm:t>
        <a:bodyPr/>
        <a:lstStyle/>
        <a:p>
          <a:endParaRPr lang="ru-RU"/>
        </a:p>
      </dgm:t>
    </dgm:pt>
    <dgm:pt modelId="{E2BCCFDF-B711-4D2B-8A5F-CE3D8CF2500B}" type="sibTrans" cxnId="{B4B85053-5B77-401E-81D4-9609C5B00320}">
      <dgm:prSet/>
      <dgm:spPr/>
      <dgm:t>
        <a:bodyPr/>
        <a:lstStyle/>
        <a:p>
          <a:endParaRPr lang="ru-RU"/>
        </a:p>
      </dgm:t>
    </dgm:pt>
    <dgm:pt modelId="{C7444A3F-B8FE-4818-8E66-B009381AC25A}">
      <dgm:prSet/>
      <dgm:spPr/>
      <dgm:t>
        <a:bodyPr/>
        <a:lstStyle/>
        <a:p>
          <a:pPr algn="l" rtl="0"/>
          <a:r>
            <a:rPr lang="ru-RU" dirty="0" smtClean="0"/>
            <a:t>формулировка выводов, следующих из предполагаемого решения (логическая проверка гипотезы);</a:t>
          </a:r>
          <a:endParaRPr lang="ru-RU" dirty="0"/>
        </a:p>
      </dgm:t>
    </dgm:pt>
    <dgm:pt modelId="{8F43931C-3091-4360-9BEE-C15F26628BF0}" type="parTrans" cxnId="{5CC511A0-AAE4-4D10-BF4B-8B2DD8397E5C}">
      <dgm:prSet/>
      <dgm:spPr/>
      <dgm:t>
        <a:bodyPr/>
        <a:lstStyle/>
        <a:p>
          <a:endParaRPr lang="ru-RU"/>
        </a:p>
      </dgm:t>
    </dgm:pt>
    <dgm:pt modelId="{14957B4B-A3BA-4AA5-B7EF-43FDB55F9D5E}" type="sibTrans" cxnId="{5CC511A0-AAE4-4D10-BF4B-8B2DD8397E5C}">
      <dgm:prSet/>
      <dgm:spPr/>
      <dgm:t>
        <a:bodyPr/>
        <a:lstStyle/>
        <a:p>
          <a:endParaRPr lang="ru-RU"/>
        </a:p>
      </dgm:t>
    </dgm:pt>
    <dgm:pt modelId="{10E1AD50-A3B6-4177-995D-61CF26B02FA1}">
      <dgm:prSet/>
      <dgm:spPr/>
      <dgm:t>
        <a:bodyPr/>
        <a:lstStyle/>
        <a:p>
          <a:pPr algn="l" rtl="0"/>
          <a:r>
            <a:rPr lang="ru-RU" dirty="0" smtClean="0"/>
            <a:t>последующие наблюдения и эксперименты, позволяющие принять или отвергнуть гипотезу.</a:t>
          </a:r>
          <a:endParaRPr lang="ru-RU" dirty="0"/>
        </a:p>
      </dgm:t>
    </dgm:pt>
    <dgm:pt modelId="{A3BE8635-2FF5-4BB9-8BFE-19454E8D8053}" type="parTrans" cxnId="{15D1FF18-B870-4D08-B321-3F8C14E1CBAD}">
      <dgm:prSet/>
      <dgm:spPr/>
      <dgm:t>
        <a:bodyPr/>
        <a:lstStyle/>
        <a:p>
          <a:endParaRPr lang="ru-RU"/>
        </a:p>
      </dgm:t>
    </dgm:pt>
    <dgm:pt modelId="{53327F1C-69BD-42C7-A193-F4A3BA27C8D4}" type="sibTrans" cxnId="{15D1FF18-B870-4D08-B321-3F8C14E1CBAD}">
      <dgm:prSet/>
      <dgm:spPr/>
      <dgm:t>
        <a:bodyPr/>
        <a:lstStyle/>
        <a:p>
          <a:endParaRPr lang="ru-RU"/>
        </a:p>
      </dgm:t>
    </dgm:pt>
    <dgm:pt modelId="{177A52CC-1B33-4ADD-876F-33AF60328A4E}" type="pres">
      <dgm:prSet presAssocID="{D17BEF7A-ADD0-47B5-BDBC-FD4AE093EE8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261268-FF69-45C6-9CF3-16FE90273776}" type="pres">
      <dgm:prSet presAssocID="{82D2CBAC-2B65-4CE1-BF43-1AA1E1B66ECE}" presName="circle1" presStyleLbl="node1" presStyleIdx="0" presStyleCnt="5"/>
      <dgm:spPr/>
    </dgm:pt>
    <dgm:pt modelId="{1AA2AFEB-65D5-430E-8CF7-93D1549C93CD}" type="pres">
      <dgm:prSet presAssocID="{82D2CBAC-2B65-4CE1-BF43-1AA1E1B66ECE}" presName="space" presStyleCnt="0"/>
      <dgm:spPr/>
    </dgm:pt>
    <dgm:pt modelId="{AACD3E40-4FDB-4EBF-87E4-1949FA056728}" type="pres">
      <dgm:prSet presAssocID="{82D2CBAC-2B65-4CE1-BF43-1AA1E1B66ECE}" presName="rect1" presStyleLbl="alignAcc1" presStyleIdx="0" presStyleCnt="5"/>
      <dgm:spPr/>
      <dgm:t>
        <a:bodyPr/>
        <a:lstStyle/>
        <a:p>
          <a:endParaRPr lang="ru-RU"/>
        </a:p>
      </dgm:t>
    </dgm:pt>
    <dgm:pt modelId="{0676A94C-A32A-4BE9-8F30-03A697C0B6F8}" type="pres">
      <dgm:prSet presAssocID="{6A00D274-D789-4590-91BD-46495250E084}" presName="vertSpace2" presStyleLbl="node1" presStyleIdx="0" presStyleCnt="5"/>
      <dgm:spPr/>
    </dgm:pt>
    <dgm:pt modelId="{0549F82F-6B9D-484D-A978-572F756F8173}" type="pres">
      <dgm:prSet presAssocID="{6A00D274-D789-4590-91BD-46495250E084}" presName="circle2" presStyleLbl="node1" presStyleIdx="1" presStyleCnt="5"/>
      <dgm:spPr/>
    </dgm:pt>
    <dgm:pt modelId="{72AC0D36-036D-49D8-923C-088907EB0697}" type="pres">
      <dgm:prSet presAssocID="{6A00D274-D789-4590-91BD-46495250E084}" presName="rect2" presStyleLbl="alignAcc1" presStyleIdx="1" presStyleCnt="5"/>
      <dgm:spPr/>
      <dgm:t>
        <a:bodyPr/>
        <a:lstStyle/>
        <a:p>
          <a:endParaRPr lang="ru-RU"/>
        </a:p>
      </dgm:t>
    </dgm:pt>
    <dgm:pt modelId="{75DC9B34-00F8-4136-9A28-B35613DDD23C}" type="pres">
      <dgm:prSet presAssocID="{2A6F1CC9-2F7D-47ED-AAEF-F85C9C7446F2}" presName="vertSpace3" presStyleLbl="node1" presStyleIdx="1" presStyleCnt="5"/>
      <dgm:spPr/>
    </dgm:pt>
    <dgm:pt modelId="{81475FC4-AD68-4934-89AE-DCE92FA99566}" type="pres">
      <dgm:prSet presAssocID="{2A6F1CC9-2F7D-47ED-AAEF-F85C9C7446F2}" presName="circle3" presStyleLbl="node1" presStyleIdx="2" presStyleCnt="5"/>
      <dgm:spPr/>
    </dgm:pt>
    <dgm:pt modelId="{D2811358-2DFF-4512-ABFF-7768E6EB333F}" type="pres">
      <dgm:prSet presAssocID="{2A6F1CC9-2F7D-47ED-AAEF-F85C9C7446F2}" presName="rect3" presStyleLbl="alignAcc1" presStyleIdx="2" presStyleCnt="5"/>
      <dgm:spPr/>
      <dgm:t>
        <a:bodyPr/>
        <a:lstStyle/>
        <a:p>
          <a:endParaRPr lang="ru-RU"/>
        </a:p>
      </dgm:t>
    </dgm:pt>
    <dgm:pt modelId="{B3C94132-0FF7-4DA9-8E98-1BA9D487BB4F}" type="pres">
      <dgm:prSet presAssocID="{C7444A3F-B8FE-4818-8E66-B009381AC25A}" presName="vertSpace4" presStyleLbl="node1" presStyleIdx="2" presStyleCnt="5"/>
      <dgm:spPr/>
    </dgm:pt>
    <dgm:pt modelId="{D7B314E6-CE62-4044-AAA4-F7D0167B5A8D}" type="pres">
      <dgm:prSet presAssocID="{C7444A3F-B8FE-4818-8E66-B009381AC25A}" presName="circle4" presStyleLbl="node1" presStyleIdx="3" presStyleCnt="5"/>
      <dgm:spPr/>
    </dgm:pt>
    <dgm:pt modelId="{ED196571-363A-4576-8CAA-BFD304EEB533}" type="pres">
      <dgm:prSet presAssocID="{C7444A3F-B8FE-4818-8E66-B009381AC25A}" presName="rect4" presStyleLbl="alignAcc1" presStyleIdx="3" presStyleCnt="5"/>
      <dgm:spPr/>
      <dgm:t>
        <a:bodyPr/>
        <a:lstStyle/>
        <a:p>
          <a:endParaRPr lang="ru-RU"/>
        </a:p>
      </dgm:t>
    </dgm:pt>
    <dgm:pt modelId="{E3190ED0-AD82-4B69-B86D-54943D4FDE84}" type="pres">
      <dgm:prSet presAssocID="{10E1AD50-A3B6-4177-995D-61CF26B02FA1}" presName="vertSpace5" presStyleLbl="node1" presStyleIdx="3" presStyleCnt="5"/>
      <dgm:spPr/>
    </dgm:pt>
    <dgm:pt modelId="{F903D612-FD41-44E1-B77A-48ED9B9DD4F7}" type="pres">
      <dgm:prSet presAssocID="{10E1AD50-A3B6-4177-995D-61CF26B02FA1}" presName="circle5" presStyleLbl="node1" presStyleIdx="4" presStyleCnt="5"/>
      <dgm:spPr/>
    </dgm:pt>
    <dgm:pt modelId="{E7B5E1D5-8C5E-43F0-901B-7FCCABBB3BDA}" type="pres">
      <dgm:prSet presAssocID="{10E1AD50-A3B6-4177-995D-61CF26B02FA1}" presName="rect5" presStyleLbl="alignAcc1" presStyleIdx="4" presStyleCnt="5"/>
      <dgm:spPr/>
      <dgm:t>
        <a:bodyPr/>
        <a:lstStyle/>
        <a:p>
          <a:endParaRPr lang="ru-RU"/>
        </a:p>
      </dgm:t>
    </dgm:pt>
    <dgm:pt modelId="{59D83AC5-9A0F-467C-B33A-6AC29F42F33A}" type="pres">
      <dgm:prSet presAssocID="{82D2CBAC-2B65-4CE1-BF43-1AA1E1B66ECE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EAE36D-C0BE-423F-8027-4686AB4F9BE4}" type="pres">
      <dgm:prSet presAssocID="{6A00D274-D789-4590-91BD-46495250E084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106EB4-6135-4A45-B675-A10AD5C80E84}" type="pres">
      <dgm:prSet presAssocID="{2A6F1CC9-2F7D-47ED-AAEF-F85C9C7446F2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126F07-74C9-4F69-863A-474F73CF3C96}" type="pres">
      <dgm:prSet presAssocID="{C7444A3F-B8FE-4818-8E66-B009381AC25A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884CCA-25AC-4943-9890-942CD88B0C32}" type="pres">
      <dgm:prSet presAssocID="{10E1AD50-A3B6-4177-995D-61CF26B02FA1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339478-A996-4BC5-BCE9-2DA756B4CC7D}" type="presOf" srcId="{2A6F1CC9-2F7D-47ED-AAEF-F85C9C7446F2}" destId="{28106EB4-6135-4A45-B675-A10AD5C80E84}" srcOrd="1" destOrd="0" presId="urn:microsoft.com/office/officeart/2005/8/layout/target3"/>
    <dgm:cxn modelId="{527BAD4E-723A-4ADF-9B81-EF6BE1A29098}" type="presOf" srcId="{D17BEF7A-ADD0-47B5-BDBC-FD4AE093EE82}" destId="{177A52CC-1B33-4ADD-876F-33AF60328A4E}" srcOrd="0" destOrd="0" presId="urn:microsoft.com/office/officeart/2005/8/layout/target3"/>
    <dgm:cxn modelId="{7E9C177A-7DDF-465E-BFF2-985C3BEEC487}" type="presOf" srcId="{2A6F1CC9-2F7D-47ED-AAEF-F85C9C7446F2}" destId="{D2811358-2DFF-4512-ABFF-7768E6EB333F}" srcOrd="0" destOrd="0" presId="urn:microsoft.com/office/officeart/2005/8/layout/target3"/>
    <dgm:cxn modelId="{6CBF210B-64A8-40F5-A331-07834AE7FAD7}" type="presOf" srcId="{6A00D274-D789-4590-91BD-46495250E084}" destId="{89EAE36D-C0BE-423F-8027-4686AB4F9BE4}" srcOrd="1" destOrd="0" presId="urn:microsoft.com/office/officeart/2005/8/layout/target3"/>
    <dgm:cxn modelId="{EC460067-E9F5-418A-A59B-48A1357F5995}" srcId="{D17BEF7A-ADD0-47B5-BDBC-FD4AE093EE82}" destId="{82D2CBAC-2B65-4CE1-BF43-1AA1E1B66ECE}" srcOrd="0" destOrd="0" parTransId="{D2B928DC-0978-4E12-8CA1-79139663802E}" sibTransId="{E3638C1B-5166-4D5D-85C6-A246961CA387}"/>
    <dgm:cxn modelId="{E068B7BF-31EE-4262-9B83-CEEDFBFA34AA}" type="presOf" srcId="{82D2CBAC-2B65-4CE1-BF43-1AA1E1B66ECE}" destId="{59D83AC5-9A0F-467C-B33A-6AC29F42F33A}" srcOrd="1" destOrd="0" presId="urn:microsoft.com/office/officeart/2005/8/layout/target3"/>
    <dgm:cxn modelId="{E3DF226B-048F-46E9-8E64-9DB5BC713266}" type="presOf" srcId="{6A00D274-D789-4590-91BD-46495250E084}" destId="{72AC0D36-036D-49D8-923C-088907EB0697}" srcOrd="0" destOrd="0" presId="urn:microsoft.com/office/officeart/2005/8/layout/target3"/>
    <dgm:cxn modelId="{5CC511A0-AAE4-4D10-BF4B-8B2DD8397E5C}" srcId="{D17BEF7A-ADD0-47B5-BDBC-FD4AE093EE82}" destId="{C7444A3F-B8FE-4818-8E66-B009381AC25A}" srcOrd="3" destOrd="0" parTransId="{8F43931C-3091-4360-9BEE-C15F26628BF0}" sibTransId="{14957B4B-A3BA-4AA5-B7EF-43FDB55F9D5E}"/>
    <dgm:cxn modelId="{D9352A0D-060E-4405-90B0-D4F6CBBE5895}" type="presOf" srcId="{82D2CBAC-2B65-4CE1-BF43-1AA1E1B66ECE}" destId="{AACD3E40-4FDB-4EBF-87E4-1949FA056728}" srcOrd="0" destOrd="0" presId="urn:microsoft.com/office/officeart/2005/8/layout/target3"/>
    <dgm:cxn modelId="{B4B85053-5B77-401E-81D4-9609C5B00320}" srcId="{D17BEF7A-ADD0-47B5-BDBC-FD4AE093EE82}" destId="{2A6F1CC9-2F7D-47ED-AAEF-F85C9C7446F2}" srcOrd="2" destOrd="0" parTransId="{6376D797-57EE-43FD-AA73-EA0F6D715154}" sibTransId="{E2BCCFDF-B711-4D2B-8A5F-CE3D8CF2500B}"/>
    <dgm:cxn modelId="{15D1FF18-B870-4D08-B321-3F8C14E1CBAD}" srcId="{D17BEF7A-ADD0-47B5-BDBC-FD4AE093EE82}" destId="{10E1AD50-A3B6-4177-995D-61CF26B02FA1}" srcOrd="4" destOrd="0" parTransId="{A3BE8635-2FF5-4BB9-8BFE-19454E8D8053}" sibTransId="{53327F1C-69BD-42C7-A193-F4A3BA27C8D4}"/>
    <dgm:cxn modelId="{C44CB293-3E2E-4E77-9FFF-B899F6ACC6EE}" type="presOf" srcId="{10E1AD50-A3B6-4177-995D-61CF26B02FA1}" destId="{E7B5E1D5-8C5E-43F0-901B-7FCCABBB3BDA}" srcOrd="0" destOrd="0" presId="urn:microsoft.com/office/officeart/2005/8/layout/target3"/>
    <dgm:cxn modelId="{56B99690-5425-4176-ABE8-A859029A7F81}" srcId="{D17BEF7A-ADD0-47B5-BDBC-FD4AE093EE82}" destId="{6A00D274-D789-4590-91BD-46495250E084}" srcOrd="1" destOrd="0" parTransId="{13E11B1F-536B-4DE3-B897-437813273693}" sibTransId="{983EE98B-F21F-4E4F-B9D0-43EEC565C26A}"/>
    <dgm:cxn modelId="{A52856F6-73E5-4315-B30D-C74D3602B8FB}" type="presOf" srcId="{C7444A3F-B8FE-4818-8E66-B009381AC25A}" destId="{EA126F07-74C9-4F69-863A-474F73CF3C96}" srcOrd="1" destOrd="0" presId="urn:microsoft.com/office/officeart/2005/8/layout/target3"/>
    <dgm:cxn modelId="{1AA56450-15D0-4101-A586-0163C0EEE5F3}" type="presOf" srcId="{C7444A3F-B8FE-4818-8E66-B009381AC25A}" destId="{ED196571-363A-4576-8CAA-BFD304EEB533}" srcOrd="0" destOrd="0" presId="urn:microsoft.com/office/officeart/2005/8/layout/target3"/>
    <dgm:cxn modelId="{DA841D76-79A8-4CAA-AD56-E1451379FFE8}" type="presOf" srcId="{10E1AD50-A3B6-4177-995D-61CF26B02FA1}" destId="{4E884CCA-25AC-4943-9890-942CD88B0C32}" srcOrd="1" destOrd="0" presId="urn:microsoft.com/office/officeart/2005/8/layout/target3"/>
    <dgm:cxn modelId="{B7A2DC83-094E-4142-A838-510266418CC2}" type="presParOf" srcId="{177A52CC-1B33-4ADD-876F-33AF60328A4E}" destId="{FB261268-FF69-45C6-9CF3-16FE90273776}" srcOrd="0" destOrd="0" presId="urn:microsoft.com/office/officeart/2005/8/layout/target3"/>
    <dgm:cxn modelId="{5CD53D6D-405A-43DF-8E93-364FE4D7D4C2}" type="presParOf" srcId="{177A52CC-1B33-4ADD-876F-33AF60328A4E}" destId="{1AA2AFEB-65D5-430E-8CF7-93D1549C93CD}" srcOrd="1" destOrd="0" presId="urn:microsoft.com/office/officeart/2005/8/layout/target3"/>
    <dgm:cxn modelId="{483F7407-BA7C-4936-BBF7-D34B3DFFDD39}" type="presParOf" srcId="{177A52CC-1B33-4ADD-876F-33AF60328A4E}" destId="{AACD3E40-4FDB-4EBF-87E4-1949FA056728}" srcOrd="2" destOrd="0" presId="urn:microsoft.com/office/officeart/2005/8/layout/target3"/>
    <dgm:cxn modelId="{DE12E1E1-A4B3-44B0-84F6-7E731126E452}" type="presParOf" srcId="{177A52CC-1B33-4ADD-876F-33AF60328A4E}" destId="{0676A94C-A32A-4BE9-8F30-03A697C0B6F8}" srcOrd="3" destOrd="0" presId="urn:microsoft.com/office/officeart/2005/8/layout/target3"/>
    <dgm:cxn modelId="{CD56864E-5E06-4486-921C-B7681D303553}" type="presParOf" srcId="{177A52CC-1B33-4ADD-876F-33AF60328A4E}" destId="{0549F82F-6B9D-484D-A978-572F756F8173}" srcOrd="4" destOrd="0" presId="urn:microsoft.com/office/officeart/2005/8/layout/target3"/>
    <dgm:cxn modelId="{A448599E-55C0-433B-AA9D-96B918087B2C}" type="presParOf" srcId="{177A52CC-1B33-4ADD-876F-33AF60328A4E}" destId="{72AC0D36-036D-49D8-923C-088907EB0697}" srcOrd="5" destOrd="0" presId="urn:microsoft.com/office/officeart/2005/8/layout/target3"/>
    <dgm:cxn modelId="{CEA0A3F1-D022-493A-B3A6-4235085A55AF}" type="presParOf" srcId="{177A52CC-1B33-4ADD-876F-33AF60328A4E}" destId="{75DC9B34-00F8-4136-9A28-B35613DDD23C}" srcOrd="6" destOrd="0" presId="urn:microsoft.com/office/officeart/2005/8/layout/target3"/>
    <dgm:cxn modelId="{391444DD-79A0-47CC-BAC8-7496A4984F64}" type="presParOf" srcId="{177A52CC-1B33-4ADD-876F-33AF60328A4E}" destId="{81475FC4-AD68-4934-89AE-DCE92FA99566}" srcOrd="7" destOrd="0" presId="urn:microsoft.com/office/officeart/2005/8/layout/target3"/>
    <dgm:cxn modelId="{031738A3-A9E4-45A5-B5B5-7DDB621CD69E}" type="presParOf" srcId="{177A52CC-1B33-4ADD-876F-33AF60328A4E}" destId="{D2811358-2DFF-4512-ABFF-7768E6EB333F}" srcOrd="8" destOrd="0" presId="urn:microsoft.com/office/officeart/2005/8/layout/target3"/>
    <dgm:cxn modelId="{A270E626-2444-4F0C-B61A-01400B8599EA}" type="presParOf" srcId="{177A52CC-1B33-4ADD-876F-33AF60328A4E}" destId="{B3C94132-0FF7-4DA9-8E98-1BA9D487BB4F}" srcOrd="9" destOrd="0" presId="urn:microsoft.com/office/officeart/2005/8/layout/target3"/>
    <dgm:cxn modelId="{E56B8AE9-1833-46D3-AD5B-1B9D2CFF369C}" type="presParOf" srcId="{177A52CC-1B33-4ADD-876F-33AF60328A4E}" destId="{D7B314E6-CE62-4044-AAA4-F7D0167B5A8D}" srcOrd="10" destOrd="0" presId="urn:microsoft.com/office/officeart/2005/8/layout/target3"/>
    <dgm:cxn modelId="{0F1FD17D-9C69-4B73-915C-110BC0A6F3C1}" type="presParOf" srcId="{177A52CC-1B33-4ADD-876F-33AF60328A4E}" destId="{ED196571-363A-4576-8CAA-BFD304EEB533}" srcOrd="11" destOrd="0" presId="urn:microsoft.com/office/officeart/2005/8/layout/target3"/>
    <dgm:cxn modelId="{71BB34F6-0B01-43B3-9B50-5574096B6038}" type="presParOf" srcId="{177A52CC-1B33-4ADD-876F-33AF60328A4E}" destId="{E3190ED0-AD82-4B69-B86D-54943D4FDE84}" srcOrd="12" destOrd="0" presId="urn:microsoft.com/office/officeart/2005/8/layout/target3"/>
    <dgm:cxn modelId="{42242353-31C0-4C86-95C8-C231FCB39E76}" type="presParOf" srcId="{177A52CC-1B33-4ADD-876F-33AF60328A4E}" destId="{F903D612-FD41-44E1-B77A-48ED9B9DD4F7}" srcOrd="13" destOrd="0" presId="urn:microsoft.com/office/officeart/2005/8/layout/target3"/>
    <dgm:cxn modelId="{1FF3D8B2-70C4-440F-9DB1-62846686DAF2}" type="presParOf" srcId="{177A52CC-1B33-4ADD-876F-33AF60328A4E}" destId="{E7B5E1D5-8C5E-43F0-901B-7FCCABBB3BDA}" srcOrd="14" destOrd="0" presId="urn:microsoft.com/office/officeart/2005/8/layout/target3"/>
    <dgm:cxn modelId="{61417CB2-8A05-4296-BE0F-AF3DA20B6141}" type="presParOf" srcId="{177A52CC-1B33-4ADD-876F-33AF60328A4E}" destId="{59D83AC5-9A0F-467C-B33A-6AC29F42F33A}" srcOrd="15" destOrd="0" presId="urn:microsoft.com/office/officeart/2005/8/layout/target3"/>
    <dgm:cxn modelId="{C98EEB64-E42E-4DAD-832F-C38B8EDBBE40}" type="presParOf" srcId="{177A52CC-1B33-4ADD-876F-33AF60328A4E}" destId="{89EAE36D-C0BE-423F-8027-4686AB4F9BE4}" srcOrd="16" destOrd="0" presId="urn:microsoft.com/office/officeart/2005/8/layout/target3"/>
    <dgm:cxn modelId="{8AD58C7D-6937-429D-B8A9-24AAA90C85C8}" type="presParOf" srcId="{177A52CC-1B33-4ADD-876F-33AF60328A4E}" destId="{28106EB4-6135-4A45-B675-A10AD5C80E84}" srcOrd="17" destOrd="0" presId="urn:microsoft.com/office/officeart/2005/8/layout/target3"/>
    <dgm:cxn modelId="{D1A02100-1370-4BC6-8AA7-7326F7C2F5DB}" type="presParOf" srcId="{177A52CC-1B33-4ADD-876F-33AF60328A4E}" destId="{EA126F07-74C9-4F69-863A-474F73CF3C96}" srcOrd="18" destOrd="0" presId="urn:microsoft.com/office/officeart/2005/8/layout/target3"/>
    <dgm:cxn modelId="{8A02BBAC-82A6-4B0B-A49F-1B7EF1CE08A5}" type="presParOf" srcId="{177A52CC-1B33-4ADD-876F-33AF60328A4E}" destId="{4E884CCA-25AC-4943-9890-942CD88B0C32}" srcOrd="19" destOrd="0" presId="urn:microsoft.com/office/officeart/2005/8/layout/targe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5EE48-BF8D-4BB6-A07C-101E5A2CE2D4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12BE1-8D35-4009-9A01-A8849C669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2BE1-8D35-4009-9A01-A8849C66998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A5F9EF5-B48D-4007-8F32-8F4FD1C2FC7A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и по запросу проблемное обуч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42852"/>
            <a:ext cx="3038475" cy="2905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28596" y="2928934"/>
            <a:ext cx="7572428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300" b="1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Проблемное</a:t>
            </a:r>
            <a:r>
              <a:rPr lang="ru-RU" b="1" dirty="0" smtClean="0"/>
              <a:t> </a:t>
            </a:r>
            <a:r>
              <a:rPr lang="ru-RU" sz="4300" b="1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обучение</a:t>
            </a:r>
          </a:p>
        </p:txBody>
      </p:sp>
      <p:sp>
        <p:nvSpPr>
          <p:cNvPr id="18436" name="AutoShape 4" descr="Что такое проблемное обучение? Инновационные методики обучения(auremar, Shutterstock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8" name="Picture 6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929066"/>
            <a:ext cx="3357586" cy="2520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929026" y="4071942"/>
            <a:ext cx="5214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ОБПОУ «Курский монтажный техникум» Преподаватель информатики</a:t>
            </a:r>
          </a:p>
          <a:p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Махова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Л.А.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Этапы осуществления проблемного </a:t>
            </a:r>
            <a:r>
              <a:rPr lang="ru-RU" sz="43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подхода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714488"/>
            <a:ext cx="8643998" cy="42862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1этап. Подготовка к восприятию проблемы 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 этап. Создание проблемной ситуации </a:t>
            </a: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 этап. Формулировка проблемы 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 этап. Процесс решения проблемы 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5 этап. Доказательство правильности решения 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429684" cy="192882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Реализация разветвляющихся алгоритмов в среде программирования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1428736"/>
            <a:ext cx="3143272" cy="1071570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Тема занятия:</a:t>
            </a:r>
            <a:endParaRPr kumimoji="0" lang="ru-RU" sz="28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285728"/>
            <a:ext cx="7929618" cy="1143008"/>
          </a:xfrm>
          <a:prstGeom prst="rect">
            <a:avLst/>
          </a:prstGeom>
          <a:ln>
            <a:noFill/>
          </a:ln>
        </p:spPr>
        <p:txBody>
          <a:bodyPr vert="horz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Мой опыт применения проблемно обучения</a:t>
            </a:r>
            <a:endParaRPr kumimoji="0" lang="ru-RU" sz="2800" b="1" i="0" u="none" strike="noStrike" kern="1200" normalizeH="0" baseline="0" noProof="0" dirty="0">
              <a:ln w="18000">
                <a:solidFill>
                  <a:schemeClr val="bg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Специальность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08.02.08  Монтаж и эксплуатация оборудования и систем газоснабжения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Учебная группа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1-8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Учебная дисциплина: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ОУД 0.8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Информатика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Тема учебного занятия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Реализация разветвляющихся алгоритмов в среде программирования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Тип учебного занятия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урок комплексного применения знаний, умений, навыков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Вид учебного занятия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практическое занятие.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Технологии обучения: </a:t>
            </a: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технология проблемного обучения, информационно-коммуникационные технологии.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  <a:endParaRPr lang="ru-RU" sz="32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072494" cy="37147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Составить алгоритм оплаты за использование природного газа.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Если у вас есть прибор учета газа (счетчик), то вы платите 5,47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руб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за 1 м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; если нет счетчика, то считается, что каждый из проживающих израсходовал 10 м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3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 цене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7,97 руб. за куб. м.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285728"/>
            <a:ext cx="7929618" cy="1143008"/>
          </a:xfrm>
          <a:prstGeom prst="rect">
            <a:avLst/>
          </a:prstGeom>
          <a:ln>
            <a:noFill/>
          </a:ln>
        </p:spPr>
        <p:txBody>
          <a:bodyPr vert="horz" anchor="ctr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Постановка проблемы: </a:t>
            </a:r>
            <a:r>
              <a:rPr lang="ru-RU" sz="2800" b="1" dirty="0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смогут ли обучающиеся реализовать данный алгоритм, не зная конструкции ветвления языка программирования.</a:t>
            </a:r>
            <a:endParaRPr kumimoji="0" lang="ru-RU" sz="2800" b="1" i="0" u="none" strike="noStrike" kern="1200" normalizeH="0" baseline="0" noProof="0" dirty="0">
              <a:ln w="18000">
                <a:solidFill>
                  <a:schemeClr val="bg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Программа на языке </a:t>
            </a:r>
            <a:r>
              <a:rPr lang="en-US" sz="32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Visual Basic</a:t>
            </a:r>
            <a:endParaRPr lang="ru-RU" sz="32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600201"/>
            <a:ext cx="4714908" cy="4329130"/>
          </a:xfrm>
        </p:spPr>
        <p:txBody>
          <a:bodyPr/>
          <a:lstStyle/>
          <a:p>
            <a:pPr>
              <a:buNone/>
            </a:pPr>
            <a:r>
              <a:rPr lang="en-US" sz="2100" dirty="0" smtClean="0">
                <a:solidFill>
                  <a:schemeClr val="accent1">
                    <a:lumMod val="50000"/>
                  </a:schemeClr>
                </a:solidFill>
              </a:rPr>
              <a:t>Private Sub Command1_Click()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Dim V As Byte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V=Text1.text</a:t>
            </a:r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If </a:t>
            </a:r>
            <a:r>
              <a:rPr lang="ru-RU" sz="2400" dirty="0" smtClean="0">
                <a:solidFill>
                  <a:srgbClr val="C00000"/>
                </a:solidFill>
              </a:rPr>
              <a:t>счетчик_есть=1 </a:t>
            </a:r>
            <a:r>
              <a:rPr lang="en-US" sz="2400" dirty="0" smtClean="0">
                <a:solidFill>
                  <a:srgbClr val="C00000"/>
                </a:solidFill>
              </a:rPr>
              <a:t>Then S=V*5,47 Else S=V*7,97</a:t>
            </a:r>
          </a:p>
          <a:p>
            <a:pPr>
              <a:buNone/>
            </a:pP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Text2.Text=S</a:t>
            </a:r>
          </a:p>
          <a:p>
            <a:pPr>
              <a:buNone/>
            </a:pP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End Sub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7594" t="23295" r="28184" b="10372"/>
          <a:stretch>
            <a:fillRect/>
          </a:stretch>
        </p:blipFill>
        <p:spPr bwMode="auto">
          <a:xfrm>
            <a:off x="357158" y="1357298"/>
            <a:ext cx="3833839" cy="4600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l="8203" t="12451" r="46680" b="44336"/>
          <a:stretch>
            <a:fillRect/>
          </a:stretch>
        </p:blipFill>
        <p:spPr bwMode="auto">
          <a:xfrm>
            <a:off x="1071538" y="1214422"/>
            <a:ext cx="6000792" cy="4598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3394" y="642918"/>
            <a:ext cx="4225240" cy="3234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28236" y="3286124"/>
            <a:ext cx="4225240" cy="3234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571480"/>
            <a:ext cx="8186766" cy="60007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Достоинства проблемного обучения очевидны. </a:t>
            </a:r>
          </a:p>
          <a:p>
            <a:pPr>
              <a:buNone/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возможности для развития внимания, наблюдательности, активизации мышления, активизации познавательной деятельности учеников; 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оно развивает самостоятельность, ответственность, критичность и самокритичность, инициативность, нестандартность мышления, осторожность и решительность и т.п. 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Кроме того, что очень важно, проблемное обучение обеспечивает прочность приобретаемых знаний, ибо они добываются в самостоятельной деятельности. 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 недостаткам проблемного обучения можно отнести</a:t>
            </a:r>
          </a:p>
          <a:p>
            <a:pPr>
              <a:buClr>
                <a:schemeClr val="bg2">
                  <a:lumMod val="50000"/>
                </a:schemeClr>
              </a:buClr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оно всегда вызывает затруднение у ученика в учебном процессе, поэтому на его осмысление и поиски путей решения уходит значительно больше времени, чем при традиционном обучении. </a:t>
            </a:r>
          </a:p>
          <a:p>
            <a:pPr>
              <a:buClr>
                <a:schemeClr val="bg2">
                  <a:lumMod val="50000"/>
                </a:schemeClr>
              </a:buClr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разработка технологии проблемного обучения требует от преподавателя большого педагогического мастерства и много времени.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Вывод</a:t>
            </a:r>
            <a:endParaRPr lang="ru-RU" sz="32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643050"/>
            <a:ext cx="7615262" cy="36147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Таким образом проблемное обучение отвечает требованиям современности: обучать исследуя, исследовать обучая. Только так и можно формировать творческую личность, т. е. реализовать основную задачу педагогического труда.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Немного истории</a:t>
            </a:r>
            <a:endParaRPr lang="ru-RU" sz="48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1428736"/>
            <a:ext cx="4857784" cy="450059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57158" y="1714488"/>
            <a:ext cx="46434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Родоначальником педагогики Древней Греции считается </a:t>
            </a:r>
            <a:r>
              <a:rPr lang="ru-RU" i="1" dirty="0" smtClean="0"/>
              <a:t>Сократ (V –</a:t>
            </a:r>
            <a:r>
              <a:rPr lang="en-US" i="1" dirty="0" smtClean="0"/>
              <a:t> IV </a:t>
            </a:r>
            <a:r>
              <a:rPr lang="ru-RU" i="1" dirty="0" smtClean="0"/>
              <a:t>вв. до н.э.). </a:t>
            </a:r>
          </a:p>
          <a:p>
            <a:endParaRPr lang="ru-RU" i="1" dirty="0" smtClean="0"/>
          </a:p>
          <a:p>
            <a:endParaRPr lang="en-US" i="1" dirty="0" smtClean="0"/>
          </a:p>
          <a:p>
            <a:r>
              <a:rPr lang="ru-RU" i="1" dirty="0" smtClean="0"/>
              <a:t>Именно его можно назвать не столько предвестником, сколько, полноправным представителем проблемного обучения.</a:t>
            </a:r>
            <a:endParaRPr lang="ru-RU" dirty="0"/>
          </a:p>
        </p:txBody>
      </p:sp>
      <p:pic>
        <p:nvPicPr>
          <p:cNvPr id="16386" name="Picture 2" descr="Картинки по запросу сократ"/>
          <p:cNvPicPr>
            <a:picLocks noChangeAspect="1" noChangeArrowheads="1"/>
          </p:cNvPicPr>
          <p:nvPr/>
        </p:nvPicPr>
        <p:blipFill>
          <a:blip r:embed="rId3"/>
          <a:srcRect l="20001" r="23749"/>
          <a:stretch>
            <a:fillRect/>
          </a:stretch>
        </p:blipFill>
        <p:spPr bwMode="auto">
          <a:xfrm>
            <a:off x="5357818" y="1714488"/>
            <a:ext cx="3214710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2438" indent="-452438">
              <a:buNone/>
            </a:pP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Сократовский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метод, это, прежде всего метод последовательно и систематически задаваемых вопросов, имеющих своей целью приведение собеседника к противоречию с самим собой, к признанию собственного невежества. Путем особых вопросов и рассуждений он помогал собеседнику самостоятельно приходить к постановке или решению проблемы.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Концептуальные основы проблемного обучения</a:t>
            </a:r>
            <a:endParaRPr lang="ru-RU" sz="36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24288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Понятие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проблемное обучение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получило распространение в 20-30-е годы как в советских, так и в зарубежных школах. 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зарубежной педагогике концепция проблемного обучения основывается на теоретические положения американского философа, психолога и педагога Джона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Дьюи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(1859-1952), основавшего в 1895 году экспериментальную школу в Чикаго. </a:t>
            </a:r>
          </a:p>
        </p:txBody>
      </p:sp>
      <p:pic>
        <p:nvPicPr>
          <p:cNvPr id="14338" name="Picture 2" descr="Картинки по запросу педагога Джона Дью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933882"/>
            <a:ext cx="3357586" cy="1924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4282" y="3995678"/>
            <a:ext cx="550072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 сделал акцент на развитие собственной активности обучаемых и вскоре убедился, что обучение, построенное с учетом интересов школьников и связанное с их жизненными потребностями, даст гораздо лучшие результаты, чем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вербальное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обучение, основанное на запоминании знаний. 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242889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Мышление, утверждает Д. </a:t>
            </a:r>
            <a:r>
              <a:rPr 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Дьюи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есть решение проблем 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Согласно философским и психологическим воззрениям автора, мыслить человек начинает тогда, когда сталкивается с трудностями, преодоление которых имеет для него большое значение. В каждом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полном акте мышления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выделяются следующие ступени:</a:t>
            </a:r>
          </a:p>
          <a:p>
            <a:pPr>
              <a:buNone/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endParaRPr lang="ru-RU" dirty="0"/>
          </a:p>
        </p:txBody>
      </p:sp>
      <p:graphicFrame>
        <p:nvGraphicFramePr>
          <p:cNvPr id="8" name="Схема 7"/>
          <p:cNvGraphicFramePr/>
          <p:nvPr/>
        </p:nvGraphicFramePr>
        <p:xfrm>
          <a:off x="1000100" y="3143248"/>
          <a:ext cx="7286676" cy="3071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42875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Становление</a:t>
            </a:r>
            <a:r>
              <a:rPr lang="en-US" sz="44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проблемного</a:t>
            </a:r>
            <a:r>
              <a:rPr lang="en-US" sz="44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обучения</a:t>
            </a:r>
            <a:r>
              <a:rPr lang="en-US" sz="44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в</a:t>
            </a:r>
            <a:r>
              <a:rPr lang="en-US" sz="44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России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1785926"/>
            <a:ext cx="828680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/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1923 году в СССР были «</a:t>
            </a:r>
            <a:r>
              <a:rPr lang="ru-RU" sz="2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комплекс-проекты</a:t>
            </a:r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 на основе </a:t>
            </a:r>
            <a:r>
              <a:rPr lang="ru-RU" sz="2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Дьюи</a:t>
            </a:r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Классно-урочная система объявлялась отжившей формой, она заменялась лабораторно- бригадным методом. Однако в 1932 году эти методы были отменены.</a:t>
            </a:r>
          </a:p>
          <a:p>
            <a:pPr marL="355600" indent="-355600"/>
            <a:endParaRPr lang="ru-RU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55600" indent="-355600"/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отечественной педагогической литературе идеи проблемного обучения актуализируются начиная со второй половины 50-х годов XX века. </a:t>
            </a:r>
          </a:p>
          <a:p>
            <a:pPr marL="355600" indent="-355600"/>
            <a:endParaRPr lang="ru-RU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55600" indent="-355600"/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60-70-е годы  В. </a:t>
            </a:r>
            <a:r>
              <a:rPr lang="ru-RU" sz="2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Оконь</a:t>
            </a:r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(Польша), М. И. </a:t>
            </a:r>
            <a:r>
              <a:rPr lang="ru-RU" sz="2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Махмутов</a:t>
            </a:r>
            <a:r>
              <a:rPr lang="ru-RU" sz="2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построили целостную систему проблемного обучения. 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57166"/>
            <a:ext cx="8229600" cy="47091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Большое значение для становления теории проблемного обучения имели работы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отечественных психологов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сделавших вывод о том, что умственное развитие характеризуется не только объемом и качеством усвоенных знаний, но и структурой мыслительных процессов, системой логических операций и умственных действий, которыми владеет ученик (С.Л. Рубинштейн, Н.А.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Менчинская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Т.В. Кудрявцев), и раскрывшей роль проблемной ситуации в мышлении и обучении (А. М. Матюшкин).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3794" name="Picture 2" descr="Картинки по запросу С.Л. Рубинштейн, 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643445"/>
            <a:ext cx="1428760" cy="2121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8" name="Picture 6" descr="Картинки по запросу Н.А. Менчинская, 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714884"/>
            <a:ext cx="1527736" cy="2143116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  <p:pic>
        <p:nvPicPr>
          <p:cNvPr id="33800" name="Picture 8" descr="Картинки по запросу С.Л. Рубинштей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572008"/>
            <a:ext cx="1496626" cy="21079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3802" name="Picture 10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4695824"/>
            <a:ext cx="1838325" cy="2162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4709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Сегодня под </a:t>
            </a: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проблемным обучением 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понимается такая организация учебных занятий, которая предполагает создание под руководством учителя проблемных ситуаций и активную самостоятельную деятельность учащихся по их разрешению, в результате чего и происходит творческое овладение профессиональными знаниями, навыками, умениями и развитие мыслительных способностей.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  <a:r>
              <a:rPr lang="ru-RU" sz="36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Методические приемы создания проблемных ситуаций:</a:t>
            </a:r>
            <a:endParaRPr lang="ru-RU" sz="4300" dirty="0" smtClean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429156"/>
          </a:xfrm>
        </p:spPr>
        <p:txBody>
          <a:bodyPr>
            <a:normAutofit fontScale="55000" lnSpcReduction="20000"/>
          </a:bodyPr>
          <a:lstStyle/>
          <a:p>
            <a:pPr>
              <a:buClr>
                <a:schemeClr val="tx2">
                  <a:lumMod val="10000"/>
                </a:schemeClr>
              </a:buClr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учитель подводит школьников к противоречию и предлагает им самим найти способ его разрешения;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излагает различные точки зрения на один и тот же вопрос;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предлагает классу рассмотреть явление с различных позиций (например, командира, юриста, финансиста, педагога);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побуждает обучаемых делать сравнения, обобщения, выводы из ситуации, сопоставлять факты;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ставит конкретные вопросы (на обобщение, обоснование, конкретизацию, логику рассуждения);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определяет проблемные теоретические и практические задания (например: исследовательские);</a:t>
            </a:r>
          </a:p>
          <a:p>
            <a:pPr>
              <a:buClr>
                <a:schemeClr val="tx2">
                  <a:lumMod val="10000"/>
                </a:schemeClr>
              </a:buClr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ставит проблемные задачи (например: с недостаточными или избыточными исходными данными, с неопределенностью в постановке вопроса, с противоречивыми данными, с заведомо допущенными ошибками, с ограниченным временем решения, на преодоление «психологической инерции» и др.).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1257</TotalTime>
  <Words>872</Words>
  <Application>Microsoft Office PowerPoint</Application>
  <PresentationFormat>Экран (4:3)</PresentationFormat>
  <Paragraphs>77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Слайд 1</vt:lpstr>
      <vt:lpstr>Немного истории</vt:lpstr>
      <vt:lpstr>Слайд 3</vt:lpstr>
      <vt:lpstr>Концептуальные основы проблемного обучения</vt:lpstr>
      <vt:lpstr>Слайд 5</vt:lpstr>
      <vt:lpstr>Становление проблемного обучения в России</vt:lpstr>
      <vt:lpstr>Слайд 7</vt:lpstr>
      <vt:lpstr>Слайд 8</vt:lpstr>
      <vt:lpstr> Методические приемы создания проблемных ситуаций:</vt:lpstr>
      <vt:lpstr>Этапы осуществления проблемного подхода </vt:lpstr>
      <vt:lpstr>Реализация разветвляющихся алгоритмов в среде программирования </vt:lpstr>
      <vt:lpstr>Слайд 12</vt:lpstr>
      <vt:lpstr>Задача</vt:lpstr>
      <vt:lpstr>Программа на языке Visual Basic</vt:lpstr>
      <vt:lpstr>Слайд 15</vt:lpstr>
      <vt:lpstr>Слайд 16</vt:lpstr>
      <vt:lpstr>Слайд 17</vt:lpstr>
      <vt:lpstr>Вывод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101</cp:revision>
  <dcterms:created xsi:type="dcterms:W3CDTF">2017-12-08T18:49:54Z</dcterms:created>
  <dcterms:modified xsi:type="dcterms:W3CDTF">2018-06-21T14:27:26Z</dcterms:modified>
</cp:coreProperties>
</file>