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98" r:id="rId4"/>
    <p:sldId id="312" r:id="rId5"/>
    <p:sldId id="299" r:id="rId6"/>
    <p:sldId id="300" r:id="rId7"/>
    <p:sldId id="317" r:id="rId8"/>
    <p:sldId id="313" r:id="rId9"/>
    <p:sldId id="314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04" r:id="rId18"/>
    <p:sldId id="329" r:id="rId19"/>
    <p:sldId id="327" r:id="rId20"/>
    <p:sldId id="325" r:id="rId21"/>
    <p:sldId id="328" r:id="rId22"/>
    <p:sldId id="332" r:id="rId23"/>
    <p:sldId id="333" r:id="rId24"/>
    <p:sldId id="334" r:id="rId25"/>
    <p:sldId id="310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136A"/>
    <a:srgbClr val="1984CC"/>
    <a:srgbClr val="35759D"/>
    <a:srgbClr val="35B19D"/>
    <a:srgbClr val="000000"/>
    <a:srgbClr val="FFFF00"/>
    <a:srgbClr val="B3D3EA"/>
    <a:srgbClr val="78ADC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23" autoAdjust="0"/>
    <p:restoredTop sz="95596" autoAdjust="0"/>
  </p:normalViewPr>
  <p:slideViewPr>
    <p:cSldViewPr>
      <p:cViewPr>
        <p:scale>
          <a:sx n="100" d="100"/>
          <a:sy n="100" d="100"/>
        </p:scale>
        <p:origin x="-39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6917676-213C-4631-9FDC-5EA1C079BE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B7F860-C343-494B-A4DE-2E52F5345CFB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806B43-B2A5-45DC-A276-30A80F63BF19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2771775"/>
            <a:ext cx="7543800" cy="70485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5275" y="3381375"/>
            <a:ext cx="7543800" cy="457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67500" y="152400"/>
            <a:ext cx="21717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63627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5350" y="12192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29150" y="12192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68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5350" y="12192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ecialtravelclub.ru/" TargetMode="External"/><Relationship Id="rId2" Type="http://schemas.openxmlformats.org/officeDocument/2006/relationships/hyperlink" Target="http://www.arctic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ia.ru/spravka/20070725/69632543.html#ixzz3RAyBeoNX" TargetMode="External"/><Relationship Id="rId5" Type="http://schemas.openxmlformats.org/officeDocument/2006/relationships/hyperlink" Target="http://www.norge-info.ru/oceano.html" TargetMode="External"/><Relationship Id="rId4" Type="http://schemas.openxmlformats.org/officeDocument/2006/relationships/hyperlink" Target="http://ria.ru/arctic_spravka/20100329/219127101.html#ixzz3RAwOYLvB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8313" y="4437063"/>
            <a:ext cx="7920037" cy="14398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03136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Выполнил: ученик 7 «в» класса             Каргапольцев Геннадий</a:t>
            </a:r>
          </a:p>
          <a:p>
            <a:pPr algn="ctr" eaLnBrk="1" hangingPunct="1">
              <a:defRPr/>
            </a:pPr>
            <a:r>
              <a:rPr lang="ru-RU" smtClean="0">
                <a:solidFill>
                  <a:srgbClr val="03136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Руководитель: учитель географии                  Зайцева Татьяна Алексеевна</a:t>
            </a:r>
            <a:endParaRPr lang="en-US" smtClean="0">
              <a:solidFill>
                <a:srgbClr val="03136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68313" y="1196975"/>
            <a:ext cx="8567737" cy="237648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ПРОЕКТ</a:t>
            </a:r>
            <a:b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ru-RU" sz="32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на тему: 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/>
            </a:r>
            <a:b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ru-RU" sz="3200" b="1" smtClean="0"/>
              <a:t> </a:t>
            </a:r>
            <a:r>
              <a:rPr lang="ru-RU" sz="3200" b="1" smtClean="0">
                <a:latin typeface="Comic Sans MS" pitchFamily="66" charset="0"/>
              </a:rPr>
              <a:t>«БЕЗМОЛВНАЯ АРКТИКА.</a:t>
            </a:r>
            <a:r>
              <a:rPr lang="ru-RU" sz="3200" smtClean="0">
                <a:latin typeface="Comic Sans MS" pitchFamily="66" charset="0"/>
              </a:rPr>
              <a:t/>
            </a:r>
            <a:br>
              <a:rPr lang="ru-RU" sz="3200" smtClean="0">
                <a:latin typeface="Comic Sans MS" pitchFamily="66" charset="0"/>
              </a:rPr>
            </a:br>
            <a:r>
              <a:rPr lang="ru-RU" sz="3200" b="1" smtClean="0">
                <a:latin typeface="Comic Sans MS" pitchFamily="66" charset="0"/>
              </a:rPr>
              <a:t>РОССИЙСКИЙ СЕКТОР АРКТИКИ</a:t>
            </a:r>
            <a:r>
              <a:rPr lang="ru-RU" sz="3200" b="1" smtClean="0"/>
              <a:t>»</a:t>
            </a:r>
            <a:endParaRPr lang="en-US" sz="320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3" name="Picture 2" descr="https://fs00.infourok.ru/images/doc/219/6466/1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836613"/>
            <a:ext cx="7343775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smtClean="0"/>
              <a:t>ОХРАНА ПРИРОДЫ АРКТИКИ</a:t>
            </a:r>
            <a:endParaRPr lang="ru-RU" sz="3200" smtClean="0"/>
          </a:p>
        </p:txBody>
      </p:sp>
      <p:sp>
        <p:nvSpPr>
          <p:cNvPr id="2662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7" name="Picture 2" descr="https://oldimg1.ria.ru/images/22420/67/2242067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349500"/>
            <a:ext cx="691197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smtClean="0"/>
              <a:t>комплексный проект</a:t>
            </a:r>
            <a:r>
              <a:rPr lang="ru-RU" sz="2800" b="1" smtClean="0"/>
              <a:t> «Новое будущее для российской Арктики</a:t>
            </a:r>
            <a:r>
              <a:rPr lang="ru-RU" sz="2800" smtClean="0"/>
              <a:t> </a:t>
            </a:r>
          </a:p>
        </p:txBody>
      </p:sp>
      <p:sp>
        <p:nvSpPr>
          <p:cNvPr id="2765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1" name="Picture 2" descr="http://therealnews.com/media/trn_2015-08-01/panel0831arct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25538"/>
            <a:ext cx="36734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http://utimenews.org/media/image/dpm4642.jpg.900x0_q85_cro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3181350"/>
            <a:ext cx="381635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6" descr="https://pimg.mycdn.me/getImage?url=http%3A%2F%2Fcont.ws%2Fuploads%2Fposts%2F674231.jpg&amp;type=TOPIC_LINK_548x274&amp;signatureToken=cswxDNjfsYYj6s6Xlx6M0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638" y="1125538"/>
            <a:ext cx="367347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smtClean="0"/>
              <a:t>негативное  воздействие от судоходства в Арктике</a:t>
            </a:r>
            <a:r>
              <a:rPr lang="ru-RU" smtClean="0"/>
              <a:t>.</a:t>
            </a:r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5" name="Picture 2" descr="https://ds04.infourok.ru/uploads/ex/0f95/000a353c-8d6be4ee/310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052513"/>
            <a:ext cx="29527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https://vladnews.ru/uploads/news/2016/05/25/thumb_84591_news_x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1700213"/>
            <a:ext cx="4319588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smtClean="0"/>
              <a:t>Четвертое направление</a:t>
            </a:r>
            <a:r>
              <a:rPr lang="ru-RU" sz="2800" smtClean="0"/>
              <a:t> - рыболовство в Арктических морях</a:t>
            </a:r>
          </a:p>
        </p:txBody>
      </p:sp>
      <p:sp>
        <p:nvSpPr>
          <p:cNvPr id="2969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699" name="Picture 2" descr="http://xn--80a1affa.xn--p1acf/wp-content/uploads/2018/02/ruba_650x410_1_650x410-650x3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412875"/>
            <a:ext cx="6191250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smtClean="0"/>
              <a:t>пятое</a:t>
            </a:r>
            <a:r>
              <a:rPr lang="ru-RU" sz="2800" smtClean="0"/>
              <a:t> –- забота об особо охраняемых территориях</a:t>
            </a:r>
            <a:r>
              <a:rPr lang="ru-RU" smtClean="0"/>
              <a:t>:</a:t>
            </a:r>
          </a:p>
        </p:txBody>
      </p:sp>
      <p:sp>
        <p:nvSpPr>
          <p:cNvPr id="3072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23" name="Picture 2" descr="http://imagestun.com/wp-content/uploads/2014/01/Sylvain-Cordier-pixanews-8-300x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268413"/>
            <a:ext cx="33845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 descr="http://rusplt.ru/netcat_files/1681/2222/600x394/zapovednik_Ostrov_Vrangelya_4_400x2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3232150"/>
            <a:ext cx="38100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6" descr="http://geo.1september.ru/2009/01/20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2344738"/>
            <a:ext cx="31432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174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1747" name="Picture 2" descr="https://ds02.infourok.ru/uploads/ex/03a4/000003a3-ae9782b5/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913"/>
            <a:ext cx="8424863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981075"/>
            <a:ext cx="7993063" cy="8366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400" smtClean="0">
                <a:solidFill>
                  <a:srgbClr val="03136A"/>
                </a:solidFill>
                <a:latin typeface="Comic Sans MS" pitchFamily="66" charset="0"/>
              </a:rPr>
              <a:t>Кратчайший морской путь между Европейской частью России и Дальним Востоком.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950" y="404813"/>
            <a:ext cx="8686800" cy="381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Северный морской путь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8674" name="Picture 2" descr="http://inforos.ru/media/2013/03/13633536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3150" y="2109788"/>
            <a:ext cx="7216775" cy="443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611188" y="1052513"/>
            <a:ext cx="7993062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kern="0" dirty="0">
                <a:solidFill>
                  <a:srgbClr val="03136A"/>
                </a:solidFill>
                <a:latin typeface="Comic Sans MS" pitchFamily="66" charset="0"/>
                <a:cs typeface="+mn-cs"/>
              </a:rPr>
              <a:t>Ледоколы России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smtClean="0"/>
              <a:t>СЕВЕРНЫЙ МОРСКОЙ ПУТЬ</a:t>
            </a:r>
            <a:endParaRPr lang="ru-RU" sz="2800" smtClean="0"/>
          </a:p>
        </p:txBody>
      </p:sp>
      <p:sp>
        <p:nvSpPr>
          <p:cNvPr id="3379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3795" name="Picture 2" descr="http://arctic-centre.com/media/k2/items/cache/dbe05350458c15fa6c802fb686391131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196975"/>
            <a:ext cx="7416800" cy="411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481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4819" name="Picture 2" descr="https://ds03.infourok.ru/uploads/ex/00e2/000027f1-2095b719/img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620713"/>
            <a:ext cx="7777163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68313" y="476250"/>
            <a:ext cx="7747000" cy="6048375"/>
          </a:xfrm>
        </p:spPr>
        <p:txBody>
          <a:bodyPr/>
          <a:lstStyle/>
          <a:p>
            <a:pPr indent="571500" algn="just" eaLnBrk="1" hangingPunct="1">
              <a:spcAft>
                <a:spcPts val="1000"/>
              </a:spcAft>
              <a:buFontTx/>
              <a:buNone/>
            </a:pPr>
            <a:r>
              <a:rPr lang="ru-RU" sz="2000" b="1" smtClean="0">
                <a:solidFill>
                  <a:srgbClr val="00206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Актуальность</a:t>
            </a:r>
            <a:r>
              <a:rPr lang="ru-RU" sz="2000" smtClean="0">
                <a:solidFill>
                  <a:srgbClr val="00206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заявленной темы неоспорима. Она владеет умами человечества с 90-х годов XX века. На сегодня внимание многих стран мира, в том числе и России, приковано к Арктике не случайно. Богата природа Арктики, но суровые условия не позволяли долгое время осваивать ее богатства, </a:t>
            </a:r>
            <a:r>
              <a:rPr lang="ru-RU" sz="2000" smtClean="0">
                <a:solidFill>
                  <a:srgbClr val="03136A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поэтому я   рассматриваю вопрос, связанный с хозяйственным освоением  Арктики.  </a:t>
            </a:r>
          </a:p>
          <a:p>
            <a:pPr indent="571500" algn="just" eaLnBrk="1" hangingPunct="1">
              <a:spcAft>
                <a:spcPts val="1000"/>
              </a:spcAft>
              <a:buFontTx/>
              <a:buNone/>
            </a:pPr>
            <a:r>
              <a:rPr lang="ru-RU" sz="2000" b="1" smtClean="0">
                <a:solidFill>
                  <a:srgbClr val="00206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lang="ru-RU" sz="2000" smtClean="0">
                <a:solidFill>
                  <a:srgbClr val="00206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проекта </a:t>
            </a:r>
            <a:r>
              <a:rPr lang="ru-RU" sz="2000" smtClean="0">
                <a:solidFill>
                  <a:srgbClr val="03136A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выявить значение Российского Арктического сектора для развития хозяйства страны.</a:t>
            </a:r>
          </a:p>
          <a:p>
            <a:pPr indent="571500" algn="just" eaLnBrk="1" hangingPunct="1">
              <a:spcAft>
                <a:spcPts val="1000"/>
              </a:spcAft>
              <a:buFontTx/>
              <a:buNone/>
            </a:pPr>
            <a:r>
              <a:rPr lang="ru-RU" sz="2000" b="1" smtClean="0">
                <a:solidFill>
                  <a:srgbClr val="00206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Задачи</a:t>
            </a:r>
            <a:r>
              <a:rPr lang="ru-RU" sz="2000" smtClean="0">
                <a:solidFill>
                  <a:srgbClr val="00206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проекта:</a:t>
            </a:r>
          </a:p>
          <a:p>
            <a:pPr indent="571500" algn="just" eaLnBrk="1" hangingPunct="1">
              <a:spcAft>
                <a:spcPts val="1000"/>
              </a:spcAft>
              <a:buFontTx/>
              <a:buNone/>
            </a:pPr>
            <a:r>
              <a:rPr lang="ru-RU" sz="2000" smtClean="0">
                <a:solidFill>
                  <a:srgbClr val="00206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- Изучить литературу по данной теме и познакомиться с другими источниками информации, в том числе картографическими.</a:t>
            </a:r>
          </a:p>
          <a:p>
            <a:pPr indent="571500">
              <a:buFontTx/>
              <a:buNone/>
            </a:pPr>
            <a:r>
              <a:rPr lang="ru-RU" sz="2000" smtClean="0">
                <a:solidFill>
                  <a:srgbClr val="00206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2000" smtClean="0">
                <a:solidFill>
                  <a:srgbClr val="03136A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Оказать помощь в создании универсальной мобильной карты и подготовить тематические условные знаки по вопросу «Минеральные ресурсы Арктики и их использование»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smtClean="0"/>
              <a:t>СЕВЕРНЫЙ МОРСКОЙ ПУТЬ</a:t>
            </a:r>
            <a:endParaRPr lang="ru-RU" sz="2800" smtClean="0"/>
          </a:p>
        </p:txBody>
      </p:sp>
      <p:sp>
        <p:nvSpPr>
          <p:cNvPr id="3584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  <p:pic>
        <p:nvPicPr>
          <p:cNvPr id="35843" name="Рисунок 2"/>
          <p:cNvPicPr>
            <a:picLocks noGrp="1"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549275"/>
            <a:ext cx="4967288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Прямоугольник 3"/>
          <p:cNvSpPr>
            <a:spLocks noChangeArrowheads="1"/>
          </p:cNvSpPr>
          <p:nvPr/>
        </p:nvSpPr>
        <p:spPr bwMode="auto">
          <a:xfrm>
            <a:off x="684213" y="3789363"/>
            <a:ext cx="712946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расстояние, проходимое судами из порта Мурманск в порт Иокогаму (Япония) через Суэцкий канал, составляет 12840 морских миль, то Северным морским путём — только 5770 морских миль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686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6867" name="Picture 2" descr="https://arhivurokov.ru/multiurok/html/2017/05/30/s_592d506ac154a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913"/>
            <a:ext cx="7993063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smtClean="0"/>
              <a:t>Выводы</a:t>
            </a:r>
            <a:r>
              <a:rPr lang="ru-RU" sz="3200" smtClean="0">
                <a:latin typeface="Arial" charset="0"/>
              </a:rPr>
              <a:t> о проделанной работе</a:t>
            </a:r>
          </a:p>
        </p:txBody>
      </p:sp>
      <p:sp>
        <p:nvSpPr>
          <p:cNvPr id="3789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smtClean="0"/>
              <a:t>1.При изучении разных источников мы выяснили, что освоение Арктики имеет продолжительную историю, в ходе которой нашей стране принадлежит огромная роль. Как сказал в свое время М.В. Ломоносов: «Богатство России прирастать Сибирью будет», также можно сказать и про Арктику</a:t>
            </a:r>
            <a:r>
              <a:rPr lang="ru-RU" sz="2400" smtClean="0"/>
              <a:t>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smtClean="0"/>
              <a:t>Вывод:</a:t>
            </a:r>
          </a:p>
        </p:txBody>
      </p:sp>
      <p:sp>
        <p:nvSpPr>
          <p:cNvPr id="3891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smtClean="0"/>
              <a:t>2. Созданная универсальная мобильная карта и тематические условные знаки по теме «Минеральные ресурсы Арктики» могут быть использованы на разных этапах изучения природы Арктики на уроках и во внеурочной деятельности</a:t>
            </a:r>
            <a:r>
              <a:rPr lang="ru-RU" smtClean="0"/>
              <a:t>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Универсальная мобильная карта</a:t>
            </a:r>
          </a:p>
        </p:txBody>
      </p:sp>
      <p:pic>
        <p:nvPicPr>
          <p:cNvPr id="39938" name="Picture 8" descr="20180621_120859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51050" y="692150"/>
            <a:ext cx="4803775" cy="5400675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515350" cy="381000"/>
          </a:xfrm>
        </p:spPr>
        <p:txBody>
          <a:bodyPr/>
          <a:lstStyle/>
          <a:p>
            <a:pPr algn="ctr"/>
            <a:r>
              <a:rPr lang="ru-RU" altLang="ko-KR" sz="2000" b="1" smtClean="0">
                <a:latin typeface="Comic Sans MS" pitchFamily="66" charset="0"/>
              </a:rPr>
              <a:t>СПИСОК ИСПОЛЬЗОВАННЫХ ИСТОЧНИКОВ И ЛИТЕРАТУРЫ</a:t>
            </a:r>
            <a:endParaRPr lang="ru-RU" sz="2000" b="1" smtClean="0">
              <a:latin typeface="Comic Sans MS" pitchFamily="66" charset="0"/>
            </a:endParaRP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765175"/>
            <a:ext cx="7315200" cy="4191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</a:rPr>
              <a:t>1. Большая энциклопедия Кирилла и Мефодия. Версия 2006 года. www.KM.ru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</a:rPr>
              <a:t>2. Ефремов Ю.К. Природа моей страны. – М.: Мысль, 1985.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</a:rPr>
              <a:t>3. Пармузин Ю.П., Карпов Г.В. Словарь по физической географии. – М.: Просвещение, 1994.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</a:rPr>
              <a:t>4. [Электронный ресурс] режим доступа wikipedia.org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</a:rPr>
              <a:t>5.  [Электронный ресурс] режим доступа </a:t>
            </a: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  <a:hlinkClick r:id="rId2"/>
              </a:rPr>
              <a:t>www.arctic.ru</a:t>
            </a: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</a:rPr>
              <a:t>6. [Электронный ресурс] режим доступа </a:t>
            </a: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  <a:hlinkClick r:id="rId3"/>
              </a:rPr>
              <a:t>www.specialtravelclub.ru</a:t>
            </a:r>
            <a:endParaRPr lang="ru-RU" altLang="ko-KR" sz="1800" smtClean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</a:rPr>
              <a:t>7.РИА новости</a:t>
            </a:r>
            <a:r>
              <a:rPr lang="en-US" altLang="ko-KR" sz="1800" smtClean="0">
                <a:solidFill>
                  <a:schemeClr val="tx1"/>
                </a:solidFill>
                <a:latin typeface="Comic Sans MS" pitchFamily="66" charset="0"/>
                <a:ea typeface="굴림" pitchFamily="34" charset="-127"/>
              </a:rPr>
              <a:t> </a:t>
            </a: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</a:rPr>
              <a:t>[Электронный ресурс] режим доступа:</a:t>
            </a:r>
            <a:r>
              <a:rPr lang="en-US" altLang="ko-KR" sz="1800" smtClean="0">
                <a:solidFill>
                  <a:schemeClr val="tx1"/>
                </a:solidFill>
                <a:latin typeface="Comic Sans MS" pitchFamily="66" charset="0"/>
                <a:ea typeface="굴림" pitchFamily="34" charset="-127"/>
              </a:rPr>
              <a:t> </a:t>
            </a:r>
            <a:r>
              <a:rPr lang="en-US" altLang="ko-KR" sz="1800" smtClean="0">
                <a:solidFill>
                  <a:schemeClr val="tx1"/>
                </a:solidFill>
                <a:latin typeface="Comic Sans MS" pitchFamily="66" charset="0"/>
                <a:ea typeface="굴림" pitchFamily="34" charset="-127"/>
                <a:hlinkClick r:id="rId4"/>
              </a:rPr>
              <a:t>http</a:t>
            </a: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  <a:hlinkClick r:id="rId4"/>
              </a:rPr>
              <a:t>://</a:t>
            </a:r>
            <a:r>
              <a:rPr lang="en-US" altLang="ko-KR" sz="1800" smtClean="0">
                <a:solidFill>
                  <a:schemeClr val="tx1"/>
                </a:solidFill>
                <a:latin typeface="Comic Sans MS" pitchFamily="66" charset="0"/>
                <a:ea typeface="굴림" pitchFamily="34" charset="-127"/>
                <a:hlinkClick r:id="rId4"/>
              </a:rPr>
              <a:t>ria</a:t>
            </a: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  <a:hlinkClick r:id="rId4"/>
              </a:rPr>
              <a:t>.</a:t>
            </a:r>
            <a:r>
              <a:rPr lang="en-US" altLang="ko-KR" sz="1800" smtClean="0">
                <a:solidFill>
                  <a:schemeClr val="tx1"/>
                </a:solidFill>
                <a:latin typeface="Comic Sans MS" pitchFamily="66" charset="0"/>
                <a:ea typeface="굴림" pitchFamily="34" charset="-127"/>
                <a:hlinkClick r:id="rId4"/>
              </a:rPr>
              <a:t>ru</a:t>
            </a: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  <a:hlinkClick r:id="rId4"/>
              </a:rPr>
              <a:t>/</a:t>
            </a:r>
            <a:r>
              <a:rPr lang="en-US" altLang="ko-KR" sz="1800" smtClean="0">
                <a:solidFill>
                  <a:schemeClr val="tx1"/>
                </a:solidFill>
                <a:latin typeface="Comic Sans MS" pitchFamily="66" charset="0"/>
                <a:ea typeface="굴림" pitchFamily="34" charset="-127"/>
                <a:hlinkClick r:id="rId4"/>
              </a:rPr>
              <a:t>arctic</a:t>
            </a: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  <a:hlinkClick r:id="rId4"/>
              </a:rPr>
              <a:t>_</a:t>
            </a:r>
            <a:r>
              <a:rPr lang="en-US" altLang="ko-KR" sz="1800" smtClean="0">
                <a:solidFill>
                  <a:schemeClr val="tx1"/>
                </a:solidFill>
                <a:latin typeface="Comic Sans MS" pitchFamily="66" charset="0"/>
                <a:ea typeface="굴림" pitchFamily="34" charset="-127"/>
                <a:hlinkClick r:id="rId4"/>
              </a:rPr>
              <a:t>spravka</a:t>
            </a: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  <a:hlinkClick r:id="rId4"/>
              </a:rPr>
              <a:t>/20100329/219127101.</a:t>
            </a:r>
            <a:r>
              <a:rPr lang="en-US" altLang="ko-KR" sz="1800" smtClean="0">
                <a:solidFill>
                  <a:schemeClr val="tx1"/>
                </a:solidFill>
                <a:latin typeface="Comic Sans MS" pitchFamily="66" charset="0"/>
                <a:ea typeface="굴림" pitchFamily="34" charset="-127"/>
                <a:hlinkClick r:id="rId4"/>
              </a:rPr>
              <a:t>html</a:t>
            </a: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  <a:hlinkClick r:id="rId4"/>
              </a:rPr>
              <a:t>#</a:t>
            </a:r>
            <a:r>
              <a:rPr lang="en-US" altLang="ko-KR" sz="1800" smtClean="0">
                <a:solidFill>
                  <a:schemeClr val="tx1"/>
                </a:solidFill>
                <a:latin typeface="Comic Sans MS" pitchFamily="66" charset="0"/>
                <a:ea typeface="굴림" pitchFamily="34" charset="-127"/>
                <a:hlinkClick r:id="rId4"/>
              </a:rPr>
              <a:t>ixzz</a:t>
            </a: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  <a:hlinkClick r:id="rId4"/>
              </a:rPr>
              <a:t>3</a:t>
            </a:r>
            <a:r>
              <a:rPr lang="en-US" altLang="ko-KR" sz="1800" smtClean="0">
                <a:solidFill>
                  <a:schemeClr val="tx1"/>
                </a:solidFill>
                <a:latin typeface="Comic Sans MS" pitchFamily="66" charset="0"/>
                <a:ea typeface="굴림" pitchFamily="34" charset="-127"/>
                <a:hlinkClick r:id="rId4"/>
              </a:rPr>
              <a:t>RAwOYLvB</a:t>
            </a:r>
            <a:endParaRPr lang="ru-RU" altLang="ko-KR" sz="1800" smtClean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</a:rPr>
              <a:t>8. Северный Ледовитый океан [Электронный ресурс] режим доступа: </a:t>
            </a:r>
            <a:r>
              <a:rPr lang="en-US" altLang="ko-KR" sz="1800" smtClean="0">
                <a:solidFill>
                  <a:schemeClr val="tx1"/>
                </a:solidFill>
                <a:latin typeface="Comic Sans MS" pitchFamily="66" charset="0"/>
                <a:ea typeface="굴림" pitchFamily="34" charset="-127"/>
                <a:hlinkClick r:id="rId5"/>
              </a:rPr>
              <a:t>http</a:t>
            </a: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  <a:hlinkClick r:id="rId5"/>
              </a:rPr>
              <a:t>://</a:t>
            </a:r>
            <a:r>
              <a:rPr lang="en-US" altLang="ko-KR" sz="1800" smtClean="0">
                <a:solidFill>
                  <a:schemeClr val="tx1"/>
                </a:solidFill>
                <a:latin typeface="Comic Sans MS" pitchFamily="66" charset="0"/>
                <a:ea typeface="굴림" pitchFamily="34" charset="-127"/>
                <a:hlinkClick r:id="rId5"/>
              </a:rPr>
              <a:t>www</a:t>
            </a: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  <a:hlinkClick r:id="rId5"/>
              </a:rPr>
              <a:t>.</a:t>
            </a:r>
            <a:r>
              <a:rPr lang="en-US" altLang="ko-KR" sz="1800" smtClean="0">
                <a:solidFill>
                  <a:schemeClr val="tx1"/>
                </a:solidFill>
                <a:latin typeface="Comic Sans MS" pitchFamily="66" charset="0"/>
                <a:ea typeface="굴림" pitchFamily="34" charset="-127"/>
                <a:hlinkClick r:id="rId5"/>
              </a:rPr>
              <a:t>norge</a:t>
            </a: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  <a:hlinkClick r:id="rId5"/>
              </a:rPr>
              <a:t>-</a:t>
            </a:r>
            <a:r>
              <a:rPr lang="en-US" altLang="ko-KR" sz="1800" smtClean="0">
                <a:solidFill>
                  <a:schemeClr val="tx1"/>
                </a:solidFill>
                <a:latin typeface="Comic Sans MS" pitchFamily="66" charset="0"/>
                <a:ea typeface="굴림" pitchFamily="34" charset="-127"/>
                <a:hlinkClick r:id="rId5"/>
              </a:rPr>
              <a:t>info</a:t>
            </a: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  <a:hlinkClick r:id="rId5"/>
              </a:rPr>
              <a:t>.</a:t>
            </a:r>
            <a:r>
              <a:rPr lang="en-US" altLang="ko-KR" sz="1800" smtClean="0">
                <a:solidFill>
                  <a:schemeClr val="tx1"/>
                </a:solidFill>
                <a:latin typeface="Comic Sans MS" pitchFamily="66" charset="0"/>
                <a:ea typeface="굴림" pitchFamily="34" charset="-127"/>
                <a:hlinkClick r:id="rId5"/>
              </a:rPr>
              <a:t>ru</a:t>
            </a: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  <a:hlinkClick r:id="rId5"/>
              </a:rPr>
              <a:t>/</a:t>
            </a:r>
            <a:r>
              <a:rPr lang="en-US" altLang="ko-KR" sz="1800" smtClean="0">
                <a:solidFill>
                  <a:schemeClr val="tx1"/>
                </a:solidFill>
                <a:latin typeface="Comic Sans MS" pitchFamily="66" charset="0"/>
                <a:ea typeface="굴림" pitchFamily="34" charset="-127"/>
                <a:hlinkClick r:id="rId5"/>
              </a:rPr>
              <a:t>oceano</a:t>
            </a: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  <a:hlinkClick r:id="rId5"/>
              </a:rPr>
              <a:t>.</a:t>
            </a:r>
            <a:r>
              <a:rPr lang="en-US" altLang="ko-KR" sz="1800" smtClean="0">
                <a:solidFill>
                  <a:schemeClr val="tx1"/>
                </a:solidFill>
                <a:latin typeface="Comic Sans MS" pitchFamily="66" charset="0"/>
                <a:ea typeface="굴림" pitchFamily="34" charset="-127"/>
                <a:hlinkClick r:id="rId5"/>
              </a:rPr>
              <a:t>html</a:t>
            </a: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</a:rPr>
              <a:t>9.РИА Новости [Электронный ресурс] режим доступа: </a:t>
            </a:r>
            <a:r>
              <a:rPr lang="ru-RU" altLang="ko-KR" sz="1800" smtClean="0">
                <a:solidFill>
                  <a:schemeClr val="tx1"/>
                </a:solidFill>
                <a:latin typeface="Comic Sans MS" pitchFamily="66" charset="0"/>
                <a:hlinkClick r:id="rId6"/>
              </a:rPr>
              <a:t>http://ria.ru/spravka/20070725/69632543.html#ixzz3RAyBeoNX</a:t>
            </a:r>
            <a:endParaRPr lang="ru-RU" sz="1800" smtClean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260350"/>
            <a:ext cx="8686800" cy="381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Российский сектор Арктики</a:t>
            </a:r>
            <a:endParaRPr lang="ru-RU" sz="3200" dirty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827088" y="5445125"/>
            <a:ext cx="7531100" cy="141287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800" b="1" smtClean="0">
                <a:solidFill>
                  <a:srgbClr val="002060"/>
                </a:solidFill>
                <a:latin typeface="Comic Sans MS" pitchFamily="66" charset="0"/>
              </a:rPr>
              <a:t>Россия</a:t>
            </a:r>
            <a:r>
              <a:rPr lang="ru-RU" sz="2800" smtClean="0">
                <a:solidFill>
                  <a:srgbClr val="002060"/>
                </a:solidFill>
                <a:latin typeface="Comic Sans MS" pitchFamily="66" charset="0"/>
              </a:rPr>
              <a:t> – единственное государство в мире, у которого обширные территории лежат за полярным кругом</a:t>
            </a:r>
          </a:p>
        </p:txBody>
      </p:sp>
      <p:pic>
        <p:nvPicPr>
          <p:cNvPr id="18435" name="Picture 2" descr="http://uslide.ru/images/20/27005/736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8338" y="884238"/>
            <a:ext cx="518160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Российская Арктика</a:t>
            </a:r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>
          <a:xfrm>
            <a:off x="900113" y="1196975"/>
            <a:ext cx="7315200" cy="41910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800" smtClean="0">
                <a:latin typeface="Comic Sans MS" pitchFamily="66" charset="0"/>
              </a:rPr>
              <a:t>Здесь ведется добыча полезных ископаемых, проходят важные транспортные маршруты Северного морского пути</a:t>
            </a:r>
          </a:p>
          <a:p>
            <a:endParaRPr lang="ru-RU" smtClean="0">
              <a:latin typeface="Comic Sans MS" pitchFamily="66" charset="0"/>
            </a:endParaRPr>
          </a:p>
        </p:txBody>
      </p:sp>
      <p:pic>
        <p:nvPicPr>
          <p:cNvPr id="19459" name="Рисунок 3" descr="http://www.inforos.ru/media/2013/03/13633536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3141663"/>
            <a:ext cx="7345362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107950" y="260350"/>
            <a:ext cx="8686800" cy="381000"/>
          </a:xfrm>
        </p:spPr>
        <p:txBody>
          <a:bodyPr/>
          <a:lstStyle/>
          <a:p>
            <a:pPr algn="ctr" eaLnBrk="1" hangingPunct="1"/>
            <a:r>
              <a:rPr lang="ru-RU" sz="3200" b="1" smtClean="0"/>
              <a:t>Минеральные ресурсы Арктики </a:t>
            </a:r>
            <a:endParaRPr lang="ru-RU" sz="3200" smtClean="0"/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971550" y="908050"/>
            <a:ext cx="7315200" cy="141763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80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20483" name="Picture 2" descr="http://images.myshared.ru/5/427133/slide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981075"/>
            <a:ext cx="8351837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12213" cy="9731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dirty="0"/>
              <a:t>Северные территории России – один из богатейших ее регионов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7400" y="3141663"/>
            <a:ext cx="2736850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Джон Франклин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67400" y="3141663"/>
            <a:ext cx="273685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Роберт </a:t>
            </a:r>
            <a:r>
              <a:rPr lang="ru-RU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Пири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40425" y="3141663"/>
            <a:ext cx="2735263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Виллем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Баренц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940425" y="3284538"/>
            <a:ext cx="2735263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Фритьоф Нансен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40425" y="3068638"/>
            <a:ext cx="2735263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Рауль Амундсен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95963" y="3235325"/>
            <a:ext cx="27368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Ноиле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1512" name="Picture 2" descr="http://visasam.ru/wp-content/uploads/2018/01/7151efac5a41af9785aed1d80ac75c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938" y="1249363"/>
            <a:ext cx="809625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  <p:bldP spid="9" grpId="0"/>
      <p:bldP spid="9" grpId="1"/>
      <p:bldP spid="11" grpId="0"/>
      <p:bldP spid="11" grpId="1"/>
      <p:bldP spid="13" grpId="0"/>
      <p:bldP spid="13" grpId="1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1" name="Picture 2" descr="http://900igr.net/up/datas/101548/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549275"/>
            <a:ext cx="7488237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>в Ямало-Ненецком автономном округе добывается 90% Российского газа</a:t>
            </a:r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z="2800" smtClean="0"/>
          </a:p>
          <a:p>
            <a:r>
              <a:rPr lang="ru-RU" sz="2800" smtClean="0"/>
              <a:t>в Ямало-Ненецком автономном округе добывается 90% Российского газа,в Ханты-Мансийском АО -57%нефти.</a:t>
            </a:r>
          </a:p>
        </p:txBody>
      </p:sp>
      <p:pic>
        <p:nvPicPr>
          <p:cNvPr id="23555" name="Picture 2" descr="http://rusvesna.su/sites/default/files/styles/orign_wm/public/arktika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7463"/>
            <a:ext cx="8713787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. </a:t>
            </a:r>
            <a:r>
              <a:rPr lang="ru-RU" sz="2800" b="1" smtClean="0"/>
              <a:t>Биологические ресурсы Арктики</a:t>
            </a:r>
            <a:endParaRPr lang="ru-RU" sz="2800" smtClean="0"/>
          </a:p>
        </p:txBody>
      </p:sp>
      <p:pic>
        <p:nvPicPr>
          <p:cNvPr id="24579" name="Picture 2" descr="https://ds04.infourok.ru/uploads/ex/0eba/00063cc1-c7423914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874713"/>
            <a:ext cx="8351837" cy="572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owerpoint-template">
  <a:themeElements>
    <a:clrScheme name="powerpoint-template-24 8">
      <a:dk1>
        <a:srgbClr val="4D4D4D"/>
      </a:dk1>
      <a:lt1>
        <a:srgbClr val="FFFFFF"/>
      </a:lt1>
      <a:dk2>
        <a:srgbClr val="4D4D4D"/>
      </a:dk2>
      <a:lt2>
        <a:srgbClr val="036CB7"/>
      </a:lt2>
      <a:accent1>
        <a:srgbClr val="1878BD"/>
      </a:accent1>
      <a:accent2>
        <a:srgbClr val="3E8EC8"/>
      </a:accent2>
      <a:accent3>
        <a:srgbClr val="FFFFFF"/>
      </a:accent3>
      <a:accent4>
        <a:srgbClr val="404040"/>
      </a:accent4>
      <a:accent5>
        <a:srgbClr val="ABBEDB"/>
      </a:accent5>
      <a:accent6>
        <a:srgbClr val="3780B5"/>
      </a:accent6>
      <a:hlink>
        <a:srgbClr val="559CCE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116DE4"/>
        </a:lt2>
        <a:accent1>
          <a:srgbClr val="235CAF"/>
        </a:accent1>
        <a:accent2>
          <a:srgbClr val="54A1EE"/>
        </a:accent2>
        <a:accent3>
          <a:srgbClr val="FFFFFF"/>
        </a:accent3>
        <a:accent4>
          <a:srgbClr val="404040"/>
        </a:accent4>
        <a:accent5>
          <a:srgbClr val="ACB5D4"/>
        </a:accent5>
        <a:accent6>
          <a:srgbClr val="4B91D8"/>
        </a:accent6>
        <a:hlink>
          <a:srgbClr val="1391E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246DD8"/>
        </a:lt2>
        <a:accent1>
          <a:srgbClr val="2FC5F1"/>
        </a:accent1>
        <a:accent2>
          <a:srgbClr val="218DEB"/>
        </a:accent2>
        <a:accent3>
          <a:srgbClr val="FFFFFF"/>
        </a:accent3>
        <a:accent4>
          <a:srgbClr val="404040"/>
        </a:accent4>
        <a:accent5>
          <a:srgbClr val="ADDFF7"/>
        </a:accent5>
        <a:accent6>
          <a:srgbClr val="1D7FD5"/>
        </a:accent6>
        <a:hlink>
          <a:srgbClr val="39A1E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4377BA"/>
        </a:lt2>
        <a:accent1>
          <a:srgbClr val="5793D1"/>
        </a:accent1>
        <a:accent2>
          <a:srgbClr val="5FA2DB"/>
        </a:accent2>
        <a:accent3>
          <a:srgbClr val="FFFFFF"/>
        </a:accent3>
        <a:accent4>
          <a:srgbClr val="404040"/>
        </a:accent4>
        <a:accent5>
          <a:srgbClr val="B4C8E5"/>
        </a:accent5>
        <a:accent6>
          <a:srgbClr val="5592C6"/>
        </a:accent6>
        <a:hlink>
          <a:srgbClr val="68AEE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0067B5"/>
        </a:lt2>
        <a:accent1>
          <a:srgbClr val="1881BF"/>
        </a:accent1>
        <a:accent2>
          <a:srgbClr val="39B0DA"/>
        </a:accent2>
        <a:accent3>
          <a:srgbClr val="FFFFFF"/>
        </a:accent3>
        <a:accent4>
          <a:srgbClr val="404040"/>
        </a:accent4>
        <a:accent5>
          <a:srgbClr val="ABC1DC"/>
        </a:accent5>
        <a:accent6>
          <a:srgbClr val="339FC5"/>
        </a:accent6>
        <a:hlink>
          <a:srgbClr val="40B0D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026788"/>
        </a:lt2>
        <a:accent1>
          <a:srgbClr val="0089B3"/>
        </a:accent1>
        <a:accent2>
          <a:srgbClr val="01A2CE"/>
        </a:accent2>
        <a:accent3>
          <a:srgbClr val="FFFFFF"/>
        </a:accent3>
        <a:accent4>
          <a:srgbClr val="404040"/>
        </a:accent4>
        <a:accent5>
          <a:srgbClr val="AAC4D6"/>
        </a:accent5>
        <a:accent6>
          <a:srgbClr val="0192BA"/>
        </a:accent6>
        <a:hlink>
          <a:srgbClr val="01B3D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036CB7"/>
        </a:lt2>
        <a:accent1>
          <a:srgbClr val="1878BD"/>
        </a:accent1>
        <a:accent2>
          <a:srgbClr val="3E8EC8"/>
        </a:accent2>
        <a:accent3>
          <a:srgbClr val="FFFFFF"/>
        </a:accent3>
        <a:accent4>
          <a:srgbClr val="404040"/>
        </a:accent4>
        <a:accent5>
          <a:srgbClr val="ABBEDB"/>
        </a:accent5>
        <a:accent6>
          <a:srgbClr val="3780B5"/>
        </a:accent6>
        <a:hlink>
          <a:srgbClr val="559CC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036CB7"/>
        </a:lt2>
        <a:accent1>
          <a:srgbClr val="1878BD"/>
        </a:accent1>
        <a:accent2>
          <a:srgbClr val="3E8EC8"/>
        </a:accent2>
        <a:accent3>
          <a:srgbClr val="FFFFFF"/>
        </a:accent3>
        <a:accent4>
          <a:srgbClr val="404040"/>
        </a:accent4>
        <a:accent5>
          <a:srgbClr val="ABBEDB"/>
        </a:accent5>
        <a:accent6>
          <a:srgbClr val="3780B5"/>
        </a:accent6>
        <a:hlink>
          <a:srgbClr val="006AB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0084D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205EDC"/>
        </a:lt2>
        <a:accent1>
          <a:srgbClr val="3488E9"/>
        </a:accent1>
        <a:accent2>
          <a:srgbClr val="50B3F5"/>
        </a:accent2>
        <a:accent3>
          <a:srgbClr val="FFFFFF"/>
        </a:accent3>
        <a:accent4>
          <a:srgbClr val="404040"/>
        </a:accent4>
        <a:accent5>
          <a:srgbClr val="AEC3F2"/>
        </a:accent5>
        <a:accent6>
          <a:srgbClr val="48A2DE"/>
        </a:accent6>
        <a:hlink>
          <a:srgbClr val="65D4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EE080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F3B21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109B0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1093</TotalTime>
  <Words>447</Words>
  <Application>Microsoft Office PowerPoint</Application>
  <PresentationFormat>Экран (4:3)</PresentationFormat>
  <Paragraphs>61</Paragraphs>
  <Slides>25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Microsoft Sans Serif</vt:lpstr>
      <vt:lpstr>Comic Sans MS</vt:lpstr>
      <vt:lpstr>Calibri</vt:lpstr>
      <vt:lpstr>Times New Roman</vt:lpstr>
      <vt:lpstr>굴림</vt:lpstr>
      <vt:lpstr>powerpoint-template</vt:lpstr>
      <vt:lpstr>powerpoint-template</vt:lpstr>
      <vt:lpstr>ПРОЕКТ на тему:   «БЕЗМОЛВНАЯ АРКТИКА. РОССИЙСКИЙ СЕКТОР АРКТИКИ»</vt:lpstr>
      <vt:lpstr>Слайд 2</vt:lpstr>
      <vt:lpstr>Российский сектор Арктики</vt:lpstr>
      <vt:lpstr>Российская Арктика</vt:lpstr>
      <vt:lpstr>Минеральные ресурсы Арктики </vt:lpstr>
      <vt:lpstr>Северные территории России – один из богатейших ее регионов</vt:lpstr>
      <vt:lpstr>Слайд 7</vt:lpstr>
      <vt:lpstr>в Ямало-Ненецком автономном округе добывается 90% Российского газа</vt:lpstr>
      <vt:lpstr>. Биологические ресурсы Арктики</vt:lpstr>
      <vt:lpstr>Слайд 10</vt:lpstr>
      <vt:lpstr>ОХРАНА ПРИРОДЫ АРКТИКИ</vt:lpstr>
      <vt:lpstr>комплексный проект «Новое будущее для российской Арктики </vt:lpstr>
      <vt:lpstr>негативное  воздействие от судоходства в Арктике.</vt:lpstr>
      <vt:lpstr>Четвертое направление - рыболовство в Арктических морях</vt:lpstr>
      <vt:lpstr>пятое –- забота об особо охраняемых территориях:</vt:lpstr>
      <vt:lpstr>Слайд 16</vt:lpstr>
      <vt:lpstr>Северный морской путь</vt:lpstr>
      <vt:lpstr>СЕВЕРНЫЙ МОРСКОЙ ПУТЬ</vt:lpstr>
      <vt:lpstr>Слайд 19</vt:lpstr>
      <vt:lpstr>СЕВЕРНЫЙ МОРСКОЙ ПУТЬ</vt:lpstr>
      <vt:lpstr>Слайд 21</vt:lpstr>
      <vt:lpstr>Выводы о проделанной работе</vt:lpstr>
      <vt:lpstr>Вывод:</vt:lpstr>
      <vt:lpstr>Универсальная мобильная карта</vt:lpstr>
      <vt:lpstr>СПИСОК ИСПОЛЬЗОВАННЫХ ИСТОЧНИКОВ И ЛИТЕРАТУРЫ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 «Безмолвная Арктика. Природа Арктики»</dc:title>
  <dc:creator>user</dc:creator>
  <cp:lastModifiedBy>user</cp:lastModifiedBy>
  <cp:revision>117</cp:revision>
  <dcterms:created xsi:type="dcterms:W3CDTF">2018-03-09T17:54:45Z</dcterms:created>
  <dcterms:modified xsi:type="dcterms:W3CDTF">2018-06-21T07:50:33Z</dcterms:modified>
</cp:coreProperties>
</file>