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65" r:id="rId3"/>
    <p:sldId id="259" r:id="rId4"/>
    <p:sldId id="257" r:id="rId5"/>
    <p:sldId id="263" r:id="rId6"/>
    <p:sldId id="266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81D74-B244-46C4-AF32-DABED8AEBD13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60FC48-9277-4835-9DD5-5FF9F3879F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390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0FC48-9277-4835-9DD5-5FF9F3879F8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751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A6B3-5FF3-4FC2-A51E-616D4F4A6234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AFFDF-1DBA-43AE-B3EE-5203C432E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A6B3-5FF3-4FC2-A51E-616D4F4A6234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AFFDF-1DBA-43AE-B3EE-5203C432E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A6B3-5FF3-4FC2-A51E-616D4F4A6234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AFFDF-1DBA-43AE-B3EE-5203C432E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A6B3-5FF3-4FC2-A51E-616D4F4A6234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AFFDF-1DBA-43AE-B3EE-5203C432E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A6B3-5FF3-4FC2-A51E-616D4F4A6234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AFFDF-1DBA-43AE-B3EE-5203C432E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A6B3-5FF3-4FC2-A51E-616D4F4A6234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AFFDF-1DBA-43AE-B3EE-5203C432E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A6B3-5FF3-4FC2-A51E-616D4F4A6234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AFFDF-1DBA-43AE-B3EE-5203C432E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A6B3-5FF3-4FC2-A51E-616D4F4A6234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AFFDF-1DBA-43AE-B3EE-5203C432E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A6B3-5FF3-4FC2-A51E-616D4F4A6234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AFFDF-1DBA-43AE-B3EE-5203C432E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A6B3-5FF3-4FC2-A51E-616D4F4A6234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AFFDF-1DBA-43AE-B3EE-5203C432E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A6B3-5FF3-4FC2-A51E-616D4F4A6234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AFFDF-1DBA-43AE-B3EE-5203C432E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CA6B3-5FF3-4FC2-A51E-616D4F4A6234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AFFDF-1DBA-43AE-B3EE-5203C432E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4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6.bin"/><Relationship Id="rId12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4.bin"/><Relationship Id="rId15" Type="http://schemas.openxmlformats.org/officeDocument/2006/relationships/image" Target="../media/image5.wmf"/><Relationship Id="rId10" Type="http://schemas.openxmlformats.org/officeDocument/2006/relationships/oleObject" Target="../embeddings/oleObject9.bin"/><Relationship Id="rId4" Type="http://schemas.openxmlformats.org/officeDocument/2006/relationships/image" Target="../media/image3.wmf"/><Relationship Id="rId9" Type="http://schemas.openxmlformats.org/officeDocument/2006/relationships/oleObject" Target="../embeddings/oleObject8.bin"/><Relationship Id="rId14" Type="http://schemas.openxmlformats.org/officeDocument/2006/relationships/oleObject" Target="../embeddings/oleObject12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285860"/>
            <a:ext cx="7772400" cy="1470025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ПРОПОРЦИЯ</a:t>
            </a:r>
            <a:endParaRPr lang="ru-RU" sz="8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643314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ОСНОВНОЕ СВОЙСТВО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ПРОПОРЦИИ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427951"/>
              </p:ext>
            </p:extLst>
          </p:nvPr>
        </p:nvGraphicFramePr>
        <p:xfrm>
          <a:off x="539552" y="548680"/>
          <a:ext cx="8280920" cy="5082098"/>
        </p:xfrm>
        <a:graphic>
          <a:graphicData uri="http://schemas.openxmlformats.org/drawingml/2006/table">
            <a:tbl>
              <a:tblPr/>
              <a:tblGrid>
                <a:gridCol w="1731465"/>
                <a:gridCol w="1279779"/>
                <a:gridCol w="1430341"/>
                <a:gridCol w="1882027"/>
                <a:gridCol w="1957308"/>
              </a:tblGrid>
              <a:tr h="13372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Пропорция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Крайние члены</a:t>
                      </a:r>
                      <a:endParaRPr lang="ru-RU" sz="24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Средние члены</a:t>
                      </a:r>
                      <a:endParaRPr lang="ru-RU" sz="24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latin typeface="Times New Roman"/>
                          <a:ea typeface="Calibri"/>
                          <a:cs typeface="Times New Roman"/>
                        </a:rPr>
                        <a:t>Произведение 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крайних членов</a:t>
                      </a: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dirty="0" smtClean="0">
                          <a:latin typeface="Times New Roman"/>
                          <a:ea typeface="Calibri"/>
                          <a:cs typeface="Times New Roman"/>
                        </a:rPr>
                        <a:t>Произведение 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средних членов</a:t>
                      </a:r>
                      <a:endParaRPr lang="ru-RU" sz="24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51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3:4=15:20</a:t>
                      </a:r>
                      <a:endParaRPr lang="ru-RU" sz="28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 и 20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 и 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60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60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51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18:21=6:7</a:t>
                      </a:r>
                      <a:endParaRPr lang="ru-RU" sz="28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18 и 7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0000FF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21 и 6</a:t>
                      </a:r>
                      <a:endParaRPr lang="ru-RU" sz="2800" dirty="0">
                        <a:solidFill>
                          <a:srgbClr val="0000FF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126</a:t>
                      </a:r>
                      <a:endParaRPr lang="ru-RU" sz="2800" dirty="0">
                        <a:solidFill>
                          <a:srgbClr val="0000FF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126</a:t>
                      </a:r>
                      <a:endParaRPr lang="ru-RU" sz="2800" dirty="0">
                        <a:solidFill>
                          <a:srgbClr val="0000FF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1,5:2=3:4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1,5 и 4</a:t>
                      </a:r>
                      <a:endParaRPr lang="ru-RU" sz="2800" dirty="0">
                        <a:solidFill>
                          <a:srgbClr val="00B05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 и 3</a:t>
                      </a:r>
                      <a:endParaRPr lang="ru-RU" sz="2800" dirty="0">
                        <a:solidFill>
                          <a:srgbClr val="00B05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800" dirty="0">
                        <a:solidFill>
                          <a:srgbClr val="00B05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800" dirty="0">
                        <a:solidFill>
                          <a:srgbClr val="00B05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Основное свойство пропорции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714488"/>
            <a:ext cx="822960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:</a:t>
            </a:r>
            <a:r>
              <a:rPr lang="en-US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/>
          </a:p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∙ d = </a:t>
            </a:r>
            <a:r>
              <a:rPr lang="en-US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∙ b</a:t>
            </a:r>
            <a:endParaRPr lang="ru-RU" sz="4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	В верной пропорции произведение крайних членов равно произведению средних членов.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6357950" y="2143116"/>
          <a:ext cx="1285884" cy="1207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7" name="Формула" r:id="rId3" imgW="419040" imgH="393480" progId="Equation.3">
                  <p:embed/>
                </p:oleObj>
              </mc:Choice>
              <mc:Fallback>
                <p:oleObj name="Формула" r:id="rId3" imgW="4190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7950" y="2143116"/>
                        <a:ext cx="1285884" cy="12079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ПРОПОРЦИЯ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Пропорция – это равенство двух отношений</a:t>
            </a:r>
            <a:endParaRPr lang="en-US" dirty="0" smtClean="0"/>
          </a:p>
          <a:p>
            <a:pPr algn="ctr"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средние</a:t>
            </a:r>
          </a:p>
          <a:p>
            <a:pPr algn="ctr"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а</a:t>
            </a:r>
            <a:r>
              <a:rPr lang="ru-RU" sz="6000" dirty="0" smtClean="0"/>
              <a:t>:</a:t>
            </a:r>
            <a:r>
              <a:rPr lang="en-US" sz="6000" dirty="0" smtClean="0">
                <a:solidFill>
                  <a:srgbClr val="0070C0"/>
                </a:solidFill>
              </a:rPr>
              <a:t>b</a:t>
            </a:r>
            <a:r>
              <a:rPr lang="en-US" sz="6000" dirty="0" smtClean="0"/>
              <a:t>=</a:t>
            </a:r>
            <a:r>
              <a:rPr lang="en-US" sz="6000" dirty="0" smtClean="0">
                <a:solidFill>
                  <a:srgbClr val="0070C0"/>
                </a:solidFill>
              </a:rPr>
              <a:t>c</a:t>
            </a:r>
            <a:r>
              <a:rPr lang="ru-RU" sz="6000" dirty="0" smtClean="0"/>
              <a:t>:</a:t>
            </a:r>
            <a:r>
              <a:rPr lang="en-US" sz="6000" dirty="0" smtClean="0">
                <a:solidFill>
                  <a:srgbClr val="FF0000"/>
                </a:solidFill>
              </a:rPr>
              <a:t>d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3571868" y="4429132"/>
          <a:ext cx="1857388" cy="1714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Формула" r:id="rId3" imgW="419040" imgH="393480" progId="Equation.3">
                  <p:embed/>
                </p:oleObj>
              </mc:Choice>
              <mc:Fallback>
                <p:oleObj name="Формула" r:id="rId3" imgW="419040" imgH="3934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68" y="4429132"/>
                        <a:ext cx="1857388" cy="1714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rot="5400000">
            <a:off x="4072728" y="264238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214810" y="2500306"/>
            <a:ext cx="7858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4858546" y="264238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643306" y="3786190"/>
            <a:ext cx="18573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 flipH="1" flipV="1">
            <a:off x="3464711" y="3607595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 flipH="1" flipV="1">
            <a:off x="5322099" y="3607595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643306" y="378619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крайние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428604"/>
            <a:ext cx="800105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Какие из данных выражений являются пропорциями?</a:t>
            </a:r>
          </a:p>
          <a:p>
            <a:endParaRPr lang="ru-RU" sz="2400" dirty="0" smtClean="0"/>
          </a:p>
          <a:p>
            <a:pPr algn="ctr"/>
            <a:r>
              <a:rPr lang="ru-RU" sz="2400" dirty="0" smtClean="0"/>
              <a:t>5 ∙ 40 = 100 ∙ 2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36 : 2 = 7 + 11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16 : 8 – 20 : 10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      </a:t>
            </a:r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 </a:t>
            </a:r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endParaRPr lang="ru-RU" sz="2400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28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29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30" name="Формула" r:id="rId6" imgW="114120" imgH="215640" progId="Equation.3">
                  <p:embed/>
                </p:oleObj>
              </mc:Choice>
              <mc:Fallback>
                <p:oleObj name="Формула" r:id="rId6" imgW="11412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31" name="Формула" r:id="rId7" imgW="114120" imgH="215640" progId="Equation.3">
                  <p:embed/>
                </p:oleObj>
              </mc:Choice>
              <mc:Fallback>
                <p:oleObj name="Формула" r:id="rId7" imgW="114120" imgH="215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32" name="Формула" r:id="rId8" imgW="114120" imgH="215640" progId="Equation.3">
                  <p:embed/>
                </p:oleObj>
              </mc:Choice>
              <mc:Fallback>
                <p:oleObj name="Формула" r:id="rId8" imgW="114120" imgH="215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33" name="Формула" r:id="rId9" imgW="114120" imgH="215640" progId="Equation.3">
                  <p:embed/>
                </p:oleObj>
              </mc:Choice>
              <mc:Fallback>
                <p:oleObj name="Формула" r:id="rId9" imgW="114120" imgH="215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34" name="Формула" r:id="rId10" imgW="114120" imgH="215640" progId="Equation.3">
                  <p:embed/>
                </p:oleObj>
              </mc:Choice>
              <mc:Fallback>
                <p:oleObj name="Формула" r:id="rId10" imgW="114120" imgH="215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35" name="Формула" r:id="rId11" imgW="114120" imgH="215640" progId="Equation.3">
                  <p:embed/>
                </p:oleObj>
              </mc:Choice>
              <mc:Fallback>
                <p:oleObj name="Формула" r:id="rId11" imgW="114120" imgH="2156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3786182" y="4143380"/>
          <a:ext cx="168275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36" name="Формула" r:id="rId12" imgW="672840" imgH="393480" progId="Equation.3">
                  <p:embed/>
                </p:oleObj>
              </mc:Choice>
              <mc:Fallback>
                <p:oleObj name="Формула" r:id="rId12" imgW="672840" imgH="3934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6182" y="4143380"/>
                        <a:ext cx="1682750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3929058" y="5000636"/>
          <a:ext cx="1114425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37" name="Формула" r:id="rId14" imgW="495000" imgH="393480" progId="Equation.3">
                  <p:embed/>
                </p:oleObj>
              </mc:Choice>
              <mc:Fallback>
                <p:oleObj name="Формула" r:id="rId14" imgW="495000" imgH="393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058" y="5000636"/>
                        <a:ext cx="1114425" cy="885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2696" y="1"/>
            <a:ext cx="7772400" cy="1124744"/>
          </a:xfrm>
        </p:spPr>
        <p:txBody>
          <a:bodyPr/>
          <a:lstStyle/>
          <a:p>
            <a:r>
              <a:rPr lang="ru-RU" dirty="0" smtClean="0"/>
              <a:t>Тест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69918027"/>
                  </p:ext>
                </p:extLst>
              </p:nvPr>
            </p:nvGraphicFramePr>
            <p:xfrm>
              <a:off x="899592" y="1124745"/>
              <a:ext cx="7558608" cy="503539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779304"/>
                    <a:gridCol w="3779304"/>
                  </a:tblGrid>
                  <a:tr h="67666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Вариант </a:t>
                          </a:r>
                          <a:r>
                            <a:rPr lang="en-US" dirty="0" smtClean="0"/>
                            <a:t>I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dirty="0" smtClean="0"/>
                            <a:t>Вариант </a:t>
                          </a:r>
                          <a:r>
                            <a:rPr lang="en-US" dirty="0" smtClean="0"/>
                            <a:t>II</a:t>
                          </a:r>
                          <a:endParaRPr lang="ru-RU" dirty="0" smtClean="0"/>
                        </a:p>
                        <a:p>
                          <a:pPr algn="ctr"/>
                          <a:endParaRPr lang="ru-RU" dirty="0"/>
                        </a:p>
                      </a:txBody>
                      <a:tcPr/>
                    </a:tc>
                  </a:tr>
                  <a:tr h="187298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0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 Найти произведение</a:t>
                          </a:r>
                          <a:r>
                            <a:rPr lang="ru-RU" sz="2000" kern="1200" baseline="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ru-RU" sz="20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средних </a:t>
                          </a:r>
                          <a:r>
                            <a:rPr lang="ru-RU" sz="20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членов </a:t>
                          </a:r>
                          <a:r>
                            <a:rPr lang="ru-RU" sz="20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пропорции: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4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2,4</m:t>
                                  </m:r>
                                </m:num>
                                <m:den>
                                  <m:r>
                                    <a:rPr lang="ru-RU" sz="2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20</m:t>
                                  </m:r>
                                </m:den>
                              </m:f>
                              <m:r>
                                <a:rPr lang="ru-RU" sz="24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ru-RU" sz="2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0,48</m:t>
                                  </m:r>
                                </m:num>
                                <m:den>
                                  <m:r>
                                    <a:rPr lang="ru-RU" sz="2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endParaRPr lang="ru-RU" sz="20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000" kern="1200" dirty="0" smtClean="0">
                              <a:solidFill>
                                <a:srgbClr val="7030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а) 9,6     б) 0,96    в) 1,152 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000" kern="1200" dirty="0" smtClean="0">
                              <a:solidFill>
                                <a:srgbClr val="7030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г) другой ответ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0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 Найти произведение средних членов пропорции: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4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63</m:t>
                                  </m:r>
                                </m:num>
                                <m:den>
                                  <m:r>
                                    <a:rPr lang="ru-RU" sz="2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0,9</m:t>
                                  </m:r>
                                </m:den>
                              </m:f>
                              <m:r>
                                <a:rPr lang="ru-RU" sz="24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ru-RU" sz="2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1,4</m:t>
                                  </m:r>
                                </m:num>
                                <m:den>
                                  <m:r>
                                    <a:rPr lang="ru-RU" sz="2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0,02</m:t>
                                  </m:r>
                                </m:den>
                              </m:f>
                            </m:oMath>
                          </a14:m>
                          <a:endParaRPr lang="ru-RU" sz="20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000" kern="1200" dirty="0" smtClean="0">
                              <a:solidFill>
                                <a:srgbClr val="7030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а)</a:t>
                          </a:r>
                          <a:r>
                            <a:rPr lang="ru-RU" sz="2000" kern="1200" baseline="0" dirty="0" smtClean="0">
                              <a:solidFill>
                                <a:srgbClr val="7030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ru-RU" sz="2000" kern="1200" dirty="0" smtClean="0">
                              <a:solidFill>
                                <a:srgbClr val="7030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70     б) 1,26    в)</a:t>
                          </a:r>
                          <a:r>
                            <a:rPr lang="ru-RU" sz="2000" kern="1200" dirty="0" smtClean="0">
                              <a:solidFill>
                                <a:schemeClr val="dk1"/>
                              </a:solidFill>
                              <a:effectLst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 kern="1200" smtClean="0">
                                      <a:solidFill>
                                        <a:srgbClr val="7030A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 b="0" i="1" kern="1200" smtClean="0">
                                      <a:solidFill>
                                        <a:srgbClr val="7030A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sz="2000" b="0" i="1" kern="1200" smtClean="0">
                                      <a:solidFill>
                                        <a:srgbClr val="7030A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70</m:t>
                                  </m:r>
                                </m:den>
                              </m:f>
                            </m:oMath>
                          </a14:m>
                          <a:endParaRPr lang="ru-RU" sz="2000" kern="1200" dirty="0" smtClean="0">
                            <a:solidFill>
                              <a:srgbClr val="7030A0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000" kern="1200" dirty="0" smtClean="0">
                              <a:solidFill>
                                <a:srgbClr val="7030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г)</a:t>
                          </a:r>
                          <a:r>
                            <a:rPr lang="ru-RU" sz="2000" kern="1200" baseline="0" dirty="0" smtClean="0">
                              <a:solidFill>
                                <a:srgbClr val="7030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другой ответ</a:t>
                          </a:r>
                          <a:endParaRPr lang="ru-RU" sz="2000" kern="1200" dirty="0" smtClean="0">
                            <a:solidFill>
                              <a:srgbClr val="7030A0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  <a:tr h="1422409">
                    <a:tc>
                      <a:txBody>
                        <a:bodyPr/>
                        <a:lstStyle/>
                        <a:p>
                          <a:r>
                            <a:rPr lang="en-US" sz="20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 </a:t>
                          </a:r>
                          <a:r>
                            <a:rPr lang="ru-RU" sz="20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Найти произведение крайних членов пропорции: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4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 1,7</m:t>
                                  </m:r>
                                </m:num>
                                <m:den>
                                  <m:r>
                                    <a:rPr lang="ru-RU" sz="2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5</m:t>
                                  </m:r>
                                </m:den>
                              </m:f>
                              <m:r>
                                <a:rPr lang="ru-RU" sz="24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ru-RU" sz="2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5,1</m:t>
                                  </m:r>
                                </m:num>
                                <m:den>
                                  <m:r>
                                    <a:rPr lang="ru-RU" sz="2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15</m:t>
                                  </m:r>
                                </m:den>
                              </m:f>
                            </m:oMath>
                          </a14:m>
                          <a:endParaRPr lang="ru-RU" sz="2000" b="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r>
                            <a:rPr lang="ru-RU" sz="2000" kern="1200" dirty="0" smtClean="0">
                              <a:solidFill>
                                <a:srgbClr val="7030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а) 255   б) 75  в) 25,5   г) 0,255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</a:t>
                          </a:r>
                          <a:r>
                            <a:rPr lang="en-US" sz="2000" kern="1200" baseline="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ru-RU" sz="20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Найти произведение крайних членов пропорции:</a:t>
                          </a:r>
                          <a14:m>
                            <m:oMath xmlns:m="http://schemas.openxmlformats.org/officeDocument/2006/math">
                              <m:r>
                                <a:rPr lang="ru-RU" sz="2400" b="0" i="0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</m:t>
                              </m:r>
                              <m:f>
                                <m:fPr>
                                  <m:ctrlPr>
                                    <a:rPr lang="ru-RU" sz="24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3,5</m:t>
                                  </m:r>
                                </m:num>
                                <m:den>
                                  <m:r>
                                    <a:rPr lang="ru-RU" sz="2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0,2</m:t>
                                  </m:r>
                                </m:den>
                              </m:f>
                              <m:r>
                                <a:rPr lang="ru-RU" sz="24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ru-RU" sz="2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5,25</m:t>
                                  </m:r>
                                </m:num>
                                <m:den>
                                  <m:r>
                                    <a:rPr lang="ru-RU" sz="2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0,3</m:t>
                                  </m:r>
                                </m:den>
                              </m:f>
                            </m:oMath>
                          </a14:m>
                          <a:endParaRPr lang="ru-RU" sz="2000" dirty="0" smtClean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000" kern="1200" dirty="0" smtClean="0">
                              <a:solidFill>
                                <a:srgbClr val="7030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а) 0,7   б) 17,5  в) 0,6  г) 1,05</a:t>
                          </a:r>
                        </a:p>
                      </a:txBody>
                      <a:tcPr/>
                    </a:tc>
                  </a:tr>
                  <a:tr h="106333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</a:t>
                          </a:r>
                          <a:r>
                            <a:rPr lang="en-US" sz="2000" kern="1200" baseline="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ru-RU" sz="20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Найти верные пропорции:</a:t>
                          </a:r>
                        </a:p>
                        <a:p>
                          <a:r>
                            <a:rPr lang="ru-RU" sz="2000" dirty="0" smtClean="0">
                              <a:solidFill>
                                <a:srgbClr val="7030A0"/>
                              </a:solidFill>
                              <a:effectLst/>
                            </a:rPr>
                            <a:t>а) </a:t>
                          </a:r>
                          <a:r>
                            <a:rPr lang="ru-RU" sz="2000" kern="1200" dirty="0" smtClean="0">
                              <a:solidFill>
                                <a:srgbClr val="7030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82:72=64:78    б) 15:8=13:6</a:t>
                          </a:r>
                        </a:p>
                        <a:p>
                          <a:r>
                            <a:rPr lang="ru-RU" sz="2000" kern="1200" dirty="0" smtClean="0">
                              <a:solidFill>
                                <a:srgbClr val="7030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в) 17:2=34:4         г)22:23=81:82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</a:t>
                          </a:r>
                          <a:r>
                            <a:rPr lang="en-US" sz="2000" kern="1200" baseline="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ru-RU" sz="20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Найти верные пропорции: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000" kern="1200" dirty="0" smtClean="0">
                              <a:solidFill>
                                <a:srgbClr val="7030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а) 19:17=23:21      б) 15:12=5:4 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000" kern="1200" dirty="0" smtClean="0">
                              <a:solidFill>
                                <a:srgbClr val="7030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в) 20:10=40:5         г) 22:12=42:22</a:t>
                          </a: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69918027"/>
                  </p:ext>
                </p:extLst>
              </p:nvPr>
            </p:nvGraphicFramePr>
            <p:xfrm>
              <a:off x="899592" y="1124745"/>
              <a:ext cx="7558608" cy="503539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779304"/>
                    <a:gridCol w="3779304"/>
                  </a:tblGrid>
                  <a:tr h="67666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Вариант </a:t>
                          </a:r>
                          <a:r>
                            <a:rPr lang="en-US" dirty="0" smtClean="0"/>
                            <a:t>I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dirty="0" smtClean="0"/>
                            <a:t>Вариант </a:t>
                          </a:r>
                          <a:r>
                            <a:rPr lang="en-US" dirty="0" smtClean="0"/>
                            <a:t>II</a:t>
                          </a:r>
                          <a:endParaRPr lang="ru-RU" dirty="0" smtClean="0"/>
                        </a:p>
                        <a:p>
                          <a:pPr algn="ctr"/>
                          <a:endParaRPr lang="ru-RU" dirty="0"/>
                        </a:p>
                      </a:txBody>
                      <a:tcPr/>
                    </a:tc>
                  </a:tr>
                  <a:tr h="187298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61" t="-37662" r="-100483" b="-1350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323" t="-37662" r="-645" b="-135065"/>
                          </a:stretch>
                        </a:blipFill>
                      </a:tcPr>
                    </a:tc>
                  </a:tr>
                  <a:tr h="1422409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61" t="-181974" r="-100483" b="-785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323" t="-181974" r="-645" b="-78541"/>
                          </a:stretch>
                        </a:blipFill>
                      </a:tcPr>
                    </a:tc>
                  </a:tr>
                  <a:tr h="106333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</a:t>
                          </a:r>
                          <a:r>
                            <a:rPr lang="en-US" sz="2000" kern="1200" baseline="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ru-RU" sz="20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Найти верные пропорции:</a:t>
                          </a:r>
                        </a:p>
                        <a:p>
                          <a:r>
                            <a:rPr lang="ru-RU" sz="2000" dirty="0" smtClean="0">
                              <a:solidFill>
                                <a:srgbClr val="7030A0"/>
                              </a:solidFill>
                              <a:effectLst/>
                            </a:rPr>
                            <a:t>а) </a:t>
                          </a:r>
                          <a:r>
                            <a:rPr lang="ru-RU" sz="2000" kern="1200" dirty="0" smtClean="0">
                              <a:solidFill>
                                <a:srgbClr val="7030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82:72=64:78    б) 15:8=13:6</a:t>
                          </a:r>
                        </a:p>
                        <a:p>
                          <a:r>
                            <a:rPr lang="ru-RU" sz="2000" kern="1200" dirty="0" smtClean="0">
                              <a:solidFill>
                                <a:srgbClr val="7030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в) 17:2=34:4         г)22:23=81:82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</a:t>
                          </a:r>
                          <a:r>
                            <a:rPr lang="en-US" sz="2000" kern="1200" baseline="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ru-RU" sz="20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Найти верные пропорции: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000" kern="1200" dirty="0" smtClean="0">
                              <a:solidFill>
                                <a:srgbClr val="7030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а) 19:17=23:21      б) 15:12=5:4 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000" kern="1200" dirty="0" smtClean="0">
                              <a:solidFill>
                                <a:srgbClr val="7030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в) 20:10=40:5         г) 22:12=42:22</a:t>
                          </a: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029216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 на тест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8335486"/>
              </p:ext>
            </p:extLst>
          </p:nvPr>
        </p:nvGraphicFramePr>
        <p:xfrm>
          <a:off x="755576" y="2492896"/>
          <a:ext cx="8229600" cy="2170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Вариант </a:t>
                      </a:r>
                      <a:r>
                        <a:rPr lang="en-US" sz="3600" dirty="0" smtClean="0"/>
                        <a:t>I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/>
                        <a:t>Вариант </a:t>
                      </a:r>
                      <a:r>
                        <a:rPr lang="en-US" sz="3600" dirty="0" smtClean="0"/>
                        <a:t>II</a:t>
                      </a:r>
                      <a:endParaRPr lang="ru-RU" sz="3600" dirty="0" smtClean="0"/>
                    </a:p>
                  </a:txBody>
                  <a:tcPr/>
                </a:tc>
              </a:tr>
              <a:tr h="1529968">
                <a:tc>
                  <a:txBody>
                    <a:bodyPr/>
                    <a:lstStyle/>
                    <a:p>
                      <a:pPr algn="ctr"/>
                      <a:r>
                        <a:rPr lang="ru-RU" sz="8000" dirty="0" smtClean="0">
                          <a:solidFill>
                            <a:srgbClr val="FF0000"/>
                          </a:solidFill>
                        </a:rPr>
                        <a:t>А В </a:t>
                      </a:r>
                      <a:r>
                        <a:rPr lang="ru-RU" sz="8000" dirty="0" err="1" smtClean="0">
                          <a:solidFill>
                            <a:srgbClr val="FF0000"/>
                          </a:solidFill>
                        </a:rPr>
                        <a:t>В</a:t>
                      </a:r>
                      <a:endParaRPr lang="ru-RU" sz="8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dirty="0" smtClean="0">
                          <a:solidFill>
                            <a:srgbClr val="FF0000"/>
                          </a:solidFill>
                        </a:rPr>
                        <a:t>Б Г Б</a:t>
                      </a:r>
                      <a:endParaRPr lang="ru-RU" sz="8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1018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C1CEEB"/>
      </a:dk2>
      <a:lt2>
        <a:srgbClr val="E0E6F5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828</TotalTime>
  <Words>188</Words>
  <Application>Microsoft Office PowerPoint</Application>
  <PresentationFormat>Экран (4:3)</PresentationFormat>
  <Paragraphs>75</Paragraphs>
  <Slides>7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Cambria Math</vt:lpstr>
      <vt:lpstr>Times New Roman</vt:lpstr>
      <vt:lpstr>Тема Office</vt:lpstr>
      <vt:lpstr>Формула</vt:lpstr>
      <vt:lpstr>ПРОПОРЦИЯ</vt:lpstr>
      <vt:lpstr>Презентация PowerPoint</vt:lpstr>
      <vt:lpstr>Основное свойство пропорции</vt:lpstr>
      <vt:lpstr>ПРОПОРЦИЯ</vt:lpstr>
      <vt:lpstr>Презентация PowerPoint</vt:lpstr>
      <vt:lpstr>Тест</vt:lpstr>
      <vt:lpstr>Ответы на тест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ПРОПОРЦИЯ</dc:title>
  <dc:creator>lenovo</dc:creator>
  <cp:lastModifiedBy>Alexey Mavlyutov</cp:lastModifiedBy>
  <cp:revision>114</cp:revision>
  <dcterms:created xsi:type="dcterms:W3CDTF">2013-11-23T07:13:43Z</dcterms:created>
  <dcterms:modified xsi:type="dcterms:W3CDTF">2016-12-04T11:04:21Z</dcterms:modified>
</cp:coreProperties>
</file>