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59" r:id="rId4"/>
    <p:sldId id="260" r:id="rId5"/>
    <p:sldId id="263" r:id="rId6"/>
    <p:sldId id="266" r:id="rId7"/>
    <p:sldId id="267" r:id="rId8"/>
    <p:sldId id="268" r:id="rId9"/>
    <p:sldId id="269" r:id="rId10"/>
    <p:sldId id="270" r:id="rId11"/>
    <p:sldId id="271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D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79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63A25F8-B110-41A2-9B5A-EFAC7C564687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AA3277B-4499-4899-963A-E63A4AB731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E96E64-23FA-46E9-8B04-12CE621DC9BA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AA7C8-41CD-4E11-9518-70B292008C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3AF7FA-2942-41B5-9147-903EF202C60C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E32610-2C6F-4DFF-9156-07FB86D751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EAC1A-BD71-4375-8207-B7F23C7A04AE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99263-53A3-4882-B9C7-F0AC6D2014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8BD72-B649-4864-9FA7-7D8BF732CD37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437C2-C52A-4256-9AE6-E26927B53C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4FBC07-A382-4890-9FD5-1C723D70FF1E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D8900-5068-41B7-949F-67ACC7D25F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E3A8F-7655-4850-8707-269F3F1E761E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B75E3-9824-476E-A9FD-07D69BADD3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D7F96B-48C8-4AE7-9CD5-6ED638D41107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2E975-3EFB-4FE5-BA90-A16C875EA7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5A9C9-863D-4AE3-8B63-A90396446C7A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BA113-57B5-4BCC-8762-057E1470CA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A52BF-CC6B-49C4-B354-9FD5EEF831F3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4192D-226D-43FD-AFCE-390B1F6AA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41CE10-3551-47C0-B39C-AD9FB6401434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CE863-03B9-4E7D-9A71-CF096FF26D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509AA-563F-41DC-AD78-15382EAF981A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350DD-4A50-48CF-9755-ED8E624C00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57158" y="285728"/>
            <a:ext cx="8501122" cy="6215106"/>
          </a:xfrm>
          <a:prstGeom prst="roundRect">
            <a:avLst>
              <a:gd name="adj" fmla="val 9106"/>
            </a:avLst>
          </a:prstGeom>
          <a:noFill/>
          <a:ln>
            <a:solidFill>
              <a:srgbClr val="57D3FF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9" name="Рисунок 7" descr="0_75c96_b715e7d3_XL.jpeg"/>
          <p:cNvPicPr>
            <a:picLocks noChangeAspect="1"/>
          </p:cNvPicPr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363" t="8363"/>
          <a:stretch>
            <a:fillRect/>
          </a:stretch>
        </p:blipFill>
        <p:spPr bwMode="auto">
          <a:xfrm>
            <a:off x="71438" y="71438"/>
            <a:ext cx="20002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CFEBAE5-C91F-4B62-BE61-DC7D3712C2B0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corowina.ucoz.com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3"/>
          <p:cNvSpPr>
            <a:spLocks noGrp="1"/>
          </p:cNvSpPr>
          <p:nvPr>
            <p:ph type="ctrTitle"/>
          </p:nvPr>
        </p:nvSpPr>
        <p:spPr>
          <a:xfrm>
            <a:off x="539750" y="981075"/>
            <a:ext cx="7918450" cy="1900238"/>
          </a:xfrm>
        </p:spPr>
        <p:txBody>
          <a:bodyPr/>
          <a:lstStyle/>
          <a:p>
            <a:r>
              <a:rPr lang="ru-RU" sz="3600" b="1" i="1" dirty="0" smtClean="0">
                <a:latin typeface="Script MT Bold" pitchFamily="66" charset="0"/>
              </a:rPr>
              <a:t/>
            </a:r>
            <a:br>
              <a:rPr lang="ru-RU" sz="3600" b="1" i="1" dirty="0" smtClean="0">
                <a:latin typeface="Script MT Bold" pitchFamily="66" charset="0"/>
              </a:rPr>
            </a:br>
            <a:r>
              <a:rPr lang="ru-RU" sz="3600" b="1" i="1" dirty="0" smtClean="0">
                <a:latin typeface="Script MT Bold" pitchFamily="66" charset="0"/>
              </a:rPr>
              <a:t/>
            </a:r>
            <a:br>
              <a:rPr lang="ru-RU" sz="3600" b="1" i="1" dirty="0" smtClean="0">
                <a:latin typeface="Script MT Bold" pitchFamily="66" charset="0"/>
              </a:rPr>
            </a:br>
            <a:r>
              <a:rPr lang="ru-RU" sz="3600" b="1" i="1" dirty="0" smtClean="0">
                <a:latin typeface="Script MT Bold" pitchFamily="66" charset="0"/>
              </a:rPr>
              <a:t>ОРГАНИЗАЦИЯ   ЛЕТНЕГО   ОТДЫХА  ДОШКОЛЬНИКОВ  НА   УЧАСТКЕ  ДЕТСКОГО  САДА</a:t>
            </a:r>
            <a:r>
              <a:rPr lang="ru-RU" sz="4000" dirty="0" smtClean="0"/>
              <a:t> 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3"/>
          <p:cNvSpPr>
            <a:spLocks noGrp="1"/>
          </p:cNvSpPr>
          <p:nvPr>
            <p:ph type="body" sz="half" idx="4294967295"/>
          </p:nvPr>
        </p:nvSpPr>
        <p:spPr>
          <a:xfrm>
            <a:off x="1331640" y="2564904"/>
            <a:ext cx="6703467" cy="4525962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2400" b="1" i="1" dirty="0" smtClean="0">
                <a:latin typeface="Script MT Bold" pitchFamily="66" charset="0"/>
              </a:rPr>
              <a:t>В.А. Сухомлинский  писал: </a:t>
            </a:r>
          </a:p>
          <a:p>
            <a:pPr algn="ctr">
              <a:buFont typeface="Arial" charset="0"/>
              <a:buNone/>
            </a:pPr>
            <a:r>
              <a:rPr lang="ru-RU" sz="2400" b="1" i="1" dirty="0" smtClean="0">
                <a:latin typeface="Script MT Bold" pitchFamily="66" charset="0"/>
              </a:rPr>
              <a:t>«Мир, окружающий   ребёнка, - прежде  всего, мир  природы		с  безграничным  богатством  явлений, с неисчерпаемой   красотой.  Здесь, в природе,		вечный  источник  детского разума»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r>
              <a:rPr lang="ru-RU" sz="6000" b="1" i="1" smtClean="0">
                <a:latin typeface="Script MT Bold" pitchFamily="66" charset="0"/>
              </a:rPr>
              <a:t>Спасибо</a:t>
            </a:r>
          </a:p>
          <a:p>
            <a:pPr algn="ctr">
              <a:buFont typeface="Arial" charset="0"/>
              <a:buNone/>
            </a:pPr>
            <a:r>
              <a:rPr lang="ru-RU" sz="6000" b="1" i="1" smtClean="0">
                <a:latin typeface="Script MT Bold" pitchFamily="66" charset="0"/>
              </a:rPr>
              <a:t>За</a:t>
            </a:r>
          </a:p>
          <a:p>
            <a:pPr algn="ctr">
              <a:buFont typeface="Arial" charset="0"/>
              <a:buNone/>
            </a:pPr>
            <a:r>
              <a:rPr lang="ru-RU" sz="6000" b="1" i="1" smtClean="0">
                <a:latin typeface="Script MT Bold" pitchFamily="66" charset="0"/>
              </a:rPr>
              <a:t>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2" name="Rectangle 6"/>
          <p:cNvSpPr>
            <a:spLocks noGrp="1"/>
          </p:cNvSpPr>
          <p:nvPr>
            <p:ph type="body" sz="half" idx="4294967295"/>
          </p:nvPr>
        </p:nvSpPr>
        <p:spPr>
          <a:xfrm>
            <a:off x="5219700" y="692150"/>
            <a:ext cx="3467100" cy="5576888"/>
          </a:xfrm>
        </p:spPr>
        <p:txBody>
          <a:bodyPr/>
          <a:lstStyle/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1600" b="1" i="1" smtClean="0">
                <a:latin typeface="Script MT Bold" pitchFamily="66" charset="0"/>
              </a:rPr>
              <a:t>Современная  экологическая  этика  ищет  решение  проблем  человечества  в  душе  человека. Уважение  к  жизни, к природе – вот  принцип  этой  этики. Все мы  -  дети  природы, и с малых лет  должны  познавать  её  и  непременно  учиться 	 любить,  оберегать, разумно  пользоваться  ею. И наша  цель, цель педагога,-  неторопливо и  бережно  вести  детей  в  мир  природы, дать  им  необходимые  знания  о ней, пробудить  интерес  и  вырастить  доброго  друга  природы. Начинать  работу  по  формированию	 экологической  культуры  следует  с  дошкольного  возраст</a:t>
            </a:r>
            <a:r>
              <a:rPr lang="ru-RU" sz="1600" b="1" i="1" smtClean="0">
                <a:latin typeface="Arial" charset="0"/>
              </a:rPr>
              <a:t>, </a:t>
            </a:r>
            <a:r>
              <a:rPr lang="ru-RU" sz="1600" b="1" i="1" smtClean="0">
                <a:latin typeface="Script MT Bold" pitchFamily="66" charset="0"/>
              </a:rPr>
              <a:t>когда закладываются 	 основные  способы  познания  окружающей  действительности, развивается   ценностное  отношение  к  ней. 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endParaRPr lang="ru-RU" sz="1600" b="1" smtClean="0">
              <a:latin typeface="Script MT Bold" pitchFamily="66" charset="0"/>
            </a:endParaRPr>
          </a:p>
        </p:txBody>
      </p:sp>
      <p:pic>
        <p:nvPicPr>
          <p:cNvPr id="15362" name="Picture 2" descr="http://www.raduga.odessa.ua/uploaded/News/103/big_4fb9264170316shutterstock_7229836%20%5bConverted%5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857364"/>
            <a:ext cx="4786346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6" name="Rectangle 6"/>
          <p:cNvSpPr>
            <a:spLocks noGrp="1"/>
          </p:cNvSpPr>
          <p:nvPr>
            <p:ph type="body" sz="half" idx="4294967295"/>
          </p:nvPr>
        </p:nvSpPr>
        <p:spPr>
          <a:xfrm>
            <a:off x="4643438" y="836613"/>
            <a:ext cx="4038600" cy="4784725"/>
          </a:xfrm>
        </p:spPr>
        <p:txBody>
          <a:bodyPr/>
          <a:lstStyle/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ru-RU" sz="2000" b="1" i="1" smtClean="0">
                <a:latin typeface="Script MT Bold" pitchFamily="66" charset="0"/>
              </a:rPr>
              <a:t>Летний  период  является   самым  благоприятным  временем   общения  ребенка	 с природой.</a:t>
            </a:r>
            <a:r>
              <a:rPr lang="ru-RU" sz="2400" b="1" i="1" smtClean="0">
                <a:latin typeface="Script MT Bold" pitchFamily="66" charset="0"/>
              </a:rPr>
              <a:t> </a:t>
            </a:r>
          </a:p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ru-RU" sz="2000" b="1" i="1" smtClean="0">
                <a:latin typeface="Script MT Bold" pitchFamily="66" charset="0"/>
              </a:rPr>
              <a:t>Находясь  в  детском  саду  большую  часть  времени,  дети  вместе  с  воспитателем  наблюдают  за  непрерывным  развитием  всего  живого, делают  свои  маленькие	 открытия, удивляются. Радуются  каждому  неповторимому  летнему  дню</a:t>
            </a:r>
            <a:r>
              <a:rPr lang="ru-RU" sz="2400" b="1" i="1" smtClean="0">
                <a:latin typeface="Script MT Bold" pitchFamily="66" charset="0"/>
              </a:rPr>
              <a:t> . </a:t>
            </a:r>
          </a:p>
          <a:p>
            <a:pPr>
              <a:lnSpc>
                <a:spcPct val="90000"/>
              </a:lnSpc>
            </a:pPr>
            <a:endParaRPr lang="ru-RU" sz="2000" b="1" i="1" smtClean="0">
              <a:latin typeface="Script MT Bold" pitchFamily="66" charset="0"/>
            </a:endParaRPr>
          </a:p>
        </p:txBody>
      </p:sp>
      <p:pic>
        <p:nvPicPr>
          <p:cNvPr id="14338" name="Picture 2" descr="http://www.zrostayka.com.ua/UserFiles/Image/1%20ZROSTAYKA/DOSUG/02_06_2010/ven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214554"/>
            <a:ext cx="4000528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sc8.jdroo.by/files/12312312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00174"/>
            <a:ext cx="6334125" cy="4867276"/>
          </a:xfrm>
          <a:prstGeom prst="rect">
            <a:avLst/>
          </a:prstGeom>
          <a:noFill/>
        </p:spPr>
      </p:pic>
      <p:sp>
        <p:nvSpPr>
          <p:cNvPr id="41990" name="Rectangle 6"/>
          <p:cNvSpPr>
            <a:spLocks noGrp="1"/>
          </p:cNvSpPr>
          <p:nvPr>
            <p:ph type="body" sz="half" idx="4294967295"/>
          </p:nvPr>
        </p:nvSpPr>
        <p:spPr>
          <a:xfrm>
            <a:off x="5072066" y="785794"/>
            <a:ext cx="3609975" cy="3057525"/>
          </a:xfrm>
        </p:spPr>
        <p:txBody>
          <a:bodyPr/>
          <a:lstStyle/>
          <a:p>
            <a:pPr algn="r"/>
            <a:r>
              <a:rPr lang="ru-RU" sz="2400" b="1" i="1" dirty="0" smtClean="0">
                <a:latin typeface="Script MT Bold" pitchFamily="66" charset="0"/>
              </a:rPr>
              <a:t>День облачка</a:t>
            </a:r>
          </a:p>
          <a:p>
            <a:pPr algn="r"/>
            <a:r>
              <a:rPr lang="ru-RU" sz="2400" b="1" i="1" dirty="0" smtClean="0">
                <a:latin typeface="Script MT Bold" pitchFamily="66" charset="0"/>
              </a:rPr>
              <a:t>День  дождика</a:t>
            </a:r>
          </a:p>
          <a:p>
            <a:pPr algn="r"/>
            <a:r>
              <a:rPr lang="ru-RU" sz="2400" b="1" i="1" dirty="0" smtClean="0">
                <a:latin typeface="Script MT Bold" pitchFamily="66" charset="0"/>
              </a:rPr>
              <a:t>День  радуги</a:t>
            </a:r>
          </a:p>
          <a:p>
            <a:pPr algn="r"/>
            <a:r>
              <a:rPr lang="ru-RU" sz="2400" b="1" i="1" dirty="0" smtClean="0">
                <a:latin typeface="Script MT Bold" pitchFamily="66" charset="0"/>
              </a:rPr>
              <a:t>День    воды </a:t>
            </a:r>
          </a:p>
          <a:p>
            <a:pPr algn="r"/>
            <a:r>
              <a:rPr lang="ru-RU" sz="2400" b="1" i="1" dirty="0" smtClean="0">
                <a:latin typeface="Script MT Bold" pitchFamily="66" charset="0"/>
              </a:rPr>
              <a:t>День  цветов  </a:t>
            </a:r>
          </a:p>
          <a:p>
            <a:pPr algn="r"/>
            <a:r>
              <a:rPr lang="ru-RU" sz="2400" b="1" i="1" dirty="0" smtClean="0">
                <a:latin typeface="Script MT Bold" pitchFamily="66" charset="0"/>
              </a:rPr>
              <a:t>День    птиц</a:t>
            </a:r>
          </a:p>
          <a:p>
            <a:pPr algn="r"/>
            <a:r>
              <a:rPr lang="ru-RU" sz="2400" b="1" i="1" dirty="0" smtClean="0">
                <a:latin typeface="Script MT Bold" pitchFamily="66" charset="0"/>
              </a:rPr>
              <a:t>День   песка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2" name="Rectangle 6"/>
          <p:cNvSpPr>
            <a:spLocks noGrp="1"/>
          </p:cNvSpPr>
          <p:nvPr>
            <p:ph type="body" sz="half" idx="4294967295"/>
          </p:nvPr>
        </p:nvSpPr>
        <p:spPr>
          <a:xfrm>
            <a:off x="4572000" y="1196975"/>
            <a:ext cx="4038600" cy="4525963"/>
          </a:xfrm>
        </p:spPr>
        <p:txBody>
          <a:bodyPr/>
          <a:lstStyle/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ru-RU" sz="2000" b="1" i="1" smtClean="0">
                <a:latin typeface="Script MT Bold" pitchFamily="66" charset="0"/>
              </a:rPr>
              <a:t>Ежедневные  наблюдения  за  погодой  не ослабили  интерес  детей  к данному 	 виду  деятельности, </a:t>
            </a:r>
            <a:r>
              <a:rPr lang="ru-RU" sz="2000" b="1" i="1" smtClean="0">
                <a:latin typeface="Arial" charset="0"/>
              </a:rPr>
              <a:t> </a:t>
            </a:r>
            <a:r>
              <a:rPr lang="ru-RU" sz="2000" b="1" i="1" smtClean="0">
                <a:latin typeface="Script MT Bold" pitchFamily="66" charset="0"/>
              </a:rPr>
              <a:t>так как  для  игры  в  «метеорологов» можно использовать  самодельные	  приборы:  барометр , анемометр, флюгер,</a:t>
            </a:r>
            <a:r>
              <a:rPr lang="ru-RU" sz="2000" b="1" i="1" smtClean="0">
                <a:latin typeface="Arial" charset="0"/>
              </a:rPr>
              <a:t> </a:t>
            </a:r>
            <a:r>
              <a:rPr lang="ru-RU" sz="2000" b="1" i="1" smtClean="0">
                <a:latin typeface="Script MT Bold" pitchFamily="66" charset="0"/>
              </a:rPr>
              <a:t> термометр.</a:t>
            </a:r>
          </a:p>
        </p:txBody>
      </p:sp>
      <p:pic>
        <p:nvPicPr>
          <p:cNvPr id="10242" name="Picture 2" descr="http://mbdou6-krop.ru/wp-content/uploads/2016/07/letnij_otdykh-1-242x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681406"/>
            <a:ext cx="4214842" cy="46050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6" name="Rectangle 8"/>
          <p:cNvSpPr>
            <a:spLocks noGrp="1"/>
          </p:cNvSpPr>
          <p:nvPr>
            <p:ph type="body" sz="half" idx="4294967295"/>
          </p:nvPr>
        </p:nvSpPr>
        <p:spPr>
          <a:xfrm>
            <a:off x="4643438" y="908050"/>
            <a:ext cx="4038600" cy="5257800"/>
          </a:xfrm>
          <a:noFill/>
        </p:spPr>
        <p:txBody>
          <a:bodyPr/>
          <a:lstStyle/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1800" b="1" i="1" smtClean="0">
                <a:latin typeface="Script MT Bold" pitchFamily="66" charset="0"/>
              </a:rPr>
              <a:t>Для  приобщения  детей  к  экологической   культуре  используются  различные   виды	 детской  деятельности: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1800" b="1" i="1" smtClean="0">
                <a:latin typeface="Script MT Bold" pitchFamily="66" charset="0"/>
              </a:rPr>
              <a:t>поисково- познавательная, опытническо-      экспериментальная,		 моделирующая,  игровая ,  социально- эмоциональная, природоохранная.	 Вместе  со  взрослыми   дети  охотно  ухаживают  за  цветниками, мини огородами  детского  сада. Так совершенствуются  познавательные  умения, проявляются  радостные 	 чувства  в  связи  с  коллективным  трудом, желание  украшать   участок,  развивается интерес к жизни  объектов  живой природы,   воспитывается  любовь  ко  всему   живому.</a:t>
            </a:r>
          </a:p>
        </p:txBody>
      </p:sp>
      <p:pic>
        <p:nvPicPr>
          <p:cNvPr id="7174" name="Picture 6" descr="Картинки по запросу летний отдых с детьм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857496"/>
            <a:ext cx="4374442" cy="32766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836613"/>
            <a:ext cx="8229600" cy="5400675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ru-RU" sz="2000" b="1" i="1" smtClean="0">
                <a:latin typeface="Script MT Bold" pitchFamily="66" charset="0"/>
              </a:rPr>
              <a:t>На фоне  экологической  напряженности  в мире, небывалого  роста  болезней  «цивилизации»,	 чтобы  быть  здоровым, нужно  овладеть искусством  его  сохранения  и  укрепления.  Поэтому	 является  актуальным  вопрос  оздоровления  детей  дошкольного  возраста. Использование  естественных  факторов  природы, создание  благоприятных   условий  для  разнообразной 	 деятельности  и  прежде  всего  для движений   ребенка  является  одним из основных средств 	 физического  воспитания   маленьких  детей.  Каждое  летнее  утро  в  детском  саду  начинается 	  с  зарядки, несущей  для  дошкольников  интересное  сказочное  содержание   с  характерным    	 музыкальным  сопровождением.  На  спортивной  площадке  оборудованы  места  для  дорожек	 здоровья, где  дети  с  удовольствием  ходят  босиком  по  травке, песку , камешкам  и  по  ребристой  дорожке  из  деревянных  палочек.  Спортивные  праздники, соревнования, экскурсии, подвижные  игры  дают  свои  результаты:  У  детей  формируется потребность  в  организованной двигательной  активности, у  многих  детей  снимается  напряженность, скованность, активизируется  высшая  психическая  деятельность, проявляется  способность  к волевой  регуляции  поведения, настойчивость, терпение, умение  преодолевать  трудности.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2" name="Rectangle 6"/>
          <p:cNvSpPr>
            <a:spLocks noGrp="1"/>
          </p:cNvSpPr>
          <p:nvPr>
            <p:ph type="body" sz="half" idx="4294967295"/>
          </p:nvPr>
        </p:nvSpPr>
        <p:spPr>
          <a:xfrm>
            <a:off x="4572000" y="333375"/>
            <a:ext cx="4038600" cy="452596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2000" b="1" i="1" smtClean="0">
                <a:latin typeface="Script MT Bold" pitchFamily="66" charset="0"/>
              </a:rPr>
              <a:t>Территория    детского  сада должна быть максимально озеленена  разными  деревьями, кустарниками , клумбами для благоприятного нахождения детей здесь </a:t>
            </a:r>
            <a:r>
              <a:rPr lang="ru-RU" sz="2000" b="1" i="1" smtClean="0">
                <a:latin typeface="Arial" charset="0"/>
              </a:rPr>
              <a:t>.</a:t>
            </a:r>
          </a:p>
        </p:txBody>
      </p:sp>
      <p:pic>
        <p:nvPicPr>
          <p:cNvPr id="60426" name="Picture 10" descr="motivator-443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643182"/>
            <a:ext cx="6134100" cy="3819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4" name="Rectangle 6"/>
          <p:cNvSpPr>
            <a:spLocks noGrp="1"/>
          </p:cNvSpPr>
          <p:nvPr>
            <p:ph type="body" sz="half" idx="4294967295"/>
          </p:nvPr>
        </p:nvSpPr>
        <p:spPr>
          <a:xfrm>
            <a:off x="2555776" y="1124744"/>
            <a:ext cx="4038600" cy="4525963"/>
          </a:xfrm>
        </p:spPr>
        <p:txBody>
          <a:bodyPr/>
          <a:lstStyle/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2000" b="1" i="1" dirty="0" smtClean="0">
                <a:latin typeface="Script MT Bold" pitchFamily="66" charset="0"/>
              </a:rPr>
              <a:t>Целенаправленная деятельность  педагога  в  воспитании  детей  дошкольного  возраста  	 приносит  добрые  плоды. У детей  развивается  эмоционально- доброжелательное  отношение	 к   живым объектам  природы в  процессе  общения с  ними, формируется  потребность заботиться об экологической чистоте своего, участка, двора, города. Так  воспитывается  любовь к родному краю, к Родине.</a:t>
            </a:r>
            <a:r>
              <a:rPr lang="ru-RU" sz="2000" dirty="0" smtClean="0"/>
              <a:t>		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141</Words>
  <Application>Microsoft Office PowerPoint</Application>
  <PresentationFormat>Экран (4:3)</PresentationFormat>
  <Paragraphs>22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 ОРГАНИЗАЦИЯ   ЛЕТНЕГО   ОТДЫХА  ДОШКОЛЬНИКОВ  НА   УЧАСТКЕ  ДЕТСКОГО  САДА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Равиль</cp:lastModifiedBy>
  <cp:revision>10</cp:revision>
  <dcterms:created xsi:type="dcterms:W3CDTF">2013-01-06T18:32:13Z</dcterms:created>
  <dcterms:modified xsi:type="dcterms:W3CDTF">2018-06-21T18:16:12Z</dcterms:modified>
</cp:coreProperties>
</file>