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63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4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586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181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4011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44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047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217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9567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0677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5686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922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9761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85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35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684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436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8146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004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45B44B4-32A3-4481-B0A4-1E37C074F07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48700E2-5B58-4A8C-8CBD-970A91C3A3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144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llo.org/yeartwo/feb14th/uniforms.htm" TargetMode="Externa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Comprehension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en-US" b="1" dirty="0" smtClean="0"/>
              <a:t>Look through the text once again and say </a:t>
            </a:r>
            <a:r>
              <a:rPr lang="en-US" b="1" dirty="0"/>
              <a:t>whether these statements are true/ false/ not stated: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Ella believes that school uniforms have always played an important role in English educational system.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As a child Ella used to have mixed feeling about her uniform.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Ella has to wear a uniform now.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Football players wear uniform to promote equality.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One of the main functions of the uniform is representation.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Uniforms are convenient both from a teacher’s and a student’s perspective.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Wearing a uniform requires more time to get dressed in the morning before school.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225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of English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295402" y="2285999"/>
            <a:ext cx="4718304" cy="576262"/>
          </a:xfrm>
        </p:spPr>
        <p:txBody>
          <a:bodyPr/>
          <a:lstStyle/>
          <a:p>
            <a:r>
              <a:rPr lang="en-US" sz="2400" dirty="0"/>
              <a:t>Fill in the gaps with the derivatives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95402" y="2862261"/>
            <a:ext cx="5130112" cy="29766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Although equality is the main 1) (argue), uniforms are also very 2) (practice) from both a teacher and a student's perspective. From a teacher's perspective, not only is it easier for them to spot us in 3) (crowd) areas on school trips, but it is also easier for them to </a:t>
            </a:r>
            <a:r>
              <a:rPr lang="en-US" dirty="0" err="1"/>
              <a:t>recognise</a:t>
            </a:r>
            <a:r>
              <a:rPr lang="en-US" dirty="0"/>
              <a:t> us in the classroom, as we wear the same clothes 4) (regular). From a student's point of view, we can stay in bed a little longer in the mornings as we don't have to </a:t>
            </a:r>
            <a:r>
              <a:rPr lang="en-US" dirty="0" err="1"/>
              <a:t>agonise</a:t>
            </a:r>
            <a:r>
              <a:rPr lang="en-US" dirty="0"/>
              <a:t> over our outfits.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However, there are of course 5) (advantage) - it can be quite irritating having to bring a change of clothes if we're going to a friend's house after school!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7737622" y="2534808"/>
            <a:ext cx="4718304" cy="2632605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/>
              <a:t>Argument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Practical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Crowded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Regularly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Disadvantages</a:t>
            </a:r>
          </a:p>
          <a:p>
            <a:pPr marL="0" indent="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82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6931152" cy="3310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/>
              <a:t>Listen to a dialog between </a:t>
            </a:r>
            <a:r>
              <a:rPr lang="en-US" sz="1400" b="1" dirty="0" smtClean="0"/>
              <a:t>Marion and Todd. While </a:t>
            </a:r>
            <a:r>
              <a:rPr lang="en-US" sz="1400" b="1" dirty="0"/>
              <a:t>listening decide which of the statements below refer to Marion or Todd. Put “M” and “T” accordingly into the table.</a:t>
            </a:r>
            <a:endParaRPr lang="ru-RU" sz="14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127662" y="3288774"/>
            <a:ext cx="7756879" cy="3046123"/>
          </a:xfrm>
          <a:prstGeom prst="rect">
            <a:avLst/>
          </a:prstGeom>
        </p:spPr>
      </p:pic>
      <p:sp>
        <p:nvSpPr>
          <p:cNvPr id="11" name="Управляющая кнопка: звук 10">
            <a:hlinkClick r:id="rId3" highlightClick="1"/>
          </p:cNvPr>
          <p:cNvSpPr/>
          <p:nvPr/>
        </p:nvSpPr>
        <p:spPr>
          <a:xfrm>
            <a:off x="9728887" y="5206314"/>
            <a:ext cx="593124" cy="486033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1030" y="2972570"/>
            <a:ext cx="2128837" cy="202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16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Discussion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1518" y="2611395"/>
            <a:ext cx="9338244" cy="30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739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the diagrams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8794" y="2431413"/>
            <a:ext cx="5034910" cy="803382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The results of the survey held in 2015 among English students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623" y="3414076"/>
            <a:ext cx="3701355" cy="263207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505575" y="3268663"/>
            <a:ext cx="4067175" cy="258127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78" r="4561"/>
          <a:stretch/>
        </p:blipFill>
        <p:spPr>
          <a:xfrm>
            <a:off x="4280749" y="3268662"/>
            <a:ext cx="3387144" cy="2922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39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90800" y="255588"/>
            <a:ext cx="9601200" cy="1303337"/>
          </a:xfrm>
        </p:spPr>
        <p:txBody>
          <a:bodyPr/>
          <a:lstStyle/>
          <a:p>
            <a:r>
              <a:rPr lang="en-US" dirty="0" smtClean="0"/>
              <a:t>Project “My ideal uniform”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0" y="1558925"/>
            <a:ext cx="4718050" cy="3309938"/>
          </a:xfrm>
        </p:spPr>
        <p:txBody>
          <a:bodyPr/>
          <a:lstStyle/>
          <a:p>
            <a:r>
              <a:rPr lang="en-US" dirty="0" smtClean="0"/>
              <a:t>Make up a look of an ideal uniform</a:t>
            </a:r>
          </a:p>
          <a:p>
            <a:r>
              <a:rPr lang="en-US" dirty="0" smtClean="0"/>
              <a:t>Use pictures from the folder “Uniform” to make up a poster</a:t>
            </a:r>
          </a:p>
          <a:p>
            <a:r>
              <a:rPr lang="en-US" dirty="0" smtClean="0"/>
              <a:t>Upload it to the cloud (use Google disk)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7183" y="5121957"/>
            <a:ext cx="2626696" cy="8558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7183" y="1558502"/>
            <a:ext cx="1876052" cy="1876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889" y="1558502"/>
            <a:ext cx="1996978" cy="26845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716" y="3434554"/>
            <a:ext cx="1328494" cy="15568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797" y="4243014"/>
            <a:ext cx="1877911" cy="187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Cinquain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295400" y="3215644"/>
            <a:ext cx="4718304" cy="263260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Snow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Silent, white</a:t>
            </a:r>
            <a:br>
              <a:rPr lang="en-US" dirty="0"/>
            </a:br>
            <a:r>
              <a:rPr lang="en-US" dirty="0"/>
              <a:t>Dancing, falling, drifting</a:t>
            </a:r>
            <a:br>
              <a:rPr lang="en-US" dirty="0"/>
            </a:br>
            <a:r>
              <a:rPr lang="en-US" dirty="0"/>
              <a:t>Covering everything it touches</a:t>
            </a:r>
            <a:br>
              <a:rPr lang="en-US" dirty="0"/>
            </a:br>
            <a:r>
              <a:rPr lang="en-US" dirty="0"/>
              <a:t>Blanket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80671" y="2584393"/>
            <a:ext cx="4718304" cy="576262"/>
          </a:xfrm>
        </p:spPr>
        <p:txBody>
          <a:bodyPr/>
          <a:lstStyle/>
          <a:p>
            <a:r>
              <a:rPr lang="en-US" dirty="0" smtClean="0"/>
              <a:t>The outline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80671" y="3160655"/>
            <a:ext cx="4586183" cy="2334211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word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Its characteristics (2 adjectives)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Its actions (3 verbs)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Its function (a phrase or a sentence)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Metaphor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579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</TotalTime>
  <Words>378</Words>
  <Application>Microsoft Office PowerPoint</Application>
  <PresentationFormat>Широкоэкранный</PresentationFormat>
  <Paragraphs>36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Garamond</vt:lpstr>
      <vt:lpstr>Натуральные материалы</vt:lpstr>
      <vt:lpstr>Reading Comprehension</vt:lpstr>
      <vt:lpstr>Use of English</vt:lpstr>
      <vt:lpstr>Listening</vt:lpstr>
      <vt:lpstr>Discussion</vt:lpstr>
      <vt:lpstr>Study the diagrams</vt:lpstr>
      <vt:lpstr>Project “My ideal uniform”</vt:lpstr>
      <vt:lpstr>Feedback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2018-06-21T02:44:37Z</dcterms:created>
  <dcterms:modified xsi:type="dcterms:W3CDTF">2018-06-21T02:59:51Z</dcterms:modified>
</cp:coreProperties>
</file>