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57D7"/>
    <a:srgbClr val="D54BE3"/>
    <a:srgbClr val="6600FF"/>
    <a:srgbClr val="DE71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24" autoAdjust="0"/>
  </p:normalViewPr>
  <p:slideViewPr>
    <p:cSldViewPr>
      <p:cViewPr>
        <p:scale>
          <a:sx n="73" d="100"/>
          <a:sy n="73" d="100"/>
        </p:scale>
        <p:origin x="-96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0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8715436" cy="1152128"/>
          </a:xfrm>
        </p:spPr>
        <p:txBody>
          <a:bodyPr>
            <a:noAutofit/>
          </a:bodyPr>
          <a:lstStyle/>
          <a:p>
            <a:r>
              <a:rPr lang="ru-RU" sz="2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Методический семинар-практикум </a:t>
            </a:r>
            <a:br>
              <a:rPr lang="ru-RU" sz="2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воспитателей групп  раннего и дошкольного возраста</a:t>
            </a:r>
            <a:endParaRPr lang="ru-RU" sz="2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714488"/>
            <a:ext cx="7715304" cy="214314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317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Тема: </a:t>
            </a:r>
          </a:p>
          <a:p>
            <a:r>
              <a:rPr lang="ru-RU" sz="3200" b="1" dirty="0" smtClean="0">
                <a:ln w="317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«Развитие творческих способностей  дошкольника в условиях реализации ФГОС  ДО»</a:t>
            </a:r>
            <a:endParaRPr lang="ru-RU" sz="3200" b="1" dirty="0">
              <a:ln w="3175" cmpd="sng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Рисунок 3" descr="0_122910_eeceffb1_or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3857628"/>
            <a:ext cx="4714876" cy="259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49151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85728"/>
            <a:ext cx="8208912" cy="138499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r"/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  <a:ea typeface="Times New Roman"/>
              </a:rPr>
              <a:t> </a:t>
            </a:r>
            <a:r>
              <a:rPr lang="ru-RU" sz="2800" b="1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  <a:ea typeface="Calibri"/>
                <a:cs typeface="Times New Roman"/>
              </a:rPr>
              <a:t>«Только творческий педагог может развить творческое </a:t>
            </a:r>
            <a:r>
              <a:rPr lang="en-US" sz="2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  <a:ea typeface="Calibri"/>
                <a:cs typeface="Times New Roman"/>
              </a:rPr>
              <a:t>   </a:t>
            </a:r>
            <a:r>
              <a:rPr lang="ru-RU" sz="2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  <a:ea typeface="Calibri"/>
                <a:cs typeface="Times New Roman"/>
              </a:rPr>
              <a:t>начало </a:t>
            </a:r>
            <a:r>
              <a:rPr lang="ru-RU" sz="2800" b="1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  <a:ea typeface="Calibri"/>
                <a:cs typeface="Times New Roman"/>
              </a:rPr>
              <a:t>в ребенке» </a:t>
            </a:r>
            <a:r>
              <a:rPr lang="en-US" sz="2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  <a:ea typeface="Calibri"/>
                <a:cs typeface="Times New Roman"/>
              </a:rPr>
              <a:t>                                                                                                                                                                 </a:t>
            </a:r>
            <a:r>
              <a:rPr lang="ru-RU" sz="2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  <a:ea typeface="Calibri"/>
                <a:cs typeface="Times New Roman"/>
              </a:rPr>
              <a:t>В</a:t>
            </a:r>
            <a:r>
              <a:rPr lang="ru-RU" sz="2800" b="1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/>
                <a:ea typeface="Calibri"/>
                <a:cs typeface="Times New Roman"/>
              </a:rPr>
              <a:t>. А. Сухомлинский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929190" y="3143248"/>
            <a:ext cx="3857652" cy="107157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открытость личности миру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929190" y="4714884"/>
            <a:ext cx="3857652" cy="107157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ведущая цель образования</a:t>
            </a:r>
            <a:r>
              <a:rPr lang="en-US" sz="1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 </a:t>
            </a:r>
            <a:r>
              <a:rPr lang="ru-RU" sz="1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и воспитания</a:t>
            </a:r>
            <a:endParaRPr lang="ru-RU" sz="1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cxnSp>
        <p:nvCxnSpPr>
          <p:cNvPr id="11" name="Соединительная линия уступом 10"/>
          <p:cNvCxnSpPr/>
          <p:nvPr/>
        </p:nvCxnSpPr>
        <p:spPr>
          <a:xfrm>
            <a:off x="4000496" y="2571744"/>
            <a:ext cx="1143008" cy="1071570"/>
          </a:xfrm>
          <a:prstGeom prst="bentConnector3">
            <a:avLst>
              <a:gd name="adj1" fmla="val 50000"/>
            </a:avLst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142844" y="2000240"/>
            <a:ext cx="3857652" cy="107157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В основе творчества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cxnSp>
        <p:nvCxnSpPr>
          <p:cNvPr id="14" name="Соединительная линия уступом 13"/>
          <p:cNvCxnSpPr/>
          <p:nvPr/>
        </p:nvCxnSpPr>
        <p:spPr>
          <a:xfrm>
            <a:off x="4000496" y="4143380"/>
            <a:ext cx="1143008" cy="1071570"/>
          </a:xfrm>
          <a:prstGeom prst="bentConnector3">
            <a:avLst>
              <a:gd name="adj1" fmla="val 50000"/>
            </a:avLst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142844" y="3571876"/>
            <a:ext cx="3857652" cy="107157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85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Раскрытие творческих возможностей</a:t>
            </a:r>
            <a:endParaRPr lang="ru-RU" sz="185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Comic Sans MS" pitchFamily="66" charset="0"/>
            </a:endParaRPr>
          </a:p>
        </p:txBody>
      </p:sp>
      <p:pic>
        <p:nvPicPr>
          <p:cNvPr id="1026" name="Picture 2" descr="C:\Users\Влад\Desktop\gam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684729"/>
            <a:ext cx="4214842" cy="21732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6666593"/>
      </p:ext>
    </p:extLst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214282" y="1000108"/>
            <a:ext cx="3143304" cy="785818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38100">
            <a:solidFill>
              <a:srgbClr val="00206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cs typeface="Arial" pitchFamily="34" charset="0"/>
              </a:rPr>
              <a:t>ЭТАПЫ ДЕТСКОГО ТВОРЧЕСТВА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642910" y="2000240"/>
            <a:ext cx="3895724" cy="135732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cs typeface="Arial" pitchFamily="34" charset="0"/>
              </a:rPr>
              <a:t>Формирование замысла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3000364" y="2714620"/>
            <a:ext cx="3786214" cy="135732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cs typeface="Arial" pitchFamily="34" charset="0"/>
              </a:rPr>
              <a:t>Реализация замысла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5214942" y="3571876"/>
            <a:ext cx="3714776" cy="1357322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cs typeface="Arial" pitchFamily="34" charset="0"/>
              </a:rPr>
              <a:t>Анализ творческой работы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9" name="Рисунок 8" descr="Развитие творческих способностей у детей дошкольного возраста"/>
          <p:cNvPicPr/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4643446"/>
            <a:ext cx="2928958" cy="2214554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0" name="Рисунок 9" descr="C:\Users\Влад\Desktop\5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99928">
            <a:off x="5026495" y="4989740"/>
            <a:ext cx="1939925" cy="145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54" name="AutoShape 6"/>
          <p:cNvCxnSpPr>
            <a:cxnSpLocks noChangeShapeType="1"/>
          </p:cNvCxnSpPr>
          <p:nvPr/>
        </p:nvCxnSpPr>
        <p:spPr bwMode="auto">
          <a:xfrm rot="5400000" flipH="1" flipV="1">
            <a:off x="-1464511" y="2821777"/>
            <a:ext cx="3357586" cy="1588"/>
          </a:xfrm>
          <a:prstGeom prst="straightConnector1">
            <a:avLst/>
          </a:prstGeom>
          <a:noFill/>
          <a:ln w="38100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6" name="AutoShape 6"/>
          <p:cNvCxnSpPr>
            <a:cxnSpLocks noChangeShapeType="1"/>
          </p:cNvCxnSpPr>
          <p:nvPr/>
        </p:nvCxnSpPr>
        <p:spPr bwMode="auto">
          <a:xfrm rot="10800000">
            <a:off x="214282" y="3571876"/>
            <a:ext cx="3203598" cy="1588"/>
          </a:xfrm>
          <a:prstGeom prst="straightConnector1">
            <a:avLst/>
          </a:prstGeom>
          <a:noFill/>
          <a:ln w="38100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8" name="AutoShape 6"/>
          <p:cNvCxnSpPr>
            <a:cxnSpLocks noChangeShapeType="1"/>
          </p:cNvCxnSpPr>
          <p:nvPr/>
        </p:nvCxnSpPr>
        <p:spPr bwMode="auto">
          <a:xfrm rot="10800000" flipV="1">
            <a:off x="214282" y="4500570"/>
            <a:ext cx="5429288" cy="9524"/>
          </a:xfrm>
          <a:prstGeom prst="straightConnector1">
            <a:avLst/>
          </a:prstGeom>
          <a:noFill/>
          <a:ln w="38100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055" name="AutoShape 7"/>
          <p:cNvCxnSpPr>
            <a:cxnSpLocks noChangeShapeType="1"/>
          </p:cNvCxnSpPr>
          <p:nvPr/>
        </p:nvCxnSpPr>
        <p:spPr bwMode="auto">
          <a:xfrm rot="10800000">
            <a:off x="214282" y="2714620"/>
            <a:ext cx="571504" cy="1588"/>
          </a:xfrm>
          <a:prstGeom prst="straightConnector1">
            <a:avLst/>
          </a:prstGeom>
          <a:noFill/>
          <a:ln w="38100">
            <a:solidFill>
              <a:srgbClr val="002060"/>
            </a:solidFill>
            <a:round/>
            <a:headEnd/>
            <a:tailEnd/>
          </a:ln>
        </p:spPr>
      </p:cxn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571472" y="2500306"/>
            <a:ext cx="433388" cy="428628"/>
          </a:xfrm>
          <a:prstGeom prst="chevron">
            <a:avLst>
              <a:gd name="adj" fmla="val 50568"/>
            </a:avLst>
          </a:prstGeom>
          <a:solidFill>
            <a:srgbClr val="FFFFFF"/>
          </a:solidFill>
          <a:ln w="38100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3071802" y="3357562"/>
            <a:ext cx="433388" cy="428628"/>
          </a:xfrm>
          <a:prstGeom prst="chevron">
            <a:avLst>
              <a:gd name="adj" fmla="val 50568"/>
            </a:avLst>
          </a:prstGeom>
          <a:solidFill>
            <a:srgbClr val="FFFFFF"/>
          </a:solidFill>
          <a:ln w="38100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auto">
          <a:xfrm>
            <a:off x="5357818" y="4286256"/>
            <a:ext cx="433388" cy="428628"/>
          </a:xfrm>
          <a:prstGeom prst="chevron">
            <a:avLst>
              <a:gd name="adj" fmla="val 50568"/>
            </a:avLst>
          </a:prstGeom>
          <a:solidFill>
            <a:srgbClr val="FFFFFF"/>
          </a:solidFill>
          <a:ln w="38100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7" name="Picture 9" descr="C:\Users\Влад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072330" y="1714488"/>
            <a:ext cx="1621240" cy="1643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061650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428604"/>
            <a:ext cx="7929618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spc="50" dirty="0" smtClean="0">
                <a:ln w="19050"/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Times New Roman"/>
              </a:rPr>
              <a:t>Первоначальные навыки самостоятельности детей 2-3, 3-4 лет</a:t>
            </a:r>
            <a:endParaRPr lang="ru-RU" sz="3000" b="1" spc="50" dirty="0">
              <a:ln w="19050"/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924_image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 rot="1199099">
            <a:off x="5720943" y="3065317"/>
            <a:ext cx="2783769" cy="177934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 descr="C:\Users\Влад\Desktop\tvorchestvo.png"/>
          <p:cNvPicPr/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642910" y="3286124"/>
            <a:ext cx="478634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877263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6179355" y="2964653"/>
            <a:ext cx="2000264" cy="1214446"/>
          </a:xfrm>
          <a:prstGeom prst="line">
            <a:avLst/>
          </a:prstGeom>
          <a:ln w="28575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3071802" y="2285992"/>
            <a:ext cx="2428892" cy="285752"/>
          </a:xfrm>
          <a:prstGeom prst="line">
            <a:avLst/>
          </a:prstGeom>
          <a:ln w="28575">
            <a:solidFill>
              <a:srgbClr val="66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286380" y="1785926"/>
            <a:ext cx="3571900" cy="857256"/>
          </a:xfrm>
          <a:prstGeom prst="round2Diag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Дети 5-6 и 6-8 лет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357686" y="3429000"/>
            <a:ext cx="4500594" cy="1857388"/>
          </a:xfrm>
          <a:prstGeom prst="ellipse">
            <a:avLst/>
          </a:prstGeom>
          <a:solidFill>
            <a:srgbClr val="DE71E9"/>
          </a:solidFill>
          <a:ln w="28575">
            <a:solidFill>
              <a:srgbClr val="945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latin typeface="Comic Sans MS" pitchFamily="66" charset="0"/>
              </a:rPr>
              <a:t>Творческая активность и самостоятельность</a:t>
            </a:r>
            <a:endParaRPr lang="ru-RU" sz="2500" b="1" dirty="0"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282" y="1214422"/>
            <a:ext cx="4500594" cy="1857388"/>
          </a:xfrm>
          <a:prstGeom prst="ellipse">
            <a:avLst/>
          </a:prstGeom>
          <a:solidFill>
            <a:srgbClr val="DE71E9"/>
          </a:solidFill>
          <a:ln w="28575">
            <a:solidFill>
              <a:srgbClr val="9457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latin typeface="Comic Sans MS" pitchFamily="66" charset="0"/>
              </a:rPr>
              <a:t>Обобщать и анализировать</a:t>
            </a:r>
            <a:endParaRPr lang="ru-RU" sz="2500" b="1" dirty="0">
              <a:latin typeface="Comic Sans MS" pitchFamily="66" charset="0"/>
            </a:endParaRPr>
          </a:p>
        </p:txBody>
      </p:sp>
      <p:pic>
        <p:nvPicPr>
          <p:cNvPr id="13" name="Picture 3" descr="C:\Users\Влад\Desktop\0_12290f_895e0b48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86124"/>
            <a:ext cx="4838703" cy="33498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4445676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500034" y="1142984"/>
            <a:ext cx="3786214" cy="785818"/>
          </a:xfrm>
          <a:prstGeom prst="roundRect">
            <a:avLst>
              <a:gd name="adj" fmla="val 16667"/>
            </a:avLst>
          </a:prstGeom>
          <a:solidFill>
            <a:srgbClr val="9457D7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I. Теоретическая часть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143116"/>
            <a:ext cx="785818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 как средство развития творческих способностей дошкольников (презентация).</a:t>
            </a:r>
            <a:endParaRPr lang="en-US" sz="2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Зангирова</a:t>
            </a: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 Татьяна Александровна.</a:t>
            </a:r>
            <a:endParaRPr lang="en-US" sz="24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abriola" pitchFamily="82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en-US" sz="2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разнообразных техник нетрадиционного рисования в работе с детьми раннего возраста (презентация опыта работы). </a:t>
            </a:r>
          </a:p>
          <a:p>
            <a:pPr algn="just"/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Шарипкулова</a:t>
            </a: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Милавша</a:t>
            </a: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Валияновна</a:t>
            </a:r>
            <a:endParaRPr lang="en-US" sz="24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abriola" pitchFamily="82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en-US" sz="2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 дошкольного учреждения с семьями воспитанников по вопросам творческого развития детей (сообщение). </a:t>
            </a:r>
          </a:p>
          <a:p>
            <a:pPr algn="just"/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Ханова</a:t>
            </a: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Айгуль</a:t>
            </a: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  <a:cs typeface="Times New Roman" pitchFamily="18" charset="0"/>
              </a:rPr>
              <a:t>Айратовна</a:t>
            </a:r>
            <a:endParaRPr lang="ru-RU" sz="2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abriola" pitchFamily="82" charset="0"/>
              <a:cs typeface="Times New Roman" pitchFamily="18" charset="0"/>
            </a:endParaRPr>
          </a:p>
        </p:txBody>
      </p:sp>
      <p:sp>
        <p:nvSpPr>
          <p:cNvPr id="5123" name="Oval 3"/>
          <p:cNvSpPr>
            <a:spLocks noChangeArrowheads="1"/>
          </p:cNvSpPr>
          <p:nvPr/>
        </p:nvSpPr>
        <p:spPr bwMode="auto">
          <a:xfrm>
            <a:off x="214282" y="2285992"/>
            <a:ext cx="568326" cy="571504"/>
          </a:xfrm>
          <a:prstGeom prst="ellipse">
            <a:avLst/>
          </a:prstGeom>
          <a:solidFill>
            <a:srgbClr val="9457D7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1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14282" y="3786190"/>
            <a:ext cx="568326" cy="571504"/>
          </a:xfrm>
          <a:prstGeom prst="ellipse">
            <a:avLst/>
          </a:prstGeom>
          <a:solidFill>
            <a:srgbClr val="9457D7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2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214282" y="5357826"/>
            <a:ext cx="568326" cy="571504"/>
          </a:xfrm>
          <a:prstGeom prst="ellipse">
            <a:avLst/>
          </a:prstGeom>
          <a:solidFill>
            <a:srgbClr val="9457D7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3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699740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500034" y="1142984"/>
            <a:ext cx="3786214" cy="785818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I</a:t>
            </a:r>
            <a:r>
              <a:rPr lang="en-US" sz="2200" b="1" dirty="0" smtClean="0">
                <a:solidFill>
                  <a:srgbClr val="FFFFFF"/>
                </a:solidFill>
                <a:latin typeface="Comic Sans MS" pitchFamily="66" charset="0"/>
                <a:cs typeface="Arial" pitchFamily="34" charset="0"/>
              </a:rPr>
              <a:t>I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. </a:t>
            </a:r>
            <a:r>
              <a:rPr lang="ru-RU" sz="2200" b="1" dirty="0" smtClean="0">
                <a:solidFill>
                  <a:srgbClr val="FFFFFF"/>
                </a:solidFill>
                <a:latin typeface="Comic Sans MS" pitchFamily="66" charset="0"/>
                <a:cs typeface="Arial" pitchFamily="34" charset="0"/>
              </a:rPr>
              <a:t>Практическая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 часть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214554"/>
            <a:ext cx="785818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НОД. Развитие познавательной деятельности с использованием оборудования сенсорной комнаты (дети 3-4 лет). </a:t>
            </a:r>
          </a:p>
          <a:p>
            <a:pPr algn="just"/>
            <a:r>
              <a:rPr lang="ru-RU" sz="2400" dirty="0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– Смолич Алла Ивановна</a:t>
            </a:r>
          </a:p>
          <a:p>
            <a:pPr algn="just"/>
            <a:endParaRPr lang="ru-RU" sz="2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Мастер-класс: «Оригами как один из методов всестороннего развития ребенка 4-5 лет».</a:t>
            </a:r>
          </a:p>
          <a:p>
            <a:pPr algn="just"/>
            <a:r>
              <a:rPr lang="ru-RU" sz="2400" dirty="0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Кочкина</a:t>
            </a:r>
            <a:r>
              <a:rPr lang="ru-RU" sz="2400" dirty="0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 Мария Викторовна </a:t>
            </a:r>
          </a:p>
          <a:p>
            <a:pPr algn="just"/>
            <a:endParaRPr lang="ru-RU" sz="2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Комплексная  НОД по ОБЖ в группе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общеразвивающей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направленности 6-7 лет.</a:t>
            </a:r>
          </a:p>
          <a:p>
            <a:pPr algn="just"/>
            <a:r>
              <a:rPr lang="ru-RU" sz="2400" dirty="0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Метелева</a:t>
            </a:r>
            <a:r>
              <a:rPr lang="ru-RU" sz="2400" dirty="0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 Наталья Викторовна</a:t>
            </a:r>
            <a:endParaRPr lang="ru-RU" sz="2400" dirty="0">
              <a:ln w="10541" cmpd="sng">
                <a:solidFill>
                  <a:srgbClr val="92D050"/>
                </a:solidFill>
                <a:prstDash val="solid"/>
              </a:ln>
              <a:solidFill>
                <a:srgbClr val="92D050"/>
              </a:solidFill>
              <a:latin typeface="Gabriola" pitchFamily="82" charset="0"/>
              <a:cs typeface="Times New Roman" pitchFamily="18" charset="0"/>
            </a:endParaRPr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214282" y="2428868"/>
            <a:ext cx="568326" cy="571504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1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14282" y="4000504"/>
            <a:ext cx="568326" cy="571504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2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214282" y="5500702"/>
            <a:ext cx="568326" cy="571504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3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774574"/>
      </p:ext>
    </p:extLst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4348" y="1714488"/>
            <a:ext cx="753997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Спасибо! 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Творческих успехов!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83994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500034" y="1142984"/>
            <a:ext cx="3786214" cy="785818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I</a:t>
            </a:r>
            <a:r>
              <a:rPr lang="en-US" sz="2200" b="1" dirty="0" smtClean="0">
                <a:solidFill>
                  <a:srgbClr val="FFFFFF"/>
                </a:solidFill>
                <a:latin typeface="Comic Sans MS" pitchFamily="66" charset="0"/>
                <a:cs typeface="Arial" pitchFamily="34" charset="0"/>
              </a:rPr>
              <a:t>I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. </a:t>
            </a:r>
            <a:r>
              <a:rPr lang="ru-RU" sz="2200" b="1" dirty="0" smtClean="0">
                <a:solidFill>
                  <a:srgbClr val="FFFFFF"/>
                </a:solidFill>
                <a:latin typeface="Comic Sans MS" pitchFamily="66" charset="0"/>
                <a:cs typeface="Arial" pitchFamily="34" charset="0"/>
              </a:rPr>
              <a:t>Практическая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 часть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214554"/>
            <a:ext cx="785818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НОД. Развитие познавательной деятельности с использованием оборудования сенсорной комнаты (дети 3-4 лет). </a:t>
            </a:r>
          </a:p>
          <a:p>
            <a:pPr algn="just"/>
            <a:r>
              <a:rPr lang="ru-RU" sz="2400" dirty="0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– Смолич Алла Ивановна</a:t>
            </a:r>
          </a:p>
          <a:p>
            <a:pPr algn="just"/>
            <a:endParaRPr lang="ru-RU" sz="2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Мастер-класс: «Оригами как один из методов всестороннего развития ребенка 4-5 лет».</a:t>
            </a:r>
          </a:p>
          <a:p>
            <a:pPr algn="just"/>
            <a:r>
              <a:rPr lang="ru-RU" sz="2400" dirty="0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Кочкина</a:t>
            </a:r>
            <a:r>
              <a:rPr lang="ru-RU" sz="2400" dirty="0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 Мария Викторовна </a:t>
            </a:r>
          </a:p>
          <a:p>
            <a:pPr algn="just"/>
            <a:endParaRPr lang="ru-RU" sz="22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Комплексная  НОД по ОБЖ в группе 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общеразвивающей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направленности 6-7 лет.</a:t>
            </a:r>
          </a:p>
          <a:p>
            <a:pPr algn="just"/>
            <a:r>
              <a:rPr lang="ru-RU" sz="2400" dirty="0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Метелева</a:t>
            </a:r>
            <a:r>
              <a:rPr lang="ru-RU" sz="2400" dirty="0" smtClean="0">
                <a:ln w="10541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latin typeface="Gabriola" pitchFamily="82" charset="0"/>
                <a:cs typeface="Times New Roman" pitchFamily="18" charset="0"/>
              </a:rPr>
              <a:t> Наталья Викторовна</a:t>
            </a:r>
            <a:endParaRPr lang="ru-RU" sz="2400" dirty="0">
              <a:ln w="10541" cmpd="sng">
                <a:solidFill>
                  <a:srgbClr val="92D050"/>
                </a:solidFill>
                <a:prstDash val="solid"/>
              </a:ln>
              <a:solidFill>
                <a:srgbClr val="92D050"/>
              </a:solidFill>
              <a:latin typeface="Gabriola" pitchFamily="82" charset="0"/>
              <a:cs typeface="Times New Roman" pitchFamily="18" charset="0"/>
            </a:endParaRPr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214282" y="2428868"/>
            <a:ext cx="568326" cy="571504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1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214282" y="4000504"/>
            <a:ext cx="568326" cy="571504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2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214282" y="5500702"/>
            <a:ext cx="568326" cy="571504"/>
          </a:xfrm>
          <a:prstGeom prst="ellipse">
            <a:avLst/>
          </a:prstGeom>
          <a:solidFill>
            <a:srgbClr val="92D050"/>
          </a:solidFill>
          <a:ln w="38100">
            <a:solidFill>
              <a:srgbClr val="00B0F0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omic Sans MS" pitchFamily="66" charset="0"/>
                <a:cs typeface="Arial" pitchFamily="34" charset="0"/>
              </a:rPr>
              <a:t>3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3286124"/>
            <a:ext cx="428628" cy="428628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143372" y="4714884"/>
            <a:ext cx="428628" cy="428628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6000768"/>
            <a:ext cx="428628" cy="428628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255</TotalTime>
  <Words>162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Методический семинар-практикум  воспитателей групп  раннего и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семинар-практикум  воспитателей групп  раннего и дошкольного возраста</dc:title>
  <dc:creator>AFANASIY</dc:creator>
  <cp:lastModifiedBy>AFANASIY</cp:lastModifiedBy>
  <cp:revision>46</cp:revision>
  <dcterms:created xsi:type="dcterms:W3CDTF">2016-01-24T13:15:24Z</dcterms:created>
  <dcterms:modified xsi:type="dcterms:W3CDTF">2016-01-25T14:02:06Z</dcterms:modified>
</cp:coreProperties>
</file>