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61" r:id="rId4"/>
    <p:sldId id="262" r:id="rId5"/>
    <p:sldId id="268" r:id="rId6"/>
    <p:sldId id="270" r:id="rId7"/>
    <p:sldId id="257" r:id="rId8"/>
    <p:sldId id="263" r:id="rId9"/>
    <p:sldId id="258" r:id="rId10"/>
    <p:sldId id="264" r:id="rId11"/>
    <p:sldId id="265" r:id="rId12"/>
    <p:sldId id="266" r:id="rId13"/>
    <p:sldId id="267" r:id="rId14"/>
    <p:sldId id="271" r:id="rId15"/>
    <p:sldId id="272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7728F-E957-44A3-9F43-2E0ABD1E8CF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5191A-4B05-48F2-B5E4-1234312EEB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9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6B86345-006A-4DC9-9510-D2919C5C673D}" type="slidenum">
              <a:rPr lang="ru-RU">
                <a:latin typeface="Calibri" panose="020F0502020204030204" pitchFamily="34" charset="0"/>
              </a:rPr>
              <a:pPr/>
              <a:t>2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431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E7005F8-88AA-4158-A534-0D59B68C07DC}" type="slidenum">
              <a:rPr lang="ru-RU">
                <a:latin typeface="Calibri" panose="020F0502020204030204" pitchFamily="34" charset="0"/>
              </a:rPr>
              <a:pPr/>
              <a:t>3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563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6C56C90-62B7-41AA-A47E-841283F24501}" type="slidenum">
              <a:rPr lang="ru-RU">
                <a:latin typeface="Calibri" panose="020F0502020204030204" pitchFamily="34" charset="0"/>
              </a:rPr>
              <a:pPr/>
              <a:t>4</a:t>
            </a:fld>
            <a:endParaRPr 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0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5191A-4B05-48F2-B5E4-1234312EEBC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87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31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6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07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75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12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56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90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01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369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169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09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BD273-7CF9-4B4B-8D7A-948E2E7A40C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7556F-CB59-465B-B8D6-6CED166092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84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522"/>
            <a:ext cx="7070991" cy="523271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Оценивание обучающихся при работе в группах</a:t>
            </a:r>
            <a:endParaRPr lang="ru-RU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991" y="2225041"/>
            <a:ext cx="4953369" cy="447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9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16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Пример 2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827843"/>
              </p:ext>
            </p:extLst>
          </p:nvPr>
        </p:nvGraphicFramePr>
        <p:xfrm>
          <a:off x="1" y="1142998"/>
          <a:ext cx="12192002" cy="58660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240115"/>
                <a:gridCol w="1620221"/>
                <a:gridCol w="1655258"/>
                <a:gridCol w="1505553"/>
                <a:gridCol w="1504492"/>
                <a:gridCol w="1505553"/>
                <a:gridCol w="2106500"/>
                <a:gridCol w="1054310"/>
              </a:tblGrid>
              <a:tr h="13963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№ группы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_____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Список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Участвовал в обсуждении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Предлагал идеи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Отвечал на вопросы учителя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Внимательно слушал других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Выполнил все свои обязанности вовремя и качественно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Общий балл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1. Николаева З.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2. Карякина Т.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 3.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effectLst/>
                        </a:rPr>
                        <a:t>Трипутько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А.</a:t>
                      </a:r>
                      <a:endParaRPr lang="ru-RU" sz="2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5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4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r>
                        <a:rPr lang="ru-RU" sz="3200" dirty="0" smtClean="0">
                          <a:effectLst/>
                        </a:rPr>
                        <a:t>4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 23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4. </a:t>
                      </a: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effectLst/>
                        </a:rPr>
                        <a:t>Карасёва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 А.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4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 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4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5</a:t>
                      </a: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Зубкова И.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b="0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3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44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438" y="146761"/>
            <a:ext cx="10230134" cy="89046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Вариант 3.</a:t>
            </a:r>
            <a:r>
              <a:rPr lang="ru-RU" dirty="0" smtClean="0"/>
              <a:t> Совместное оценивание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244310"/>
              </p:ext>
            </p:extLst>
          </p:nvPr>
        </p:nvGraphicFramePr>
        <p:xfrm>
          <a:off x="814998" y="1037230"/>
          <a:ext cx="10885469" cy="57882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38057"/>
                <a:gridCol w="1501365"/>
                <a:gridCol w="1786739"/>
                <a:gridCol w="1423432"/>
                <a:gridCol w="1786739"/>
                <a:gridCol w="1625141"/>
                <a:gridCol w="1623996"/>
              </a:tblGrid>
              <a:tr h="805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Группы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Сотрудничество 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Поведение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Правильность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выполнения заданий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Умение слушать других участников группы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Логика изложения материала, чёткость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Общий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Балл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4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2142780"/>
              </p:ext>
            </p:extLst>
          </p:nvPr>
        </p:nvGraphicFramePr>
        <p:xfrm>
          <a:off x="1" y="441958"/>
          <a:ext cx="12191999" cy="57150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66800"/>
                <a:gridCol w="1127760"/>
                <a:gridCol w="1417320"/>
                <a:gridCol w="1341120"/>
                <a:gridCol w="1295400"/>
                <a:gridCol w="1325880"/>
                <a:gridCol w="1295400"/>
                <a:gridCol w="1188720"/>
                <a:gridCol w="1051560"/>
                <a:gridCol w="1082039"/>
              </a:tblGrid>
              <a:tr h="13963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№ группы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_____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Список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Участвовал в обсуждении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Предлагал идеи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Отвечал на вопросы учителя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Внимательно слушал других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Выполнил все свои обязанности вовремя и качественно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Общий балл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Баллы от учителя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0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51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438" y="146761"/>
            <a:ext cx="10230134" cy="89046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Пример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43619"/>
              </p:ext>
            </p:extLst>
          </p:nvPr>
        </p:nvGraphicFramePr>
        <p:xfrm>
          <a:off x="814998" y="1037230"/>
          <a:ext cx="10885469" cy="57882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38057"/>
                <a:gridCol w="1501365"/>
                <a:gridCol w="1786739"/>
                <a:gridCol w="1423432"/>
                <a:gridCol w="1786739"/>
                <a:gridCol w="1625141"/>
                <a:gridCol w="1623996"/>
              </a:tblGrid>
              <a:tr h="805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Группы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Сотрудничество 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Поведение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Правильность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выполнения заданий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Умение слушать других участников группы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Логика изложения материала, чёткость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Общий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Балл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+ 4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- 2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20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5631" y="171941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Преимущества оценивания в группе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0918"/>
            <a:ext cx="10515600" cy="4786045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000" dirty="0"/>
              <a:t>Если оценивание ведется на протяжении всего урока, то наиболее вероятно, что ничто не останется незамеченным, не будет забыто к концу урока при выставлении оценки.</a:t>
            </a:r>
          </a:p>
          <a:p>
            <a:pPr lvl="0"/>
            <a:r>
              <a:rPr lang="ru-RU" sz="4000" dirty="0"/>
              <a:t>Наглядность оценивания позволяет регулировать свои достижения, влиять в ходе урока на оценку.</a:t>
            </a:r>
          </a:p>
          <a:p>
            <a:pPr lvl="0"/>
            <a:r>
              <a:rPr lang="ru-RU" sz="4000" dirty="0"/>
              <a:t>Стимулирует учеников узнавать, как можно больше по изучаемой </a:t>
            </a:r>
            <a:r>
              <a:rPr lang="ru-RU" sz="4000" dirty="0" smtClean="0"/>
              <a:t>теме.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026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52282"/>
            <a:ext cx="10515600" cy="5505718"/>
          </a:xfrm>
        </p:spPr>
        <p:txBody>
          <a:bodyPr>
            <a:normAutofit/>
          </a:bodyPr>
          <a:lstStyle/>
          <a:p>
            <a:pPr lvl="0"/>
            <a:r>
              <a:rPr lang="ru-RU" sz="3200" dirty="0"/>
              <a:t>Весь процесс «прозрачен» для учеников, поэтому они не подвергают сомнению критерии и результаты оценивания.</a:t>
            </a:r>
          </a:p>
          <a:p>
            <a:pPr lvl="0"/>
            <a:r>
              <a:rPr lang="ru-RU" sz="3200" dirty="0"/>
              <a:t>При данном виде оценивания у учеников есть возможность улучшить качество своей работы, т.к. обсуждаются причины неудач.</a:t>
            </a:r>
          </a:p>
          <a:p>
            <a:pPr lvl="0"/>
            <a:r>
              <a:rPr lang="ru-RU" sz="3200" dirty="0"/>
              <a:t>Формируются навыки сотрудничества, навыки общения и построения гармоничных отношений с окружающими.</a:t>
            </a:r>
          </a:p>
          <a:p>
            <a:pPr lvl="0"/>
            <a:r>
              <a:rPr lang="ru-RU" sz="3200" dirty="0"/>
              <a:t>У учащихся формируется собственная точка зрения, они учатся ее аргументировать, отстаивать свое мнение.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73050" y="26719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Преимущества оценивания в группе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93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/>
              <a:t>Цель групповой работы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90647" y="2007317"/>
            <a:ext cx="6492193" cy="399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1313" indent="-341313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algn="ctr" eaLnBrk="0" hangingPunct="0">
              <a:spcBef>
                <a:spcPct val="20000"/>
              </a:spcBef>
            </a:pPr>
            <a:r>
              <a:rPr lang="ru-RU" sz="4800" dirty="0" smtClean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Активное </a:t>
            </a:r>
            <a: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включение </a:t>
            </a:r>
            <a:b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каждого ученика </a:t>
            </a:r>
            <a:b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процесс усвоения </a:t>
            </a:r>
            <a:b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800" dirty="0">
                <a:solidFill>
                  <a:srgbClr val="4C2B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учебного материала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2" y="1899443"/>
            <a:ext cx="4603048" cy="389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2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Заголовок 1"/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Задачи групповой работы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272256" y="1637834"/>
            <a:ext cx="81964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Активизация познавательной деятельности</a:t>
            </a:r>
          </a:p>
        </p:txBody>
      </p:sp>
      <p:sp>
        <p:nvSpPr>
          <p:cNvPr id="16396" name="TextBox 16"/>
          <p:cNvSpPr txBox="1">
            <a:spLocks noChangeArrowheads="1"/>
          </p:cNvSpPr>
          <p:nvPr/>
        </p:nvSpPr>
        <p:spPr bwMode="auto">
          <a:xfrm>
            <a:off x="272256" y="2618705"/>
            <a:ext cx="681434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Развитие навыков самостоятельной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учебной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</a:p>
        </p:txBody>
      </p:sp>
      <p:sp>
        <p:nvSpPr>
          <p:cNvPr id="16397" name="TextBox 17"/>
          <p:cNvSpPr txBox="1">
            <a:spLocks noChangeArrowheads="1"/>
          </p:cNvSpPr>
          <p:nvPr/>
        </p:nvSpPr>
        <p:spPr bwMode="auto">
          <a:xfrm>
            <a:off x="394176" y="4037292"/>
            <a:ext cx="69630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Развитие умений успешного общения</a:t>
            </a:r>
          </a:p>
        </p:txBody>
      </p:sp>
      <p:sp>
        <p:nvSpPr>
          <p:cNvPr id="16398" name="TextBox 18"/>
          <p:cNvSpPr txBox="1">
            <a:spLocks noChangeArrowheads="1"/>
          </p:cNvSpPr>
          <p:nvPr/>
        </p:nvSpPr>
        <p:spPr bwMode="auto">
          <a:xfrm>
            <a:off x="394176" y="4971996"/>
            <a:ext cx="696043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Совершенствование межличностных </a:t>
            </a:r>
            <a:b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отношений в классе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468" y="2477246"/>
            <a:ext cx="4343063" cy="364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1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881314" y="274638"/>
            <a:ext cx="8137206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Плюсы и минусы групповой работы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-2" y="1256824"/>
            <a:ext cx="6381751" cy="63976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 dirty="0" smtClean="0"/>
              <a:t>Плюсы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0" y="1937860"/>
            <a:ext cx="6381751" cy="43630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dirty="0"/>
              <a:t>Повышается учебная и познавательная мотивация</a:t>
            </a:r>
          </a:p>
          <a:p>
            <a:pPr>
              <a:defRPr/>
            </a:pPr>
            <a:r>
              <a:rPr lang="ru-RU" dirty="0"/>
              <a:t>Снижается уровень тревожности учащихся</a:t>
            </a:r>
          </a:p>
          <a:p>
            <a:pPr>
              <a:defRPr/>
            </a:pPr>
            <a:r>
              <a:rPr lang="ru-RU" dirty="0"/>
              <a:t>В группе выше обучаемость, эффективность усвоения и актуализации знаний.</a:t>
            </a:r>
          </a:p>
          <a:p>
            <a:pPr>
              <a:defRPr/>
            </a:pPr>
            <a:r>
              <a:rPr lang="ru-RU" dirty="0"/>
              <a:t>Улучшается психологический климат в классе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263640" y="1263809"/>
            <a:ext cx="5928360" cy="63976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>
              <a:defRPr/>
            </a:pPr>
            <a:r>
              <a:rPr lang="ru-RU" dirty="0" smtClean="0"/>
              <a:t>Минусы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6263640" y="1944845"/>
            <a:ext cx="5928360" cy="436308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ru-RU" dirty="0"/>
              <a:t>Групповой работе надо сначала научить</a:t>
            </a:r>
          </a:p>
          <a:p>
            <a:pPr>
              <a:defRPr/>
            </a:pPr>
            <a:r>
              <a:rPr lang="ru-RU" dirty="0"/>
              <a:t>Организация групповой работы требует от учителя особых умений, усилий</a:t>
            </a:r>
          </a:p>
          <a:p>
            <a:pPr>
              <a:defRPr/>
            </a:pPr>
            <a:r>
              <a:rPr lang="ru-RU" dirty="0"/>
              <a:t>Некоторые ученики могут пользоваться результатами труда более сильных одноклассников</a:t>
            </a:r>
          </a:p>
          <a:p>
            <a:pPr>
              <a:defRPr/>
            </a:pPr>
            <a:r>
              <a:rPr lang="ru-RU" dirty="0"/>
              <a:t>Для некоторых детей разделение на группы – процесс болезненный</a:t>
            </a:r>
          </a:p>
        </p:txBody>
      </p:sp>
    </p:spTree>
    <p:extLst>
      <p:ext uri="{BB962C8B-B14F-4D97-AF65-F5344CB8AC3E}">
        <p14:creationId xmlns:p14="http://schemas.microsoft.com/office/powerpoint/2010/main" val="366797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94" y="1916185"/>
            <a:ext cx="5806365" cy="4358593"/>
          </a:xfrm>
        </p:spPr>
        <p:txBody>
          <a:bodyPr>
            <a:noAutofit/>
          </a:bodyPr>
          <a:lstStyle/>
          <a:p>
            <a:pPr algn="ctr"/>
            <a:r>
              <a:rPr lang="ru-RU" sz="3200" i="1" u="sng" dirty="0" smtClean="0">
                <a:latin typeface="+mn-lt"/>
              </a:rPr>
              <a:t>Оценивание работы в группах при изучении нового материала</a:t>
            </a:r>
            <a:r>
              <a:rPr lang="ru-RU" sz="3000" i="1" dirty="0" smtClean="0">
                <a:latin typeface="+mn-lt"/>
              </a:rPr>
              <a:t/>
            </a:r>
            <a:br>
              <a:rPr lang="ru-RU" sz="3000" i="1" dirty="0" smtClean="0">
                <a:latin typeface="+mn-lt"/>
              </a:rPr>
            </a:br>
            <a:r>
              <a:rPr lang="ru-RU" sz="3000" i="1" dirty="0" smtClean="0">
                <a:latin typeface="+mn-lt"/>
              </a:rPr>
              <a:t/>
            </a:r>
            <a:br>
              <a:rPr lang="ru-RU" sz="3000" i="1" dirty="0" smtClean="0">
                <a:latin typeface="+mn-lt"/>
              </a:rPr>
            </a:br>
            <a:r>
              <a:rPr lang="ru-RU" sz="3000" i="1" dirty="0">
                <a:latin typeface="+mn-lt"/>
              </a:rPr>
              <a:t/>
            </a:r>
            <a:br>
              <a:rPr lang="ru-RU" sz="3000" i="1" dirty="0">
                <a:latin typeface="+mn-lt"/>
              </a:rPr>
            </a:br>
            <a:r>
              <a:rPr lang="ru-RU" sz="2800" i="1" dirty="0" smtClean="0">
                <a:latin typeface="+mn-lt"/>
              </a:rPr>
              <a:t> </a:t>
            </a:r>
            <a:r>
              <a:rPr lang="ru-RU" sz="2800" dirty="0" smtClean="0">
                <a:latin typeface="+mn-lt"/>
              </a:rPr>
              <a:t>Можно оценить лучшую группа и самых активных участников в других группах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01792" y="2378640"/>
            <a:ext cx="5659981" cy="41032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u="sng" dirty="0"/>
              <a:t>Оценивание работы в группах при закреплении материала</a:t>
            </a:r>
            <a:r>
              <a:rPr lang="ru-RU" b="1" i="1" dirty="0"/>
              <a:t/>
            </a:r>
            <a:br>
              <a:rPr lang="ru-RU" b="1" i="1" dirty="0"/>
            </a:br>
            <a:endParaRPr lang="ru-RU" b="1" i="1" dirty="0" smtClean="0"/>
          </a:p>
          <a:p>
            <a:pPr marL="0" indent="0">
              <a:buNone/>
            </a:pPr>
            <a:endParaRPr lang="ru-RU" b="1" i="1" dirty="0" smtClean="0"/>
          </a:p>
          <a:p>
            <a:pPr marL="0" indent="0" algn="ctr">
              <a:buNone/>
            </a:pPr>
            <a:r>
              <a:rPr lang="ru-RU" dirty="0" smtClean="0"/>
              <a:t>Необходимо оценить все группы и каждого участника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9165" y="197654"/>
            <a:ext cx="8382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Когда и как можно проводить оценивание в группах?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603886" y="1443922"/>
            <a:ext cx="673186" cy="94508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648165" y="1370555"/>
            <a:ext cx="851032" cy="109182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987897" y="3825025"/>
            <a:ext cx="12879" cy="7727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8781383" y="3464415"/>
            <a:ext cx="12879" cy="7727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337" y="63658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Сложности оценивания работы в группах и пути решения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521445"/>
              </p:ext>
            </p:extLst>
          </p:nvPr>
        </p:nvGraphicFramePr>
        <p:xfrm>
          <a:off x="461961" y="1657350"/>
          <a:ext cx="11358564" cy="4806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9282"/>
                <a:gridCol w="5679282"/>
              </a:tblGrid>
              <a:tr h="60767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Сложность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Решение</a:t>
                      </a:r>
                    </a:p>
                  </a:txBody>
                  <a:tcPr/>
                </a:tc>
              </a:tr>
              <a:tr h="2649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«ученическая солидарность» и взаимопомощь учащихся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формировать группы можно с учётом слабых учеников, объединив их в одну группу, но тогда задания этой группе можно давать более лёгкие, чтобы ориентация на успех оставалась</a:t>
                      </a:r>
                      <a:endParaRPr lang="ru-RU" sz="2800" dirty="0"/>
                    </a:p>
                  </a:txBody>
                  <a:tcPr/>
                </a:tc>
              </a:tr>
              <a:tr h="154662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оценивание каждого ученика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Разработка</a:t>
                      </a:r>
                      <a:r>
                        <a:rPr lang="ru-RU" sz="2800" baseline="0" dirty="0" smtClean="0"/>
                        <a:t> критериев для учеников и рейтингового оценивания для учителя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438" y="146761"/>
            <a:ext cx="10230134" cy="89046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Вариант 1.</a:t>
            </a:r>
            <a:r>
              <a:rPr lang="ru-RU" dirty="0" smtClean="0"/>
              <a:t> Оценивание групп учителем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6461240"/>
              </p:ext>
            </p:extLst>
          </p:nvPr>
        </p:nvGraphicFramePr>
        <p:xfrm>
          <a:off x="0" y="1037229"/>
          <a:ext cx="12192001" cy="57882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38057"/>
                <a:gridCol w="1501365"/>
                <a:gridCol w="1786739"/>
                <a:gridCol w="1423432"/>
                <a:gridCol w="1786739"/>
                <a:gridCol w="1625141"/>
                <a:gridCol w="1623996"/>
                <a:gridCol w="1306532"/>
              </a:tblGrid>
              <a:tr h="805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Группы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Сотрудничество 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Поведение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Правильность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выполнения заданий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Умение слушать других участников группы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Логика изложения материала, чёткость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Общий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Балл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Оценка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6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438" y="146761"/>
            <a:ext cx="10230134" cy="890469"/>
          </a:xfrm>
        </p:spPr>
        <p:txBody>
          <a:bodyPr/>
          <a:lstStyle/>
          <a:p>
            <a:pPr algn="ctr"/>
            <a:r>
              <a:rPr lang="ru-RU" dirty="0" smtClean="0"/>
              <a:t>Пример 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897928"/>
              </p:ext>
            </p:extLst>
          </p:nvPr>
        </p:nvGraphicFramePr>
        <p:xfrm>
          <a:off x="0" y="1037229"/>
          <a:ext cx="12192001" cy="578825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38057"/>
                <a:gridCol w="1501365"/>
                <a:gridCol w="1786739"/>
                <a:gridCol w="1423432"/>
                <a:gridCol w="1786739"/>
                <a:gridCol w="1625141"/>
                <a:gridCol w="1623996"/>
                <a:gridCol w="1306532"/>
              </a:tblGrid>
              <a:tr h="805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Группы 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Сотрудничество 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Поведение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 группе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Правильность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выполнения заданий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Умение слушать других участников группы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Логика изложения материала, чёткость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Общий</a:t>
                      </a:r>
                      <a:endParaRPr lang="ru-RU" sz="2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Балл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Оценка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III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IV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9228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3200" b="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ru-RU" sz="3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53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160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Вариант 2.</a:t>
            </a:r>
            <a:r>
              <a:rPr lang="ru-RU" b="1" dirty="0" smtClean="0"/>
              <a:t>  </a:t>
            </a:r>
            <a:r>
              <a:rPr lang="ru-RU" dirty="0" err="1" smtClean="0"/>
              <a:t>Самооценивание</a:t>
            </a:r>
            <a:r>
              <a:rPr lang="ru-RU" dirty="0" smtClean="0"/>
              <a:t> в группах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9436438"/>
              </p:ext>
            </p:extLst>
          </p:nvPr>
        </p:nvGraphicFramePr>
        <p:xfrm>
          <a:off x="1" y="1142998"/>
          <a:ext cx="12192002" cy="57150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240115"/>
                <a:gridCol w="1620221"/>
                <a:gridCol w="1655258"/>
                <a:gridCol w="1505553"/>
                <a:gridCol w="1504492"/>
                <a:gridCol w="1505553"/>
                <a:gridCol w="2106500"/>
                <a:gridCol w="1054310"/>
              </a:tblGrid>
              <a:tr h="13963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№ группы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_____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Список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Участвовал в обсуждении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Предлагал идеи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Отвечал на вопросы учителя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Внимательно слушал других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Выполнил все свои обязанности вовремя и качественно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Общий балл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1.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2.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3.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4.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373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5.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46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599</Words>
  <Application>Microsoft Office PowerPoint</Application>
  <PresentationFormat>Широкоэкранный</PresentationFormat>
  <Paragraphs>375</Paragraphs>
  <Slides>15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Оценивание обучающихся при работе в группах</vt:lpstr>
      <vt:lpstr>Цель групповой работы</vt:lpstr>
      <vt:lpstr>Задачи групповой работы</vt:lpstr>
      <vt:lpstr>Плюсы и минусы групповой работы</vt:lpstr>
      <vt:lpstr>Оценивание работы в группах при изучении нового материала    Можно оценить лучшую группа и самых активных участников в других группах</vt:lpstr>
      <vt:lpstr>Сложности оценивания работы в группах и пути решения  </vt:lpstr>
      <vt:lpstr>Вариант 1. Оценивание групп учителем</vt:lpstr>
      <vt:lpstr>Пример 1</vt:lpstr>
      <vt:lpstr>Вариант 2.  Самооценивание в группах</vt:lpstr>
      <vt:lpstr>Пример 2</vt:lpstr>
      <vt:lpstr>Вариант 3. Совместное оценивание</vt:lpstr>
      <vt:lpstr>Презентация PowerPoint</vt:lpstr>
      <vt:lpstr>Пример</vt:lpstr>
      <vt:lpstr>Преимущества оценивания в группе</vt:lpstr>
      <vt:lpstr>Преимущества оценивания в группе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Alexey Mavlyutov</dc:creator>
  <cp:lastModifiedBy>Alexey Mavlyutov</cp:lastModifiedBy>
  <cp:revision>31</cp:revision>
  <dcterms:created xsi:type="dcterms:W3CDTF">2017-11-25T12:28:50Z</dcterms:created>
  <dcterms:modified xsi:type="dcterms:W3CDTF">2018-01-08T09:23:34Z</dcterms:modified>
</cp:coreProperties>
</file>