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6" r:id="rId7"/>
    <p:sldId id="265" r:id="rId8"/>
  </p:sldIdLst>
  <p:sldSz cx="9144000" cy="6858000" type="screen4x3"/>
  <p:notesSz cx="6797675" cy="987425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CF34265-9FB1-40B4-B15C-731E0A5A3807}" type="datetimeFigureOut">
              <a:rPr lang="ru-RU"/>
              <a:pPr>
                <a:defRPr/>
              </a:pPr>
              <a:t>10.03.2016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76338" y="1233488"/>
            <a:ext cx="444500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75C2AC-0DE2-49AE-92DA-19029E85E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0680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2AFAE0C-DB3F-4F2C-9EB4-A82A47BAE3AA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151300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21E1D-1C99-4132-9BB7-7CB50CEFE4D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75412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C70DE-B444-41CD-96CD-C1AAC798942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16520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32526-1DE7-45A5-AF9A-6E0956DD15A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9050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419C-E7CD-44EC-A656-71804DE6590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691634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3ED4B-8970-43D6-97C3-4305304DDA0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782418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60FE2-0012-4077-8097-E342C33E6C9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55904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AC2B6-3DE3-4DBF-8AFB-13CDD6D58B1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17022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FB6F5-E21B-4C4B-9544-90ED87C48E5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40393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5409D-1488-4BBB-B806-CAEE770F43C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287594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5B388-F28A-4191-BFE0-206488655A2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960299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C91E9-8BA1-4120-8B3B-1D2B2664131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279688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7113C91-E8E9-46A5-BF33-0700CA690C8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03188"/>
            <a:ext cx="7772400" cy="16557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4400" dirty="0" smtClean="0"/>
              <a:t>Разминка:</a:t>
            </a:r>
            <a:br>
              <a:rPr lang="ru-RU" altLang="ru-RU" sz="4400" dirty="0" smtClean="0"/>
            </a:br>
            <a:r>
              <a:rPr lang="ru-RU" altLang="ru-RU" sz="2800" dirty="0" smtClean="0"/>
              <a:t>сложите отрицательные числа</a:t>
            </a:r>
            <a:r>
              <a:rPr lang="ru-RU" altLang="ru-RU" sz="4400" dirty="0" smtClean="0"/>
              <a:t>:</a:t>
            </a:r>
            <a:br>
              <a:rPr lang="ru-RU" altLang="ru-RU" sz="4400" dirty="0" smtClean="0"/>
            </a:br>
            <a:endParaRPr lang="ru-RU" altLang="ru-RU" sz="4400" dirty="0" smtClean="0"/>
          </a:p>
        </p:txBody>
      </p:sp>
      <p:graphicFrame>
        <p:nvGraphicFramePr>
          <p:cNvPr id="3075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Формула" r:id="rId3" imgW="114151" imgH="215619" progId="Equation.3">
                  <p:embed/>
                </p:oleObj>
              </mc:Choice>
              <mc:Fallback>
                <p:oleObj name="Формула" r:id="rId3" imgW="114151" imgH="21561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Формула" r:id="rId5" imgW="114151" imgH="215619" progId="Equation.3">
                  <p:embed/>
                </p:oleObj>
              </mc:Choice>
              <mc:Fallback>
                <p:oleObj name="Формула" r:id="rId5" imgW="114151" imgH="21561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Формула" r:id="rId6" imgW="114151" imgH="215619" progId="Equation.3">
                  <p:embed/>
                </p:oleObj>
              </mc:Choice>
              <mc:Fallback>
                <p:oleObj name="Формула" r:id="rId6" imgW="114151" imgH="21561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07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080" name="Rectangle 11"/>
          <p:cNvSpPr>
            <a:spLocks noChangeArrowheads="1"/>
          </p:cNvSpPr>
          <p:nvPr/>
        </p:nvSpPr>
        <p:spPr bwMode="auto">
          <a:xfrm>
            <a:off x="539750" y="1196975"/>
            <a:ext cx="2087563" cy="719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- 12 + ( -8 ) =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627313" y="1196975"/>
            <a:ext cx="936625" cy="7921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- 20</a:t>
            </a:r>
          </a:p>
        </p:txBody>
      </p:sp>
      <p:sp>
        <p:nvSpPr>
          <p:cNvPr id="3082" name="Rectangle 13"/>
          <p:cNvSpPr>
            <a:spLocks noChangeArrowheads="1"/>
          </p:cNvSpPr>
          <p:nvPr/>
        </p:nvSpPr>
        <p:spPr bwMode="auto">
          <a:xfrm>
            <a:off x="539750" y="1916113"/>
            <a:ext cx="2087563" cy="720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- 7 + ( - 9 ) =</a:t>
            </a: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2627313" y="1916113"/>
            <a:ext cx="936625" cy="720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- 16</a:t>
            </a:r>
          </a:p>
        </p:txBody>
      </p:sp>
      <p:sp>
        <p:nvSpPr>
          <p:cNvPr id="3084" name="Rectangle 15"/>
          <p:cNvSpPr>
            <a:spLocks noChangeArrowheads="1"/>
          </p:cNvSpPr>
          <p:nvPr/>
        </p:nvSpPr>
        <p:spPr bwMode="auto">
          <a:xfrm>
            <a:off x="539750" y="2636838"/>
            <a:ext cx="2087563" cy="720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- 5,4 + (- 3,5 )=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2627313" y="2636838"/>
            <a:ext cx="936625" cy="720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- 8,9</a:t>
            </a:r>
          </a:p>
        </p:txBody>
      </p:sp>
      <p:sp>
        <p:nvSpPr>
          <p:cNvPr id="3086" name="Rectangle 17"/>
          <p:cNvSpPr>
            <a:spLocks noChangeArrowheads="1"/>
          </p:cNvSpPr>
          <p:nvPr/>
        </p:nvSpPr>
        <p:spPr bwMode="auto">
          <a:xfrm>
            <a:off x="539750" y="3357563"/>
            <a:ext cx="2087563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- 1,68 + ( - 1,68)=</a:t>
            </a: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2627313" y="3357563"/>
            <a:ext cx="914400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- 3,36</a:t>
            </a:r>
          </a:p>
        </p:txBody>
      </p:sp>
      <p:sp>
        <p:nvSpPr>
          <p:cNvPr id="3088" name="Rectangle 19"/>
          <p:cNvSpPr>
            <a:spLocks noChangeArrowheads="1"/>
          </p:cNvSpPr>
          <p:nvPr/>
        </p:nvSpPr>
        <p:spPr bwMode="auto">
          <a:xfrm>
            <a:off x="539750" y="4005263"/>
            <a:ext cx="2087563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- 1, 06 + ( - 3,4) =</a:t>
            </a: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2627313" y="4005263"/>
            <a:ext cx="914400" cy="647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- 4, 46</a:t>
            </a:r>
          </a:p>
        </p:txBody>
      </p:sp>
      <p:sp>
        <p:nvSpPr>
          <p:cNvPr id="3090" name="Rectangle 21"/>
          <p:cNvSpPr>
            <a:spLocks noChangeArrowheads="1"/>
          </p:cNvSpPr>
          <p:nvPr/>
        </p:nvSpPr>
        <p:spPr bwMode="auto">
          <a:xfrm>
            <a:off x="539750" y="4652963"/>
            <a:ext cx="2087563" cy="6477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- 92 + ( - 108 ) =</a:t>
            </a: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2627313" y="4652963"/>
            <a:ext cx="914400" cy="6477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-200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 animBg="1"/>
      <p:bldP spid="2062" grpId="0" animBg="1"/>
      <p:bldP spid="2064" grpId="0" animBg="1"/>
      <p:bldP spid="2066" grpId="0" animBg="1"/>
      <p:bldP spid="2068" grpId="0" animBg="1"/>
      <p:bldP spid="207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543800" cy="1417638"/>
          </a:xfrm>
        </p:spPr>
        <p:txBody>
          <a:bodyPr/>
          <a:lstStyle/>
          <a:p>
            <a:pPr eaLnBrk="1" hangingPunct="1"/>
            <a:r>
              <a:rPr lang="ru-RU" altLang="ru-RU" sz="3200" smtClean="0"/>
              <a:t>Разминка. </a:t>
            </a:r>
            <a:br>
              <a:rPr lang="ru-RU" altLang="ru-RU" sz="3200" smtClean="0"/>
            </a:br>
            <a:r>
              <a:rPr lang="ru-RU" altLang="ru-RU" sz="3200" smtClean="0"/>
              <a:t>Вставьте пропущенные числа:</a:t>
            </a:r>
            <a:r>
              <a:rPr lang="ru-RU" altLang="ru-RU" sz="3500" smtClean="0"/>
              <a:t/>
            </a:r>
            <a:br>
              <a:rPr lang="ru-RU" altLang="ru-RU" sz="3500" smtClean="0"/>
            </a:br>
            <a:endParaRPr lang="ru-RU" altLang="ru-RU" sz="3500" smtClean="0"/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395288" y="2276475"/>
            <a:ext cx="2808287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-5 + ( - 13 ) = ?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924300" y="2276475"/>
            <a:ext cx="914400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? = - 18</a:t>
            </a:r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395288" y="3284538"/>
            <a:ext cx="2808287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- 3 + ? = - 14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924300" y="3284538"/>
            <a:ext cx="914400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? = - 11</a:t>
            </a: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395288" y="4365625"/>
            <a:ext cx="2736850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( ? ) + ( - 6 ) = - 49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3851275" y="4365625"/>
            <a:ext cx="1008063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? = - 43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3" grpId="0" animBg="1"/>
      <p:bldP spid="410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Назовите модуль каждого числа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          - 6 ;  - 12 ; 15</a:t>
            </a:r>
          </a:p>
          <a:p>
            <a:pPr eaLnBrk="1" hangingPunct="1"/>
            <a:endParaRPr lang="ru-RU" altLang="ru-RU" b="1" smtClean="0"/>
          </a:p>
          <a:p>
            <a:pPr eaLnBrk="1" hangingPunct="1"/>
            <a:r>
              <a:rPr lang="ru-RU" altLang="ru-RU" b="1" smtClean="0"/>
              <a:t>          4 ;     - 8 ;  - 9</a:t>
            </a:r>
          </a:p>
          <a:p>
            <a:pPr eaLnBrk="1" hangingPunct="1"/>
            <a:endParaRPr lang="ru-RU" altLang="ru-RU" b="1" smtClean="0"/>
          </a:p>
          <a:p>
            <a:pPr eaLnBrk="1" hangingPunct="1"/>
            <a:r>
              <a:rPr lang="ru-RU" altLang="ru-RU" b="1" smtClean="0"/>
              <a:t>         -2 ;    - 6 ;   - 8</a:t>
            </a:r>
          </a:p>
          <a:p>
            <a:pPr eaLnBrk="1" hangingPunct="1"/>
            <a:endParaRPr lang="ru-RU" altLang="ru-RU" b="1" smtClean="0"/>
          </a:p>
          <a:p>
            <a:pPr eaLnBrk="1" hangingPunct="1"/>
            <a:r>
              <a:rPr lang="ru-RU" altLang="ru-RU" b="1" smtClean="0"/>
              <a:t>           9 ;   -10 ;  - 12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000" smtClean="0"/>
              <a:t>Назовите в каждой строчке число, модуль которого больше: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         - 6 ;  - 12 ; 15</a:t>
            </a:r>
          </a:p>
          <a:p>
            <a:pPr eaLnBrk="1" hangingPunct="1"/>
            <a:endParaRPr lang="ru-RU" altLang="ru-RU" b="1" smtClean="0"/>
          </a:p>
          <a:p>
            <a:pPr eaLnBrk="1" hangingPunct="1"/>
            <a:r>
              <a:rPr lang="ru-RU" altLang="ru-RU" b="1" smtClean="0"/>
              <a:t>          4 ;     - 8 ;  - 9</a:t>
            </a:r>
          </a:p>
          <a:p>
            <a:pPr eaLnBrk="1" hangingPunct="1"/>
            <a:endParaRPr lang="ru-RU" altLang="ru-RU" b="1" smtClean="0"/>
          </a:p>
          <a:p>
            <a:pPr eaLnBrk="1" hangingPunct="1"/>
            <a:r>
              <a:rPr lang="ru-RU" altLang="ru-RU" b="1" smtClean="0"/>
              <a:t>         -2 ;    - 6 ;   - 8</a:t>
            </a:r>
          </a:p>
          <a:p>
            <a:pPr eaLnBrk="1" hangingPunct="1"/>
            <a:endParaRPr lang="ru-RU" altLang="ru-RU" b="1" smtClean="0"/>
          </a:p>
          <a:p>
            <a:pPr eaLnBrk="1" hangingPunct="1"/>
            <a:r>
              <a:rPr lang="ru-RU" altLang="ru-RU" b="1" smtClean="0"/>
              <a:t>           9 ;   -10 ;  - 12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600" smtClean="0"/>
              <a:t>Назовите в каждой строчке знак числа, модуль которого больше:</a:t>
            </a:r>
            <a:r>
              <a:rPr lang="ru-RU" altLang="ru-RU" sz="3500" smtClean="0"/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         - 6 ;  - 12 ; 15</a:t>
            </a:r>
          </a:p>
          <a:p>
            <a:pPr eaLnBrk="1" hangingPunct="1"/>
            <a:endParaRPr lang="ru-RU" altLang="ru-RU" b="1" smtClean="0"/>
          </a:p>
          <a:p>
            <a:pPr eaLnBrk="1" hangingPunct="1"/>
            <a:r>
              <a:rPr lang="ru-RU" altLang="ru-RU" b="1" smtClean="0"/>
              <a:t>          4 ;     - 8 ;  - 9</a:t>
            </a:r>
          </a:p>
          <a:p>
            <a:pPr eaLnBrk="1" hangingPunct="1"/>
            <a:endParaRPr lang="ru-RU" altLang="ru-RU" b="1" smtClean="0"/>
          </a:p>
          <a:p>
            <a:pPr eaLnBrk="1" hangingPunct="1"/>
            <a:r>
              <a:rPr lang="ru-RU" altLang="ru-RU" b="1" smtClean="0"/>
              <a:t>         -2 ;    - 6 ;   - 8</a:t>
            </a:r>
          </a:p>
          <a:p>
            <a:pPr eaLnBrk="1" hangingPunct="1"/>
            <a:endParaRPr lang="ru-RU" altLang="ru-RU" b="1" smtClean="0"/>
          </a:p>
          <a:p>
            <a:pPr eaLnBrk="1" hangingPunct="1"/>
            <a:r>
              <a:rPr lang="ru-RU" altLang="ru-RU" b="1" smtClean="0"/>
              <a:t>           9 ;   -10 ;  - 12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692275" y="1031875"/>
            <a:ext cx="2447925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 b="1" i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 </a:t>
            </a: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+ (-35)</a:t>
            </a:r>
          </a:p>
          <a:p>
            <a:r>
              <a:rPr lang="ru-RU" altLang="ru-RU" sz="2800" b="1" i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 -</a:t>
            </a: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+ 14</a:t>
            </a:r>
          </a:p>
          <a:p>
            <a:r>
              <a:rPr lang="ru-RU" altLang="ru-RU" sz="2800" b="1" i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 -</a:t>
            </a: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 + 47</a:t>
            </a:r>
          </a:p>
          <a:p>
            <a:r>
              <a:rPr lang="ru-RU" altLang="ru-RU" sz="2800" b="1" i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36 + (- 32)</a:t>
            </a:r>
          </a:p>
          <a:p>
            <a:r>
              <a:rPr lang="ru-RU" altLang="ru-RU" sz="2800" b="1" i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-15,1 + 15,1</a:t>
            </a:r>
          </a:p>
          <a:p>
            <a:r>
              <a:rPr lang="ru-RU" altLang="ru-RU" sz="2800" b="1" i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0,6 + (-1)</a:t>
            </a:r>
          </a:p>
          <a:p>
            <a:r>
              <a:rPr lang="ru-RU" altLang="ru-RU" sz="2800" b="1" i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-2 + 2,001 </a:t>
            </a:r>
          </a:p>
          <a:p>
            <a:endParaRPr lang="ru-RU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5148263" y="828675"/>
            <a:ext cx="2447925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 b="1" i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з)  </a:t>
            </a: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 + (-39,9)</a:t>
            </a:r>
          </a:p>
          <a:p>
            <a:r>
              <a:rPr lang="ru-RU" altLang="ru-RU" sz="2800" b="1" i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и)  -</a:t>
            </a: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 + 33</a:t>
            </a:r>
          </a:p>
          <a:p>
            <a:r>
              <a:rPr lang="ru-RU" altLang="ru-RU" sz="2800" b="1" i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к)  -</a:t>
            </a: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 + 5,8</a:t>
            </a:r>
          </a:p>
          <a:p>
            <a:r>
              <a:rPr lang="ru-RU" altLang="ru-RU" sz="2800" b="1" i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630 + (-63)</a:t>
            </a:r>
          </a:p>
          <a:p>
            <a:r>
              <a:rPr lang="ru-RU" altLang="ru-RU" sz="2800" b="1" i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-2,5 + 25</a:t>
            </a:r>
          </a:p>
          <a:p>
            <a:r>
              <a:rPr lang="ru-RU" altLang="ru-RU" sz="2800" b="1" i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-4,5 + (-1)</a:t>
            </a:r>
          </a:p>
          <a:p>
            <a:r>
              <a:rPr lang="ru-RU" altLang="ru-RU" sz="2800" b="1" i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-3 + 2,999 </a:t>
            </a:r>
          </a:p>
          <a:p>
            <a:endParaRPr lang="ru-RU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Рисунок 15" descr="солнце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4"/>
          <a:stretch>
            <a:fillRect/>
          </a:stretch>
        </p:blipFill>
        <p:spPr bwMode="auto">
          <a:xfrm>
            <a:off x="6948488" y="3860800"/>
            <a:ext cx="1978025" cy="201612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Рисунок 17" descr="дед мор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4572000"/>
            <a:ext cx="1682750" cy="2216150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123728" y="5013176"/>
            <a:ext cx="2520280" cy="584775"/>
          </a:xfrm>
          <a:prstGeom prst="rect">
            <a:avLst/>
          </a:prstGeom>
          <a:solidFill>
            <a:srgbClr val="9BECFF"/>
          </a:solidFill>
          <a:ln>
            <a:solidFill>
              <a:srgbClr val="000099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ln w="12700">
                  <a:solidFill>
                    <a:srgbClr val="E90909"/>
                  </a:solidFill>
                  <a:prstDash val="solid"/>
                </a:ln>
                <a:solidFill>
                  <a:srgbClr val="F60A0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а, б, е, к, </a:t>
            </a:r>
            <a:r>
              <a:rPr lang="ru-RU" sz="3200" b="1" i="1" dirty="0" err="1">
                <a:ln w="12700">
                  <a:solidFill>
                    <a:srgbClr val="E90909"/>
                  </a:solidFill>
                  <a:prstDash val="solid"/>
                </a:ln>
                <a:solidFill>
                  <a:srgbClr val="F60A0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i="1" dirty="0">
                <a:ln w="12700">
                  <a:solidFill>
                    <a:srgbClr val="E90909"/>
                  </a:solidFill>
                  <a:prstDash val="solid"/>
                </a:ln>
                <a:solidFill>
                  <a:srgbClr val="F60A0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о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11960" y="4077072"/>
            <a:ext cx="2664296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0099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ln w="12700">
                  <a:solidFill>
                    <a:srgbClr val="FFCC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в, г, ж, </a:t>
            </a:r>
            <a:r>
              <a:rPr lang="ru-RU" sz="3200" b="1" i="1" dirty="0" err="1">
                <a:ln w="12700">
                  <a:solidFill>
                    <a:srgbClr val="FFCC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200" b="1" i="1" dirty="0">
                <a:ln w="12700">
                  <a:solidFill>
                    <a:srgbClr val="FFCC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л, м </a:t>
            </a:r>
          </a:p>
        </p:txBody>
      </p:sp>
      <p:sp>
        <p:nvSpPr>
          <p:cNvPr id="8200" name="Прямоугольник 1"/>
          <p:cNvSpPr>
            <a:spLocks noChangeArrowheads="1"/>
          </p:cNvSpPr>
          <p:nvPr/>
        </p:nvSpPr>
        <p:spPr bwMode="auto">
          <a:xfrm>
            <a:off x="827088" y="182563"/>
            <a:ext cx="56705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400">
                <a:latin typeface="Times New Roman" panose="02020603050405020304" pitchFamily="18" charset="0"/>
                <a:ea typeface="MS Mincho" charset="-128"/>
              </a:rPr>
              <a:t>Определите знак суммы, не выполняя вычислений:</a:t>
            </a:r>
            <a:endParaRPr lang="ru-RU" alt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735137"/>
          </a:xfrm>
        </p:spPr>
        <p:txBody>
          <a:bodyPr/>
          <a:lstStyle/>
          <a:p>
            <a:pPr eaLnBrk="1" hangingPunct="1"/>
            <a:r>
              <a:rPr lang="ru-RU" altLang="ru-RU" sz="3200" smtClean="0"/>
              <a:t>Практикум :</a:t>
            </a:r>
            <a:br>
              <a:rPr lang="ru-RU" altLang="ru-RU" sz="3200" smtClean="0"/>
            </a:br>
            <a:r>
              <a:rPr lang="ru-RU" altLang="ru-RU" sz="3200" smtClean="0"/>
              <a:t>«Проверьте себя: найдите ошибку»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51387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dirty="0" smtClean="0"/>
              <a:t>1.  -12+5=7                                 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dirty="0" smtClean="0"/>
              <a:t>2.   47+(-35)=8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dirty="0" smtClean="0"/>
              <a:t>3.   34+(-49)=-15                           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dirty="0" smtClean="0"/>
              <a:t>4.    53+(-19) =-35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dirty="0" smtClean="0"/>
              <a:t>5.  -11+18=-7                             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dirty="0" smtClean="0"/>
              <a:t>6.   -41+32=-12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sz="2000" dirty="0" smtClean="0"/>
              <a:t>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</TotalTime>
  <Words>391</Words>
  <Application>Microsoft Office PowerPoint</Application>
  <PresentationFormat>Экран (4:3)</PresentationFormat>
  <Paragraphs>71</Paragraphs>
  <Slides>7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Calibri Light</vt:lpstr>
      <vt:lpstr>Calibri</vt:lpstr>
      <vt:lpstr>Times New Roman</vt:lpstr>
      <vt:lpstr>MS Mincho</vt:lpstr>
      <vt:lpstr>Wingdings</vt:lpstr>
      <vt:lpstr>Тема Office</vt:lpstr>
      <vt:lpstr>Microsoft Equation 3.0</vt:lpstr>
      <vt:lpstr>Разминка: сложите отрицательные числа: </vt:lpstr>
      <vt:lpstr>Разминка.  Вставьте пропущенные числа: </vt:lpstr>
      <vt:lpstr>Назовите модуль каждого числа </vt:lpstr>
      <vt:lpstr>Назовите в каждой строчке число, модуль которого больше:</vt:lpstr>
      <vt:lpstr>Назовите в каждой строчке знак числа, модуль которого больше: </vt:lpstr>
      <vt:lpstr>Презентация PowerPoint</vt:lpstr>
      <vt:lpstr>Практикум : «Проверьте себя: найдите ошибку»</vt:lpstr>
    </vt:vector>
  </TitlesOfParts>
  <Company>505.ru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Вычислите:</dc:title>
  <dc:creator>Виктор</dc:creator>
  <cp:lastModifiedBy>Alexey Mavlyutov</cp:lastModifiedBy>
  <cp:revision>45</cp:revision>
  <cp:lastPrinted>2016-03-09T17:05:27Z</cp:lastPrinted>
  <dcterms:created xsi:type="dcterms:W3CDTF">2010-03-28T15:39:58Z</dcterms:created>
  <dcterms:modified xsi:type="dcterms:W3CDTF">2016-03-10T05:02:47Z</dcterms:modified>
</cp:coreProperties>
</file>