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84" r:id="rId3"/>
    <p:sldId id="270" r:id="rId4"/>
    <p:sldId id="289" r:id="rId5"/>
    <p:sldId id="268" r:id="rId6"/>
    <p:sldId id="302" r:id="rId7"/>
    <p:sldId id="296" r:id="rId8"/>
    <p:sldId id="300" r:id="rId9"/>
    <p:sldId id="301" r:id="rId10"/>
    <p:sldId id="319" r:id="rId11"/>
    <p:sldId id="280" r:id="rId12"/>
    <p:sldId id="305" r:id="rId13"/>
    <p:sldId id="316" r:id="rId14"/>
    <p:sldId id="307" r:id="rId15"/>
    <p:sldId id="308" r:id="rId16"/>
    <p:sldId id="317" r:id="rId17"/>
    <p:sldId id="309" r:id="rId18"/>
    <p:sldId id="311" r:id="rId19"/>
    <p:sldId id="312" r:id="rId20"/>
    <p:sldId id="313" r:id="rId21"/>
    <p:sldId id="314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62" d="100"/>
          <a:sy n="62" d="100"/>
        </p:scale>
        <p:origin x="-72" y="-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AB3C-427A-4CD9-955F-D801CD8FEC49}" type="datetimeFigureOut">
              <a:rPr lang="ru-RU" smtClean="0"/>
              <a:t>19.06.2018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BABD-7C45-44D9-AB69-3D3456AEF4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3718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AB3C-427A-4CD9-955F-D801CD8FEC49}" type="datetimeFigureOut">
              <a:rPr lang="ru-RU" smtClean="0"/>
              <a:t>19.06.2018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BABD-7C45-44D9-AB69-3D3456AEF4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738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AB3C-427A-4CD9-955F-D801CD8FEC49}" type="datetimeFigureOut">
              <a:rPr lang="ru-RU" smtClean="0"/>
              <a:t>19.06.2018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BABD-7C45-44D9-AB69-3D3456AEF4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6633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AB3C-427A-4CD9-955F-D801CD8FEC49}" type="datetimeFigureOut">
              <a:rPr lang="ru-RU" smtClean="0"/>
              <a:t>19.06.2018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BABD-7C45-44D9-AB69-3D3456AEF4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2480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AB3C-427A-4CD9-955F-D801CD8FEC49}" type="datetimeFigureOut">
              <a:rPr lang="ru-RU" smtClean="0"/>
              <a:t>19.06.2018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BABD-7C45-44D9-AB69-3D3456AEF4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274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AB3C-427A-4CD9-955F-D801CD8FEC49}" type="datetimeFigureOut">
              <a:rPr lang="ru-RU" smtClean="0"/>
              <a:t>19.06.2018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BABD-7C45-44D9-AB69-3D3456AEF4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8493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AB3C-427A-4CD9-955F-D801CD8FEC49}" type="datetimeFigureOut">
              <a:rPr lang="ru-RU" smtClean="0"/>
              <a:t>19.06.2018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BABD-7C45-44D9-AB69-3D3456AEF4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2598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AB3C-427A-4CD9-955F-D801CD8FEC49}" type="datetimeFigureOut">
              <a:rPr lang="ru-RU" smtClean="0"/>
              <a:t>19.06.2018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BABD-7C45-44D9-AB69-3D3456AEF4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6719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AB3C-427A-4CD9-955F-D801CD8FEC49}" type="datetimeFigureOut">
              <a:rPr lang="ru-RU" smtClean="0"/>
              <a:t>19.06.2018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BABD-7C45-44D9-AB69-3D3456AEF4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1327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AB3C-427A-4CD9-955F-D801CD8FEC49}" type="datetimeFigureOut">
              <a:rPr lang="ru-RU" smtClean="0"/>
              <a:t>19.06.2018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BABD-7C45-44D9-AB69-3D3456AEF4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2931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AB3C-427A-4CD9-955F-D801CD8FEC49}" type="datetimeFigureOut">
              <a:rPr lang="ru-RU" smtClean="0"/>
              <a:t>19.06.2018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BABD-7C45-44D9-AB69-3D3456AEF4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6953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DAB3C-427A-4CD9-955F-D801CD8FEC49}" type="datetimeFigureOut">
              <a:rPr lang="ru-RU" smtClean="0"/>
              <a:t>19.06.2018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FBABD-7C45-44D9-AB69-3D3456AEF4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6052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militera.lib.ru/memo/russian/boyko_vp1/31.jpg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militera.lib.ru/memo/russian/boyko_vp1/31.jpg" TargetMode="Externa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rshew-42.narod.ru/200/pictures/diaramas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aviarestorer.ru/wp-content/uploads/2009/12/%D0%A1%D0%A2%D0%95%D0%9D%D0%94_%D0%BC%D0%B5%D0%B4%D0%B8%D0%BA2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fs00.infourok.ru/images/doc/263/268602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"/>
            <a:ext cx="105156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18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    Стихотворение  «Я убит подо Ржевом»</a:t>
            </a:r>
            <a:endParaRPr lang="ru-RU" dirty="0"/>
          </a:p>
        </p:txBody>
      </p:sp>
      <p:sp>
        <p:nvSpPr>
          <p:cNvPr id="18" name="Текст 1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2960" y="1679916"/>
            <a:ext cx="6248400" cy="491197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457200" lvl="1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altLang="ru-RU" b="1" dirty="0" smtClean="0">
                <a:latin typeface="Times New Roman" panose="02020603050405020304" pitchFamily="18" charset="0"/>
              </a:rPr>
              <a:t>	</a:t>
            </a:r>
            <a:r>
              <a:rPr lang="ru-RU" altLang="ru-RU" b="1" dirty="0" smtClean="0">
                <a:latin typeface="Times New Roman" panose="02020603050405020304" pitchFamily="18" charset="0"/>
              </a:rPr>
              <a:t>Написано в 1945-46 гг.	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</a:rPr>
              <a:t>Первоначально  имело другое 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</a:rPr>
              <a:t>н</a:t>
            </a:r>
            <a:r>
              <a:rPr lang="ru-RU" b="1" dirty="0" smtClean="0">
                <a:latin typeface="Times New Roman" panose="02020603050405020304" pitchFamily="18" charset="0"/>
              </a:rPr>
              <a:t>азвание – 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</a:rPr>
              <a:t>                    </a:t>
            </a:r>
            <a:r>
              <a:rPr lang="ru-RU" sz="3200" b="1" dirty="0" smtClean="0">
                <a:latin typeface="Times New Roman" panose="02020603050405020304" pitchFamily="18" charset="0"/>
              </a:rPr>
              <a:t>«Завещание воина».</a:t>
            </a:r>
            <a:endParaRPr lang="ru-RU" sz="3200" dirty="0"/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10" descr="Картинка 9 из 420">
            <a:hlinkClick r:id="rId2"/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240" y="1695156"/>
            <a:ext cx="4777154" cy="478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9217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2.infourok.ru/uploads/ex/08e3/00014162-66c9011c/640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0"/>
            <a:ext cx="10515600" cy="660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39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От чьего лица ведётся рассказ?Я убит подо РжевомЯ убит подо Ржевом, В безымянном болоте, В пятой роте, На левом, При жестоком налете. Я не слышал разрыва И не видел той вспышки, — Точно в пропасть с обрыва — И ни дна, ни покрыш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23" y="0"/>
            <a:ext cx="11828585" cy="7069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44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Почему рассказ </a:t>
            </a:r>
            <a:br>
              <a:rPr lang="ru-RU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</a:br>
            <a:r>
              <a:rPr lang="ru-RU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ведётся от лица п</a:t>
            </a:r>
            <a:r>
              <a:rPr lang="ru-RU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о</a:t>
            </a:r>
            <a:r>
              <a:rPr lang="ru-RU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гибшего </a:t>
            </a:r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солдата ?</a:t>
            </a:r>
            <a:endParaRPr lang="ru-RU" dirty="0"/>
          </a:p>
        </p:txBody>
      </p:sp>
      <p:sp>
        <p:nvSpPr>
          <p:cNvPr id="18" name="Текст 1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6862" y="1817076"/>
            <a:ext cx="5610713" cy="4911970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marL="457200" lvl="1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altLang="ru-RU" b="1" dirty="0" smtClean="0">
                <a:latin typeface="Times New Roman" panose="02020603050405020304" pitchFamily="18" charset="0"/>
              </a:rPr>
              <a:t>	Повествование </a:t>
            </a:r>
            <a:r>
              <a:rPr lang="ru-RU" altLang="ru-RU" b="1" dirty="0">
                <a:latin typeface="Times New Roman" panose="02020603050405020304" pitchFamily="18" charset="0"/>
              </a:rPr>
              <a:t>в стихотворении «Я убит подо Ржевом» ведётся от имени погибшего воина. Эту особенную форму автор счёл "наиболее соответственной идее единства живых и павших «ради жизни на земле»«.		</a:t>
            </a:r>
            <a:r>
              <a:rPr lang="ru-RU" altLang="ru-RU" b="1" dirty="0" smtClean="0">
                <a:latin typeface="Times New Roman" panose="02020603050405020304" pitchFamily="18" charset="0"/>
              </a:rPr>
              <a:t>			 </a:t>
            </a:r>
            <a:r>
              <a:rPr lang="ru-RU" altLang="ru-RU" b="1" dirty="0">
                <a:latin typeface="Times New Roman" panose="02020603050405020304" pitchFamily="18" charset="0"/>
              </a:rPr>
              <a:t>Герой произведения близок автору своей остротой восприятия событий, преданностью Родине, верой в победу. </a:t>
            </a:r>
          </a:p>
          <a:p>
            <a:endParaRPr lang="ru-RU" dirty="0"/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" name="Picture 10" descr="Картинка 9 из 420">
            <a:hlinkClick r:id="rId2"/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280" y="1710396"/>
            <a:ext cx="4777154" cy="478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035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Что рассказываетпогибший о месте своего захоронения?Я — где корни слепые Ищут корма во тьме; Я — где с облаком пыли Ходит рожь на холме. Я — где крик петушиный На заре по росе; Я — где ваши машины Воздух рвут на шоссе. Где — травинку к травинке — Ре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77" y="128954"/>
            <a:ext cx="10996245" cy="6529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57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Что тревожит убитого подо Ржевом?Я убит и не знаю — Наш ли Ржев наконец? Удержались ли наши Там, на Среднем Дону? Наши войска оставили Ржев 14 октября 1941 года, и лишь 3 марта 1943 года город был освобождён. Воин погиб летом 1942 года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569" y="279644"/>
            <a:ext cx="11324493" cy="657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29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6154" y="2349500"/>
            <a:ext cx="5509846" cy="4103688"/>
          </a:xfrm>
          <a:solidFill>
            <a:schemeClr val="bg1"/>
          </a:solidFill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ru-RU" altLang="ru-RU" b="1" dirty="0" smtClean="0">
                <a:latin typeface="Times New Roman" panose="02020603050405020304" pitchFamily="18" charset="0"/>
              </a:rPr>
              <a:t>	Ушедший </a:t>
            </a:r>
            <a:r>
              <a:rPr lang="ru-RU" altLang="ru-RU" b="1" dirty="0">
                <a:latin typeface="Times New Roman" panose="02020603050405020304" pitchFamily="18" charset="0"/>
              </a:rPr>
              <a:t>из жизни боец хорошо понимает значение исхода сражения на Дону. Он находит весомые слова, чтобы выразить свою мысль: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	"</a:t>
            </a:r>
            <a:r>
              <a:rPr lang="ru-RU" altLang="ru-RU" b="1" dirty="0">
                <a:latin typeface="Times New Roman" panose="02020603050405020304" pitchFamily="18" charset="0"/>
              </a:rPr>
              <a:t>месяц был страшен";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	"</a:t>
            </a:r>
            <a:r>
              <a:rPr lang="ru-RU" altLang="ru-RU" b="1" dirty="0">
                <a:latin typeface="Times New Roman" panose="02020603050405020304" pitchFamily="18" charset="0"/>
              </a:rPr>
              <a:t>было всё на кону".</a:t>
            </a:r>
          </a:p>
        </p:txBody>
      </p:sp>
      <p:sp>
        <p:nvSpPr>
          <p:cNvPr id="18435" name="WordArt 4"/>
          <p:cNvSpPr>
            <a:spLocks noChangeArrowheads="1" noChangeShapeType="1" noTextEdit="1"/>
          </p:cNvSpPr>
          <p:nvPr/>
        </p:nvSpPr>
        <p:spPr bwMode="auto">
          <a:xfrm>
            <a:off x="586154" y="199292"/>
            <a:ext cx="10656278" cy="1805354"/>
          </a:xfrm>
          <a:prstGeom prst="rect">
            <a:avLst/>
          </a:prstGeom>
          <a:solidFill>
            <a:schemeClr val="bg1"/>
          </a:solidFill>
        </p:spPr>
        <p:txBody>
          <a:bodyPr wrap="none" fromWordArt="1">
            <a:prstTxWarp prst="textPlain">
              <a:avLst>
                <a:gd name="adj" fmla="val 50574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Impact" panose="020B0806030902050204" pitchFamily="34" charset="0"/>
              </a:rPr>
              <a:t>Какие слова</a:t>
            </a:r>
          </a:p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Impact" panose="020B0806030902050204" pitchFamily="34" charset="0"/>
              </a:rPr>
              <a:t>находит боец </a:t>
            </a:r>
          </a:p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Impact" panose="020B0806030902050204" pitchFamily="34" charset="0"/>
              </a:rPr>
              <a:t>для передачи важности</a:t>
            </a:r>
          </a:p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Impact" panose="020B0806030902050204" pitchFamily="34" charset="0"/>
              </a:rPr>
              <a:t> сражения?</a:t>
            </a:r>
          </a:p>
        </p:txBody>
      </p:sp>
      <p:pic>
        <p:nvPicPr>
          <p:cNvPr id="18436" name="Picture 6" descr="Картинка 2 из 1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901" y="2492376"/>
            <a:ext cx="5633914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54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Верит ли он в то,что Неужели до осени Был за н и м уже Дон И хотя бы колесами К Волге вырвался о н? Невыносимо даже предположение, что к Волге вырвался враг. Поверить в это мучительно трудно: Нет, неправда. ЗадачиТой не выиграл враг!Нет же, нет! А и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831" y="365125"/>
            <a:ext cx="10626969" cy="600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55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Прочитайте строки завещания погибшегоЯ вам жить завещаю — Что я больше могу? Завещаю в той жизни Вам счастливыми быть И родимой отчизне С честью дальше служить. Горевать — горделиво, Не клонясь головой. Ликовать — не хвастливо В час победы самой. И 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5"/>
            <a:ext cx="10515600" cy="602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38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Какова лучшая память о павших в боях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5"/>
            <a:ext cx="10515599" cy="6199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81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s://fs00.infourok.ru/images/doc/263/268601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5508"/>
            <a:ext cx="10515600" cy="675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91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Беречь Родину – лучшая память о павших в боях: ...Беречь её свято,Братья, счастье своё –В память воина-брата,Что погиб за неё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38" y="365125"/>
            <a:ext cx="10673862" cy="649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21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://fs1.ppt4web.ru/images/17985/102610/640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2062"/>
            <a:ext cx="10515600" cy="677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55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9923" y="117232"/>
            <a:ext cx="10515600" cy="155001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7892" y="1872517"/>
            <a:ext cx="11764107" cy="43513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8" name="Picture 4" descr="Историческая справка Ржевская битва 1941-1943 гг. Ржевская битва 1941-1943 гг. - самая кровопролитная битва за всю историю человечества. И самая замалчиваемая историками. На Ржевском плацдарме стояли 2/3 дивизий армии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77" y="279643"/>
            <a:ext cx="11898922" cy="6789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22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polzam.ru/images/history/19/4/2-25/4.02Rzhev01kar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87045"/>
            <a:ext cx="10515600" cy="581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7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ppt4web.ru/images/115/21787/64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77" y="117231"/>
            <a:ext cx="11007969" cy="692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26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История созданияСтихотворение написано на реальной основе. Его герой — Владимир Петрович Бросалов. Матери Бросалова прислали похоронку, в которой говорилось, что её сын погиб. Однако, позднее выяснилось, что Бросалов жив и находится в госпитале имен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54" y="0"/>
            <a:ext cx="113244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55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История БросаловаРжев - важнейший железнодорожный узел, открывавший путь к Москве; за город шли ожесточенные бои. Полку, в котором служил Бросалов, было приказано любой ценой взять высоту. Приказ был выполнен ценой огромных потерь - от полка осталос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78" y="117231"/>
            <a:ext cx="112893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201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1354" y="260350"/>
            <a:ext cx="6606811" cy="6192838"/>
          </a:xfrm>
          <a:solidFill>
            <a:schemeClr val="bg1"/>
          </a:solidFill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altLang="ru-RU" sz="2400" dirty="0" smtClean="0">
                <a:latin typeface="Times New Roman" panose="02020603050405020304" pitchFamily="18" charset="0"/>
              </a:rPr>
              <a:t>                                                                                                							Боец </a:t>
            </a:r>
            <a:r>
              <a:rPr lang="ru-RU" altLang="ru-RU" sz="2400" dirty="0">
                <a:latin typeface="Times New Roman" panose="02020603050405020304" pitchFamily="18" charset="0"/>
              </a:rPr>
              <a:t>был завален глиной, погребен заживо, но подошло 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подкрепление, </a:t>
            </a:r>
            <a:r>
              <a:rPr lang="ru-RU" altLang="ru-RU" sz="2400" dirty="0">
                <a:latin typeface="Times New Roman" panose="02020603050405020304" pitchFamily="18" charset="0"/>
              </a:rPr>
              <a:t>а на него 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уже была отправлена </a:t>
            </a:r>
            <a:r>
              <a:rPr lang="ru-RU" altLang="ru-RU" sz="2400" dirty="0">
                <a:latin typeface="Times New Roman" panose="02020603050405020304" pitchFamily="18" charset="0"/>
              </a:rPr>
              <a:t>похоронка… 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		</a:t>
            </a:r>
            <a:r>
              <a:rPr lang="ru-RU" altLang="ru-RU" sz="2400" dirty="0" err="1" smtClean="0">
                <a:latin typeface="Times New Roman" panose="02020603050405020304" pitchFamily="18" charset="0"/>
              </a:rPr>
              <a:t>Бросалова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2400" dirty="0">
                <a:latin typeface="Times New Roman" panose="02020603050405020304" pitchFamily="18" charset="0"/>
              </a:rPr>
              <a:t>нашли на вторые сутки: кто-то увидел торчащий из земли кусок сапога. 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                                                  - </a:t>
            </a:r>
            <a:r>
              <a:rPr lang="ru-RU" altLang="ru-RU" sz="2400" dirty="0">
                <a:latin typeface="Times New Roman" panose="02020603050405020304" pitchFamily="18" charset="0"/>
              </a:rPr>
              <a:t>Да он шевелится! - закричал солдат. 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               	Его </a:t>
            </a:r>
            <a:r>
              <a:rPr lang="ru-RU" altLang="ru-RU" sz="2400" dirty="0">
                <a:latin typeface="Times New Roman" panose="02020603050405020304" pitchFamily="18" charset="0"/>
              </a:rPr>
              <a:t>откопали, </a:t>
            </a:r>
            <a:r>
              <a:rPr lang="ru-RU" altLang="ru-RU" sz="2400" dirty="0" err="1">
                <a:latin typeface="Times New Roman" panose="02020603050405020304" pitchFamily="18" charset="0"/>
              </a:rPr>
              <a:t>Бросалов</a:t>
            </a:r>
            <a:r>
              <a:rPr lang="ru-RU" altLang="ru-RU" sz="2400" dirty="0">
                <a:latin typeface="Times New Roman" panose="02020603050405020304" pitchFamily="18" charset="0"/>
              </a:rPr>
              <a:t> наотрез отказался от госпиталя, только отлежался в своем взводе несколько дней. 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					Потом </a:t>
            </a:r>
            <a:r>
              <a:rPr lang="ru-RU" altLang="ru-RU" sz="2400" dirty="0">
                <a:latin typeface="Times New Roman" panose="02020603050405020304" pitchFamily="18" charset="0"/>
              </a:rPr>
              <a:t>он был тяжело ранен. Солдата из фронтового госпиталя переправили в Москву, а мать получила похоронку о его гибели подо Ржевом. </a:t>
            </a:r>
          </a:p>
        </p:txBody>
      </p:sp>
      <p:pic>
        <p:nvPicPr>
          <p:cNvPr id="20485" name="Picture 5" descr="Картинка 9 из 1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726" y="445477"/>
            <a:ext cx="5258043" cy="5545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583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ИзвещениеВаш сын, красноармеец Бросалов Владимир Петрович, в бою за социалистическую Родину, верный воинской присяге, проявив геройство и мужество, был убит 25 сентября 1942 года. Похоронен на восточной окраине дер. Бершево Зубцовского района Калини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307" y="-105509"/>
            <a:ext cx="11570676" cy="7256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077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21</Words>
  <Application>Microsoft Office PowerPoint</Application>
  <PresentationFormat>Произвольный</PresentationFormat>
  <Paragraphs>15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Стихотворение  «Я убит подо Ржевом»</vt:lpstr>
      <vt:lpstr>Презентация PowerPoint</vt:lpstr>
      <vt:lpstr>Презентация PowerPoint</vt:lpstr>
      <vt:lpstr>Почему рассказ  ведётся от лица погибшего солдата 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учитель</cp:lastModifiedBy>
  <cp:revision>28</cp:revision>
  <dcterms:created xsi:type="dcterms:W3CDTF">2017-05-08T19:28:40Z</dcterms:created>
  <dcterms:modified xsi:type="dcterms:W3CDTF">2018-06-19T12:52:52Z</dcterms:modified>
</cp:coreProperties>
</file>