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5" r:id="rId2"/>
  </p:sldMasterIdLst>
  <p:notesMasterIdLst>
    <p:notesMasterId r:id="rId27"/>
  </p:notesMasterIdLst>
  <p:handoutMasterIdLst>
    <p:handoutMasterId r:id="rId28"/>
  </p:handoutMasterIdLst>
  <p:sldIdLst>
    <p:sldId id="283" r:id="rId3"/>
    <p:sldId id="284" r:id="rId4"/>
    <p:sldId id="302" r:id="rId5"/>
    <p:sldId id="303" r:id="rId6"/>
    <p:sldId id="261" r:id="rId7"/>
    <p:sldId id="282" r:id="rId8"/>
    <p:sldId id="300" r:id="rId9"/>
    <p:sldId id="259" r:id="rId10"/>
    <p:sldId id="324" r:id="rId11"/>
    <p:sldId id="325" r:id="rId12"/>
    <p:sldId id="322" r:id="rId13"/>
    <p:sldId id="321" r:id="rId14"/>
    <p:sldId id="323" r:id="rId15"/>
    <p:sldId id="329" r:id="rId16"/>
    <p:sldId id="330" r:id="rId17"/>
    <p:sldId id="331" r:id="rId18"/>
    <p:sldId id="306" r:id="rId19"/>
    <p:sldId id="273" r:id="rId20"/>
    <p:sldId id="317" r:id="rId21"/>
    <p:sldId id="310" r:id="rId22"/>
    <p:sldId id="311" r:id="rId23"/>
    <p:sldId id="312" r:id="rId24"/>
    <p:sldId id="333" r:id="rId25"/>
    <p:sldId id="33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C23C12"/>
    <a:srgbClr val="B71D24"/>
    <a:srgbClr val="003399"/>
    <a:srgbClr val="336699"/>
    <a:srgbClr val="008080"/>
    <a:srgbClr val="FFFF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11" autoAdjust="0"/>
  </p:normalViewPr>
  <p:slideViewPr>
    <p:cSldViewPr>
      <p:cViewPr varScale="1">
        <p:scale>
          <a:sx n="70" d="100"/>
          <a:sy n="70" d="100"/>
        </p:scale>
        <p:origin x="138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811FC87-6DEC-4FD7-8B38-9C17471A27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061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564AF87-3202-4AF8-9868-72CBA223B1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7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73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F0236-BDC4-4B42-985D-0CA49635692E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1B061-F950-4032-A50A-C7DA89BDBF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5925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9E4C4-4852-4949-B4E2-D661DEC68E6D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BA27F-FF8A-452A-9476-F0CA7B2B13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275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4E136-25C7-4CFF-9A57-BA16740DA3A8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1A335-7787-46DC-AB51-386106305B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1982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23286-71B6-400E-A7B4-7D8F83978D96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48CD9-AEC7-4AE7-ACFC-3897B83B58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7813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C8E7-DB3E-4D60-9623-2F5F44679C93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FF43C-B575-4D47-A44A-651F4E7441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740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F1055-1CE8-4D22-99FA-5DFCD4A5D25E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A4B27-85EF-49CA-A1E1-4C17E569FD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7133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C68ED-66EF-49EF-8DDB-83F108DA26ED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A0672-F5A4-488B-829C-B2E7C1A124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9381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79B88-C59F-4582-B6CF-0475611C4018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C2A8-ACB3-45CE-8438-AC42B3D888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2179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59F61-267B-4AAE-A115-A0FEC586748B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25CD0-0837-4583-AFD7-C34384A572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91777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19ABF-821F-41FD-9D6A-89D29C2A761A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9359B-AF13-4D5D-B3F8-A2C387A32D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6679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3CC19-CE6B-4F30-8A20-DFCC067EAB07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877D5-102C-4894-82AB-A373361F2D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163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5AEF1-4B13-4225-A41B-812ACDF0208B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04A7B-C9EE-4A05-A279-9501C11ADD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4208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E898F-799A-44FE-97AC-1AEEEFFB207E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C2DA8-2921-4970-A148-2D9E97D5A5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8533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01567-1A1D-4DF5-9BB6-090F177FD982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4A6E2-0319-47D1-AFC7-0F89E312AC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75335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07ECA-72E7-4A22-BE11-4A88E0E11943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A244E-1970-4679-9FD9-FA8B8B240B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022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8A8AD-17EB-4AE6-842F-9E977FA29F99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3C08F-576F-48CD-A002-A6218D5FAD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21182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EEFC-1BB8-43FB-97F0-DEF1CC08EF52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5A56B-C47A-4CE5-B733-73F176A3CC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574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78FE2-D6E1-4B51-A3F9-7E6512F563BB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3C213-F535-4A60-AF33-7E9C267A60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5582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39FC5-BEDB-4DFB-A31E-AB55AD2C2887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14E59-E698-4BA2-883B-A709161D74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542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D00C6-F86F-4A5C-9A52-4CA82B077A7F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D3F38-6D95-4C38-84E0-1EC55A1DBB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957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7C88D-6BFD-485C-8162-58DF9196938D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54390-D6DF-4A52-9943-E2EFDAE40A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28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DE1C3-F4A9-4C6A-A907-55C9D03CF344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331EF-417B-4F36-9429-7EE7B0DC8D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253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07430-824D-432A-B703-B0C58E8E573E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4925A-AE44-4ED5-8088-447C1DB849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40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BFED8-94E9-4861-BB6D-1B6F8583263B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60721-332A-48BC-AC33-6ACDE17C5B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07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99"/>
            </a:gs>
            <a:gs pos="50000">
              <a:srgbClr val="D0D9EC"/>
            </a:gs>
            <a:gs pos="100000">
              <a:srgbClr val="0033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8644C9A8-73FD-4F14-B9F5-A23D586EDBCD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6E4BDC1-049B-4634-BA02-4FE2E7CE48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99"/>
            </a:gs>
            <a:gs pos="50000">
              <a:srgbClr val="D0D9EC"/>
            </a:gs>
            <a:gs pos="100000">
              <a:srgbClr val="0033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2887D36E-6661-4F55-9CE0-F7D3232EFEE4}" type="datetime1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8D207CA3-35D9-4B9E-A476-CF167640CF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-371475"/>
            <a:ext cx="8305800" cy="56292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6400" b="1" smtClean="0">
              <a:solidFill>
                <a:srgbClr val="B71D24"/>
              </a:solidFill>
              <a:latin typeface="Monotype Corsiva" panose="03010101010201010101" pitchFamily="66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6600" b="1" smtClean="0">
                <a:solidFill>
                  <a:srgbClr val="B71D24"/>
                </a:solidFill>
                <a:latin typeface="Monotype Corsiva" panose="03010101010201010101" pitchFamily="66" charset="0"/>
              </a:rPr>
              <a:t>«Золотое сечение»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6600" b="1" smtClean="0">
                <a:solidFill>
                  <a:srgbClr val="B71D24"/>
                </a:solidFill>
                <a:latin typeface="Monotype Corsiva" panose="03010101010201010101" pitchFamily="66" charset="0"/>
              </a:rPr>
              <a:t>в природе,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6600" b="1" smtClean="0">
                <a:solidFill>
                  <a:srgbClr val="B71D24"/>
                </a:solidFill>
                <a:latin typeface="Monotype Corsiva" panose="03010101010201010101" pitchFamily="66" charset="0"/>
              </a:rPr>
              <a:t>искусстве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6600" b="1" smtClean="0">
                <a:solidFill>
                  <a:srgbClr val="B71D24"/>
                </a:solidFill>
                <a:latin typeface="Monotype Corsiva" panose="03010101010201010101" pitchFamily="66" charset="0"/>
              </a:rPr>
              <a:t>и архитектуре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1400" b="1" smtClean="0">
              <a:solidFill>
                <a:srgbClr val="B71D24"/>
              </a:solidFill>
              <a:latin typeface="Monotype Corsiva" panose="03010101010201010101" pitchFamily="66" charset="0"/>
            </a:endParaRPr>
          </a:p>
          <a:p>
            <a:pPr marL="0" indent="0" algn="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>
                <a:solidFill>
                  <a:srgbClr val="0070C0"/>
                </a:solidFill>
                <a:latin typeface="Monotype Corsiva" panose="03010101010201010101" pitchFamily="66" charset="0"/>
                <a:ea typeface="Microsoft JhengHei" panose="020B0604030504040204" pitchFamily="34" charset="-120"/>
              </a:rPr>
              <a:t>.</a:t>
            </a:r>
          </a:p>
        </p:txBody>
      </p:sp>
      <p:sp>
        <p:nvSpPr>
          <p:cNvPr id="5123" name="WordArt 6"/>
          <p:cNvSpPr>
            <a:spLocks noChangeArrowheads="1" noChangeShapeType="1" noTextEdit="1"/>
          </p:cNvSpPr>
          <p:nvPr/>
        </p:nvSpPr>
        <p:spPr bwMode="auto">
          <a:xfrm>
            <a:off x="4343400" y="4613275"/>
            <a:ext cx="4267200" cy="1860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800" kern="1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  <a:r>
              <a:rPr lang="ru-RU" altLang="ru-RU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НЕЖИВАЯ ПРИРОДА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915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b="1" smtClean="0">
                <a:solidFill>
                  <a:srgbClr val="FF0000"/>
                </a:solidFill>
              </a:rPr>
              <a:t>Громкость звука</a:t>
            </a:r>
            <a:r>
              <a:rPr lang="ru-RU" altLang="ru-RU" sz="2800" smtClean="0">
                <a:solidFill>
                  <a:srgbClr val="FF0000"/>
                </a:solidFill>
              </a:rPr>
              <a:t>.</a:t>
            </a:r>
            <a:r>
              <a:rPr lang="ru-RU" altLang="ru-RU" sz="28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130 децибел - максимальная громкость звука, которая вызывает болевые ощущения.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80 децибел - характерны для громкости человеческого крика.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50 децибел - соответствует громкости человеческой речи.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20 децибел - соответствует шепоту человека. Таким образом, все характерные параметры громкости звука взаимосвязаны через золотую пропорцию.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400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Античные храмы</a:t>
            </a:r>
            <a:r>
              <a:rPr lang="ru-RU" altLang="ru-RU" smtClean="0"/>
              <a:t> </a:t>
            </a:r>
          </a:p>
        </p:txBody>
      </p:sp>
      <p:pic>
        <p:nvPicPr>
          <p:cNvPr id="16387" name="Picture 3" descr="кадр 38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676400"/>
            <a:ext cx="6438900" cy="421798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Собор Парижской Богоматери</a:t>
            </a:r>
          </a:p>
        </p:txBody>
      </p:sp>
      <p:pic>
        <p:nvPicPr>
          <p:cNvPr id="17411" name="Picture 5" descr="кадр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71600"/>
            <a:ext cx="356393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800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Русские храмы</a:t>
            </a:r>
          </a:p>
        </p:txBody>
      </p:sp>
      <p:pic>
        <p:nvPicPr>
          <p:cNvPr id="18435" name="Picture 5" descr="кадр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0200"/>
            <a:ext cx="398938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церков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"/>
            <a:ext cx="44196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457200" y="5029200"/>
            <a:ext cx="3657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solidFill>
                  <a:srgbClr val="B71D24"/>
                </a:solidFill>
              </a:rPr>
              <a:t>Церковь «Рождественско – преображенская»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Уфимская соборная мечеть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81000"/>
            <a:ext cx="5791200" cy="5905500"/>
          </a:xfrm>
          <a:noFill/>
        </p:spPr>
      </p:pic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6400800" y="457200"/>
            <a:ext cx="2438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600">
                <a:solidFill>
                  <a:srgbClr val="FFFF00"/>
                </a:solidFill>
              </a:rPr>
              <a:t>Уфимская соборная мечеть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Кинотеатр Род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14400"/>
            <a:ext cx="6427788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28600" y="4876800"/>
            <a:ext cx="22098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solidFill>
                  <a:srgbClr val="FFFF00"/>
                </a:solidFill>
              </a:rPr>
              <a:t>Кинотеатр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solidFill>
                  <a:srgbClr val="FFFF00"/>
                </a:solidFill>
              </a:rPr>
              <a:t>«Родина»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«Золотые пропорции» человека</a:t>
            </a:r>
          </a:p>
        </p:txBody>
      </p:sp>
      <p:pic>
        <p:nvPicPr>
          <p:cNvPr id="22531" name="Picture 6" descr="кадр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7924800" cy="389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 eaLnBrk="1" hangingPunct="1"/>
            <a:r>
              <a:rPr lang="ru-RU" altLang="ru-RU" sz="5800" b="1" i="1" smtClean="0">
                <a:solidFill>
                  <a:srgbClr val="C23C12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sz="5800" b="1" i="1" smtClean="0">
                <a:solidFill>
                  <a:srgbClr val="C23C12"/>
                </a:solidFill>
                <a:latin typeface="Times New Roman" panose="02020603050405020304" pitchFamily="18" charset="0"/>
              </a:rPr>
            </a:br>
            <a:r>
              <a:rPr lang="ru-RU" altLang="ru-RU" sz="5800" b="1" i="1" smtClean="0">
                <a:solidFill>
                  <a:srgbClr val="C23C12"/>
                </a:solidFill>
                <a:latin typeface="Times New Roman" panose="02020603050405020304" pitchFamily="18" charset="0"/>
              </a:rPr>
              <a:t>в скульптуре</a:t>
            </a:r>
          </a:p>
        </p:txBody>
      </p:sp>
      <p:pic>
        <p:nvPicPr>
          <p:cNvPr id="23555" name="Picture 9" descr="кадр 23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1981200"/>
            <a:ext cx="2386013" cy="4572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2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sz="52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</a:br>
            <a:r>
              <a:rPr lang="ru-RU" altLang="ru-RU" sz="52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в скульптуре</a:t>
            </a:r>
          </a:p>
        </p:txBody>
      </p:sp>
      <p:pic>
        <p:nvPicPr>
          <p:cNvPr id="24579" name="Picture 5" descr="кадр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00200"/>
            <a:ext cx="2255838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др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95600"/>
            <a:ext cx="606266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800" b="1" i="1" smtClean="0">
                <a:solidFill>
                  <a:srgbClr val="003399"/>
                </a:solidFill>
                <a:latin typeface="Times New Roman" panose="02020603050405020304" pitchFamily="18" charset="0"/>
              </a:rPr>
              <a:t>Деление отрезка </a:t>
            </a:r>
            <a:br>
              <a:rPr lang="ru-RU" altLang="ru-RU" sz="5800" b="1" i="1" smtClean="0">
                <a:solidFill>
                  <a:srgbClr val="003399"/>
                </a:solidFill>
                <a:latin typeface="Times New Roman" panose="02020603050405020304" pitchFamily="18" charset="0"/>
              </a:rPr>
            </a:br>
            <a:r>
              <a:rPr lang="ru-RU" altLang="ru-RU" sz="5800" b="1" i="1" smtClean="0">
                <a:solidFill>
                  <a:srgbClr val="003399"/>
                </a:solidFill>
                <a:latin typeface="Times New Roman" panose="02020603050405020304" pitchFamily="18" charset="0"/>
              </a:rPr>
              <a:t>«золотым сечением»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3756025" y="4419600"/>
          <a:ext cx="140335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Уравнение" r:id="rId4" imgW="406080" imgH="393480" progId="Equation.3">
                  <p:embed/>
                </p:oleObj>
              </mc:Choice>
              <mc:Fallback>
                <p:oleObj name="Уравнение" r:id="rId4" imgW="4060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6025" y="4419600"/>
                        <a:ext cx="1403350" cy="134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</a:br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в живописи</a:t>
            </a:r>
          </a:p>
        </p:txBody>
      </p:sp>
      <p:pic>
        <p:nvPicPr>
          <p:cNvPr id="25603" name="Picture 5" descr="кадр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7924800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</a:br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в живописи</a:t>
            </a:r>
          </a:p>
        </p:txBody>
      </p:sp>
      <p:pic>
        <p:nvPicPr>
          <p:cNvPr id="26627" name="Picture 5" descr="кадр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28800"/>
            <a:ext cx="3627438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</a:br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в живописи</a:t>
            </a:r>
          </a:p>
        </p:txBody>
      </p:sp>
      <p:pic>
        <p:nvPicPr>
          <p:cNvPr id="27651" name="Picture 5" descr="кадр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36700"/>
            <a:ext cx="3540125" cy="532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layer.myshared.ru/4/222864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0" b="13113"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</a:br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в поэзии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layer.myshared.ru/4/222864/slides/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9"/>
          <a:stretch>
            <a:fillRect/>
          </a:stretch>
        </p:blipFill>
        <p:spPr bwMode="auto">
          <a:xfrm>
            <a:off x="0" y="1600200"/>
            <a:ext cx="910113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«Золотое сечение» </a:t>
            </a:r>
            <a:b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</a:br>
            <a:r>
              <a:rPr lang="ru-RU" altLang="ru-RU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в поэзии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FF0000"/>
                </a:solidFill>
              </a:rPr>
              <a:t>Золотое сечение в природе</a:t>
            </a:r>
          </a:p>
        </p:txBody>
      </p:sp>
      <p:pic>
        <p:nvPicPr>
          <p:cNvPr id="8195" name="Picture 7" descr="ууу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239000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8" descr="GDSC0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0"/>
            <a:ext cx="4076700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кадр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90800"/>
            <a:ext cx="662940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FF0000"/>
                </a:solidFill>
              </a:rPr>
              <a:t>Золотое сечение в природе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8200"/>
          </a:xfrm>
        </p:spPr>
        <p:txBody>
          <a:bodyPr/>
          <a:lstStyle/>
          <a:p>
            <a:pPr eaLnBrk="1" hangingPunct="1"/>
            <a:r>
              <a:rPr lang="ru-RU" altLang="ru-RU" sz="5200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5200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</a:br>
            <a:r>
              <a:rPr lang="ru-RU" altLang="ru-RU" sz="5200" b="1" i="1" smtClean="0">
                <a:solidFill>
                  <a:srgbClr val="B71D24"/>
                </a:solidFill>
                <a:latin typeface="Times New Roman" panose="02020603050405020304" pitchFamily="18" charset="0"/>
              </a:rPr>
              <a:t>«Золотая спираль»</a:t>
            </a:r>
          </a:p>
        </p:txBody>
      </p:sp>
      <p:sp>
        <p:nvSpPr>
          <p:cNvPr id="10243" name="Line 14"/>
          <p:cNvSpPr>
            <a:spLocks noChangeShapeType="1"/>
          </p:cNvSpPr>
          <p:nvPr/>
        </p:nvSpPr>
        <p:spPr bwMode="auto">
          <a:xfrm>
            <a:off x="1143000" y="6172200"/>
            <a:ext cx="342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Line 15"/>
          <p:cNvSpPr>
            <a:spLocks noChangeShapeType="1"/>
          </p:cNvSpPr>
          <p:nvPr/>
        </p:nvSpPr>
        <p:spPr bwMode="auto">
          <a:xfrm>
            <a:off x="4572000" y="6172200"/>
            <a:ext cx="2438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5" name="Line 17"/>
          <p:cNvSpPr>
            <a:spLocks noChangeShapeType="1"/>
          </p:cNvSpPr>
          <p:nvPr/>
        </p:nvSpPr>
        <p:spPr bwMode="auto">
          <a:xfrm flipV="1">
            <a:off x="1143000" y="2743200"/>
            <a:ext cx="0" cy="3429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6" name="Line 18"/>
          <p:cNvSpPr>
            <a:spLocks noChangeShapeType="1"/>
          </p:cNvSpPr>
          <p:nvPr/>
        </p:nvSpPr>
        <p:spPr bwMode="auto">
          <a:xfrm>
            <a:off x="1143000" y="2743200"/>
            <a:ext cx="342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Line 19"/>
          <p:cNvSpPr>
            <a:spLocks noChangeShapeType="1"/>
          </p:cNvSpPr>
          <p:nvPr/>
        </p:nvSpPr>
        <p:spPr bwMode="auto">
          <a:xfrm>
            <a:off x="4572000" y="2743200"/>
            <a:ext cx="0" cy="3429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8" name="Line 20"/>
          <p:cNvSpPr>
            <a:spLocks noChangeShapeType="1"/>
          </p:cNvSpPr>
          <p:nvPr/>
        </p:nvSpPr>
        <p:spPr bwMode="auto">
          <a:xfrm>
            <a:off x="4572000" y="2743200"/>
            <a:ext cx="2438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9" name="Line 21"/>
          <p:cNvSpPr>
            <a:spLocks noChangeShapeType="1"/>
          </p:cNvSpPr>
          <p:nvPr/>
        </p:nvSpPr>
        <p:spPr bwMode="auto">
          <a:xfrm>
            <a:off x="7010400" y="2743200"/>
            <a:ext cx="0" cy="3429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0" name="Line 22"/>
          <p:cNvSpPr>
            <a:spLocks noChangeShapeType="1"/>
          </p:cNvSpPr>
          <p:nvPr/>
        </p:nvSpPr>
        <p:spPr bwMode="auto">
          <a:xfrm>
            <a:off x="4572000" y="3733800"/>
            <a:ext cx="2438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1" name="Line 23"/>
          <p:cNvSpPr>
            <a:spLocks noChangeShapeType="1"/>
          </p:cNvSpPr>
          <p:nvPr/>
        </p:nvSpPr>
        <p:spPr bwMode="auto">
          <a:xfrm>
            <a:off x="5943600" y="2743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2" name="Line 24"/>
          <p:cNvSpPr>
            <a:spLocks noChangeShapeType="1"/>
          </p:cNvSpPr>
          <p:nvPr/>
        </p:nvSpPr>
        <p:spPr bwMode="auto">
          <a:xfrm>
            <a:off x="5410200" y="2743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3" name="Line 25"/>
          <p:cNvSpPr>
            <a:spLocks noChangeShapeType="1"/>
          </p:cNvSpPr>
          <p:nvPr/>
        </p:nvSpPr>
        <p:spPr bwMode="auto">
          <a:xfrm>
            <a:off x="5410200" y="3352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4" name="Line 26"/>
          <p:cNvSpPr>
            <a:spLocks noChangeShapeType="1"/>
          </p:cNvSpPr>
          <p:nvPr/>
        </p:nvSpPr>
        <p:spPr bwMode="auto">
          <a:xfrm>
            <a:off x="5715000" y="33528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5" name="Line 27"/>
          <p:cNvSpPr>
            <a:spLocks noChangeShapeType="1"/>
          </p:cNvSpPr>
          <p:nvPr/>
        </p:nvSpPr>
        <p:spPr bwMode="auto">
          <a:xfrm>
            <a:off x="5410200" y="36576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9" name="Arc 29"/>
          <p:cNvSpPr>
            <a:spLocks/>
          </p:cNvSpPr>
          <p:nvPr/>
        </p:nvSpPr>
        <p:spPr bwMode="auto">
          <a:xfrm flipH="1" flipV="1">
            <a:off x="1143000" y="2746375"/>
            <a:ext cx="3429000" cy="3429000"/>
          </a:xfrm>
          <a:custGeom>
            <a:avLst/>
            <a:gdLst>
              <a:gd name="T0" fmla="*/ 2147483646 w 21600"/>
              <a:gd name="T1" fmla="*/ 0 h 21599"/>
              <a:gd name="T2" fmla="*/ 2147483646 w 21600"/>
              <a:gd name="T3" fmla="*/ 2147483646 h 21599"/>
              <a:gd name="T4" fmla="*/ 0 w 21600"/>
              <a:gd name="T5" fmla="*/ 2147483646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185" y="-1"/>
                </a:moveTo>
                <a:cubicBezTo>
                  <a:pt x="12005" y="101"/>
                  <a:pt x="21548" y="9685"/>
                  <a:pt x="21599" y="21506"/>
                </a:cubicBezTo>
              </a:path>
              <a:path w="21600" h="21599" stroke="0" extrusionOk="0">
                <a:moveTo>
                  <a:pt x="185" y="-1"/>
                </a:moveTo>
                <a:cubicBezTo>
                  <a:pt x="12005" y="101"/>
                  <a:pt x="21548" y="9685"/>
                  <a:pt x="21599" y="21506"/>
                </a:cubicBezTo>
                <a:lnTo>
                  <a:pt x="0" y="21599"/>
                </a:lnTo>
                <a:lnTo>
                  <a:pt x="185" y="-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0" name="Arc 30"/>
          <p:cNvSpPr>
            <a:spLocks/>
          </p:cNvSpPr>
          <p:nvPr/>
        </p:nvSpPr>
        <p:spPr bwMode="auto">
          <a:xfrm flipV="1">
            <a:off x="4572000" y="3722688"/>
            <a:ext cx="2438400" cy="2451100"/>
          </a:xfrm>
          <a:custGeom>
            <a:avLst/>
            <a:gdLst>
              <a:gd name="T0" fmla="*/ 0 w 21600"/>
              <a:gd name="T1" fmla="*/ 0 h 22407"/>
              <a:gd name="T2" fmla="*/ 2147483646 w 21600"/>
              <a:gd name="T3" fmla="*/ 2147483646 h 22407"/>
              <a:gd name="T4" fmla="*/ 0 w 21600"/>
              <a:gd name="T5" fmla="*/ 2147483646 h 22407"/>
              <a:gd name="T6" fmla="*/ 0 60000 65536"/>
              <a:gd name="T7" fmla="*/ 0 60000 65536"/>
              <a:gd name="T8" fmla="*/ 0 60000 65536"/>
              <a:gd name="T9" fmla="*/ 0 w 21600"/>
              <a:gd name="T10" fmla="*/ 0 h 22407"/>
              <a:gd name="T11" fmla="*/ 21600 w 21600"/>
              <a:gd name="T12" fmla="*/ 22407 h 224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40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869"/>
                  <a:pt x="21594" y="22138"/>
                  <a:pt x="21584" y="22406"/>
                </a:cubicBezTo>
              </a:path>
              <a:path w="21600" h="2240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869"/>
                  <a:pt x="21594" y="22138"/>
                  <a:pt x="21584" y="2240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1" name="Arc 31"/>
          <p:cNvSpPr>
            <a:spLocks/>
          </p:cNvSpPr>
          <p:nvPr/>
        </p:nvSpPr>
        <p:spPr bwMode="auto">
          <a:xfrm>
            <a:off x="5943600" y="2743200"/>
            <a:ext cx="1066800" cy="9906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2" name="Arc 32"/>
          <p:cNvSpPr>
            <a:spLocks/>
          </p:cNvSpPr>
          <p:nvPr/>
        </p:nvSpPr>
        <p:spPr bwMode="auto">
          <a:xfrm flipH="1">
            <a:off x="5410200" y="2743200"/>
            <a:ext cx="533400" cy="546100"/>
          </a:xfrm>
          <a:custGeom>
            <a:avLst/>
            <a:gdLst>
              <a:gd name="T0" fmla="*/ 0 w 21600"/>
              <a:gd name="T1" fmla="*/ 0 h 22100"/>
              <a:gd name="T2" fmla="*/ 2147483646 w 21600"/>
              <a:gd name="T3" fmla="*/ 2147483646 h 22100"/>
              <a:gd name="T4" fmla="*/ 0 w 21600"/>
              <a:gd name="T5" fmla="*/ 2147483646 h 22100"/>
              <a:gd name="T6" fmla="*/ 0 60000 65536"/>
              <a:gd name="T7" fmla="*/ 0 60000 65536"/>
              <a:gd name="T8" fmla="*/ 0 60000 65536"/>
              <a:gd name="T9" fmla="*/ 0 w 21600"/>
              <a:gd name="T10" fmla="*/ 0 h 22100"/>
              <a:gd name="T11" fmla="*/ 21600 w 21600"/>
              <a:gd name="T12" fmla="*/ 22100 h 221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1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766"/>
                  <a:pt x="21598" y="21933"/>
                  <a:pt x="21594" y="22100"/>
                </a:cubicBezTo>
              </a:path>
              <a:path w="21600" h="221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766"/>
                  <a:pt x="21598" y="21933"/>
                  <a:pt x="21594" y="221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3" name="Arc 33"/>
          <p:cNvSpPr>
            <a:spLocks/>
          </p:cNvSpPr>
          <p:nvPr/>
        </p:nvSpPr>
        <p:spPr bwMode="auto">
          <a:xfrm flipH="1" flipV="1">
            <a:off x="5410200" y="3295650"/>
            <a:ext cx="304800" cy="361950"/>
          </a:xfrm>
          <a:custGeom>
            <a:avLst/>
            <a:gdLst>
              <a:gd name="T0" fmla="*/ 0 w 21600"/>
              <a:gd name="T1" fmla="*/ 0 h 25687"/>
              <a:gd name="T2" fmla="*/ 2147483646 w 21600"/>
              <a:gd name="T3" fmla="*/ 2147483646 h 25687"/>
              <a:gd name="T4" fmla="*/ 0 w 21600"/>
              <a:gd name="T5" fmla="*/ 2147483646 h 25687"/>
              <a:gd name="T6" fmla="*/ 0 60000 65536"/>
              <a:gd name="T7" fmla="*/ 0 60000 65536"/>
              <a:gd name="T8" fmla="*/ 0 60000 65536"/>
              <a:gd name="T9" fmla="*/ 0 w 21600"/>
              <a:gd name="T10" fmla="*/ 0 h 25687"/>
              <a:gd name="T11" fmla="*/ 21600 w 21600"/>
              <a:gd name="T12" fmla="*/ 25687 h 256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68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971"/>
                  <a:pt x="21469" y="24340"/>
                  <a:pt x="21209" y="25686"/>
                </a:cubicBezTo>
              </a:path>
              <a:path w="21600" h="2568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971"/>
                  <a:pt x="21469" y="24340"/>
                  <a:pt x="21209" y="2568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1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8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1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1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9" grpId="0" animBg="1"/>
      <p:bldP spid="81950" grpId="0" animBg="1"/>
      <p:bldP spid="81951" grpId="0" animBg="1"/>
      <p:bldP spid="81952" grpId="0" animBg="1"/>
      <p:bldP spid="819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 eaLnBrk="1" hangingPunct="1"/>
            <a:r>
              <a:rPr lang="ru-RU" altLang="ru-RU" sz="5800" b="1" i="1" smtClean="0">
                <a:solidFill>
                  <a:srgbClr val="003399"/>
                </a:solidFill>
                <a:latin typeface="Times New Roman" panose="02020603050405020304" pitchFamily="18" charset="0"/>
              </a:rPr>
              <a:t>Развитие жизни по спирали</a:t>
            </a:r>
          </a:p>
        </p:txBody>
      </p:sp>
      <p:pic>
        <p:nvPicPr>
          <p:cNvPr id="145417" name="Picture 9" descr="Изображение 008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1828800"/>
            <a:ext cx="3317875" cy="3505200"/>
          </a:xfrm>
          <a:noFill/>
        </p:spPr>
      </p:pic>
      <p:pic>
        <p:nvPicPr>
          <p:cNvPr id="145418" name="Picture 10" descr="Изображение 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114800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9" name="Picture 11" descr="GDSC00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48000"/>
            <a:ext cx="4495800" cy="33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2" name="Picture 4" descr="кадр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6000"/>
            <a:ext cx="4114800" cy="354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325562"/>
          </a:xfrm>
        </p:spPr>
        <p:txBody>
          <a:bodyPr/>
          <a:lstStyle/>
          <a:p>
            <a:pPr eaLnBrk="1" hangingPunct="1"/>
            <a:r>
              <a:rPr lang="ru-RU" altLang="ru-RU" sz="4800" b="1" i="1" smtClean="0">
                <a:solidFill>
                  <a:srgbClr val="FF0000"/>
                </a:solidFill>
                <a:latin typeface="Times New Roman" panose="02020603050405020304" pitchFamily="18" charset="0"/>
              </a:rPr>
              <a:t>Спиралевидные ураганы и галактики</a:t>
            </a:r>
          </a:p>
        </p:txBody>
      </p:sp>
      <p:pic>
        <p:nvPicPr>
          <p:cNvPr id="211976" name="Picture 8" descr="кадр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3733800" cy="354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z="58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«Золотой пятиугольник»</a:t>
            </a:r>
          </a:p>
        </p:txBody>
      </p:sp>
      <p:pic>
        <p:nvPicPr>
          <p:cNvPr id="13315" name="Picture 10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9" r="19354"/>
          <a:stretch>
            <a:fillRect/>
          </a:stretch>
        </p:blipFill>
        <p:spPr>
          <a:xfrm>
            <a:off x="838200" y="2057400"/>
            <a:ext cx="4572000" cy="4005263"/>
          </a:xfrm>
          <a:noFill/>
        </p:spPr>
      </p:pic>
      <p:sp>
        <p:nvSpPr>
          <p:cNvPr id="13316" name="Rectangle 1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3317" name="Object 12"/>
          <p:cNvGraphicFramePr>
            <a:graphicFrameLocks noChangeAspect="1"/>
          </p:cNvGraphicFramePr>
          <p:nvPr/>
        </p:nvGraphicFramePr>
        <p:xfrm>
          <a:off x="5791200" y="2867025"/>
          <a:ext cx="312420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Формула" r:id="rId4" imgW="698197" imgH="393529" progId="Equation.3">
                  <p:embed/>
                </p:oleObj>
              </mc:Choice>
              <mc:Fallback>
                <p:oleObj name="Формула" r:id="rId4" imgW="698197" imgH="39352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67025"/>
                        <a:ext cx="3124200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52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«Золотой пятиугольник»</a:t>
            </a:r>
            <a:br>
              <a:rPr lang="ru-RU" altLang="ru-RU" sz="52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</a:br>
            <a:r>
              <a:rPr lang="ru-RU" altLang="ru-RU" sz="5200" b="1" i="1" smtClean="0">
                <a:solidFill>
                  <a:srgbClr val="FFFF00"/>
                </a:solidFill>
                <a:latin typeface="Times New Roman" panose="02020603050405020304" pitchFamily="18" charset="0"/>
              </a:rPr>
              <a:t>в природе</a:t>
            </a:r>
          </a:p>
        </p:txBody>
      </p:sp>
      <p:pic>
        <p:nvPicPr>
          <p:cNvPr id="14339" name="Picture 4" descr="Image2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2514600"/>
            <a:ext cx="7696200" cy="30368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561</TotalTime>
  <Words>145</Words>
  <Application>Microsoft Office PowerPoint</Application>
  <PresentationFormat>Экран (4:3)</PresentationFormat>
  <Paragraphs>36</Paragraphs>
  <Slides>24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Times New Roman</vt:lpstr>
      <vt:lpstr>Monotype Corsiva</vt:lpstr>
      <vt:lpstr>Microsoft JhengHei</vt:lpstr>
      <vt:lpstr>Оформление по умолчанию</vt:lpstr>
      <vt:lpstr>1_Оформление по умолчанию</vt:lpstr>
      <vt:lpstr>Microsoft Equation 3.0</vt:lpstr>
      <vt:lpstr>Презентация PowerPoint</vt:lpstr>
      <vt:lpstr>Деление отрезка  «золотым сечением»</vt:lpstr>
      <vt:lpstr>Золотое сечение в природе</vt:lpstr>
      <vt:lpstr>Золотое сечение в природе</vt:lpstr>
      <vt:lpstr> «Золотая спираль»</vt:lpstr>
      <vt:lpstr>Развитие жизни по спирали</vt:lpstr>
      <vt:lpstr>Спиралевидные ураганы и галактики</vt:lpstr>
      <vt:lpstr>«Золотой пятиугольник»</vt:lpstr>
      <vt:lpstr>«Золотой пятиугольник» в природе</vt:lpstr>
      <vt:lpstr> НЕЖИВАЯ ПРИРОДА</vt:lpstr>
      <vt:lpstr>Античные храмы </vt:lpstr>
      <vt:lpstr>Собор Парижской Богоматери</vt:lpstr>
      <vt:lpstr>Русские храмы</vt:lpstr>
      <vt:lpstr>Презентация PowerPoint</vt:lpstr>
      <vt:lpstr>Презентация PowerPoint</vt:lpstr>
      <vt:lpstr>Презентация PowerPoint</vt:lpstr>
      <vt:lpstr>«Золотые пропорции» человека</vt:lpstr>
      <vt:lpstr>«Золотое сечение»  в скульптуре</vt:lpstr>
      <vt:lpstr>«Золотое сечение»  в скульптуре</vt:lpstr>
      <vt:lpstr>«Золотое сечение»  в живописи</vt:lpstr>
      <vt:lpstr>«Золотое сечение»  в живописи</vt:lpstr>
      <vt:lpstr>«Золотое сечение»  в живописи</vt:lpstr>
      <vt:lpstr>«Золотое сечение»  в поэзии</vt:lpstr>
      <vt:lpstr>«Золотое сечение»  в поэзии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Alexey Mavlyutov</dc:creator>
  <cp:lastModifiedBy>Alexey Mavlyutov</cp:lastModifiedBy>
  <cp:revision>25</cp:revision>
  <cp:lastPrinted>1601-01-01T00:00:00Z</cp:lastPrinted>
  <dcterms:created xsi:type="dcterms:W3CDTF">1601-01-01T00:00:00Z</dcterms:created>
  <dcterms:modified xsi:type="dcterms:W3CDTF">2016-12-06T13:59:52Z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