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79" r:id="rId8"/>
    <p:sldId id="280" r:id="rId9"/>
    <p:sldId id="281" r:id="rId10"/>
    <p:sldId id="261" r:id="rId11"/>
    <p:sldId id="282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0" r:id="rId20"/>
    <p:sldId id="269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3E50041-E1D9-4BBC-8893-64A682CF2BAF}">
          <p14:sldIdLst>
            <p14:sldId id="256"/>
            <p14:sldId id="257"/>
            <p14:sldId id="258"/>
            <p14:sldId id="259"/>
            <p14:sldId id="260"/>
            <p14:sldId id="278"/>
            <p14:sldId id="279"/>
            <p14:sldId id="280"/>
            <p14:sldId id="281"/>
            <p14:sldId id="261"/>
            <p14:sldId id="282"/>
          </p14:sldIdLst>
        </p14:section>
        <p14:section name="Раздел без заголовка" id="{ADA857D5-663C-4D17-A126-0C4B53D9BD73}">
          <p14:sldIdLst>
            <p14:sldId id="262"/>
            <p14:sldId id="263"/>
            <p14:sldId id="264"/>
            <p14:sldId id="265"/>
            <p14:sldId id="266"/>
            <p14:sldId id="267"/>
            <p14:sldId id="268"/>
            <p14:sldId id="270"/>
            <p14:sldId id="269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594EAB-0EBB-483F-BA84-921A772BBBFA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D06E71-2391-4A17-B58E-D623409324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232848" cy="985664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 учитель русского языка и литературы МБОУ «Школа № 19» Лесик Наталья Валентиновна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04856" cy="3774281"/>
          </a:xfrm>
        </p:spPr>
        <p:txBody>
          <a:bodyPr>
            <a:noAutofit/>
          </a:bodyPr>
          <a:lstStyle/>
          <a:p>
            <a:r>
              <a:rPr lang="ru-RU" sz="4000" dirty="0" smtClean="0"/>
              <a:t>Формы познавательной деятельности учащихся и практическое их применение   на уроках русского языка и литературы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96853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96944" cy="15841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Формы уроков, в которых  используется познавательная  деятельность учащихся: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412776"/>
            <a:ext cx="8291264" cy="4713387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Пресс-конференция</a:t>
            </a:r>
          </a:p>
          <a:p>
            <a:r>
              <a:rPr lang="ru-RU" sz="2000" dirty="0" smtClean="0"/>
              <a:t>Игра</a:t>
            </a:r>
          </a:p>
          <a:p>
            <a:r>
              <a:rPr lang="ru-RU" sz="2000" dirty="0" smtClean="0"/>
              <a:t>Самостоятельная исследовательская работа по подготовке докладов, </a:t>
            </a:r>
            <a:r>
              <a:rPr lang="ru-RU" sz="2000" dirty="0"/>
              <a:t>р</a:t>
            </a:r>
            <a:r>
              <a:rPr lang="ru-RU" sz="2000" dirty="0" smtClean="0"/>
              <a:t>ефератов, их рецензирование</a:t>
            </a:r>
          </a:p>
          <a:p>
            <a:r>
              <a:rPr lang="ru-RU" sz="2000" dirty="0" smtClean="0"/>
              <a:t>Путешествие</a:t>
            </a:r>
          </a:p>
          <a:p>
            <a:r>
              <a:rPr lang="ru-RU" sz="2000" dirty="0" smtClean="0"/>
              <a:t>Практическая работа</a:t>
            </a:r>
          </a:p>
          <a:p>
            <a:r>
              <a:rPr lang="ru-RU" sz="2000" dirty="0" smtClean="0"/>
              <a:t>Самостоятельная работа</a:t>
            </a:r>
          </a:p>
          <a:p>
            <a:r>
              <a:rPr lang="ru-RU" sz="2000" dirty="0" smtClean="0"/>
              <a:t>Викторины, тесты</a:t>
            </a:r>
          </a:p>
          <a:p>
            <a:r>
              <a:rPr lang="ru-RU" sz="2000" dirty="0" smtClean="0"/>
              <a:t>Литературные салоны</a:t>
            </a:r>
          </a:p>
          <a:p>
            <a:r>
              <a:rPr lang="ru-RU" sz="2000" dirty="0" smtClean="0"/>
              <a:t>Сочинение</a:t>
            </a:r>
          </a:p>
          <a:p>
            <a:r>
              <a:rPr lang="ru-RU" sz="2000" dirty="0" smtClean="0"/>
              <a:t>Составление словарей</a:t>
            </a:r>
          </a:p>
          <a:p>
            <a:r>
              <a:rPr lang="ru-RU" sz="2000" dirty="0" smtClean="0"/>
              <a:t>Размышление вслед за писателем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678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36647" cy="5031432"/>
          </a:xfrm>
        </p:spPr>
        <p:txBody>
          <a:bodyPr/>
          <a:lstStyle/>
          <a:p>
            <a:pPr algn="ctr"/>
            <a:r>
              <a:rPr lang="ru-RU" sz="4800" dirty="0"/>
              <a:t>Практическое применение форм познавательной активности учащихся на уроках русского языка и литературы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735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581128"/>
            <a:ext cx="6624736" cy="1584176"/>
          </a:xfrm>
        </p:spPr>
        <p:txBody>
          <a:bodyPr/>
          <a:lstStyle/>
          <a:p>
            <a:r>
              <a:rPr lang="ru-RU" sz="4400" dirty="0"/>
              <a:t>«Мозговой штурм»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13376" cy="3705592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endParaRPr lang="ru-RU" b="1" dirty="0" smtClean="0"/>
          </a:p>
          <a:p>
            <a:pPr algn="ctr"/>
            <a:r>
              <a:rPr lang="ru-RU" sz="2400" b="1" dirty="0" smtClean="0"/>
              <a:t>Найти подходящий эпитет к слову</a:t>
            </a:r>
          </a:p>
          <a:p>
            <a:pPr marL="45720" indent="0" algn="ctr">
              <a:buNone/>
            </a:pPr>
            <a:r>
              <a:rPr lang="ru-RU" sz="2400" dirty="0" smtClean="0"/>
              <a:t> </a:t>
            </a:r>
            <a:r>
              <a:rPr lang="ru-RU" sz="2800" b="1" dirty="0" smtClean="0"/>
              <a:t>«</a:t>
            </a:r>
            <a:r>
              <a:rPr lang="ru-RU" sz="2800" b="1" dirty="0" err="1" smtClean="0"/>
              <a:t>мОлодец</a:t>
            </a:r>
            <a:r>
              <a:rPr lang="ru-RU" sz="2800" b="1" dirty="0" smtClean="0"/>
              <a:t>»</a:t>
            </a:r>
          </a:p>
          <a:p>
            <a:pPr marL="45720" indent="0" algn="ctr">
              <a:buNone/>
            </a:pPr>
            <a:r>
              <a:rPr lang="ru-RU" sz="2400" i="1" dirty="0" smtClean="0"/>
              <a:t>Отважный</a:t>
            </a:r>
          </a:p>
          <a:p>
            <a:pPr marL="45720" indent="0" algn="ctr">
              <a:buNone/>
            </a:pPr>
            <a:r>
              <a:rPr lang="ru-RU" sz="2400" i="1" dirty="0" smtClean="0"/>
              <a:t>Смелый</a:t>
            </a:r>
          </a:p>
          <a:p>
            <a:pPr marL="45720" indent="0" algn="ctr">
              <a:buNone/>
            </a:pPr>
            <a:r>
              <a:rPr lang="ru-RU" sz="2400" i="1" dirty="0" smtClean="0"/>
              <a:t>Отчаянный</a:t>
            </a:r>
          </a:p>
          <a:p>
            <a:pPr marL="45720" indent="0" algn="ctr">
              <a:buNone/>
            </a:pPr>
            <a:r>
              <a:rPr lang="ru-RU" sz="2400" i="1" dirty="0" smtClean="0"/>
              <a:t>Непобедимый</a:t>
            </a:r>
          </a:p>
          <a:p>
            <a:pPr marL="45720" indent="0" algn="ctr">
              <a:buNone/>
            </a:pPr>
            <a:r>
              <a:rPr lang="ru-RU" sz="2400" i="1" dirty="0" smtClean="0"/>
              <a:t>Решительный</a:t>
            </a:r>
            <a:endParaRPr lang="ru-RU" sz="2400" i="1" dirty="0"/>
          </a:p>
          <a:p>
            <a:pPr marL="4572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70968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739151" cy="1217072"/>
          </a:xfrm>
        </p:spPr>
        <p:txBody>
          <a:bodyPr/>
          <a:lstStyle/>
          <a:p>
            <a:r>
              <a:rPr lang="ru-RU" dirty="0" smtClean="0"/>
              <a:t>Шарады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Числительное плюс гласный-Ансамбль в музыку прекрасной. (три-о)</a:t>
            </a:r>
          </a:p>
          <a:p>
            <a:pPr marL="45720" indent="0">
              <a:buNone/>
            </a:pPr>
            <a:endParaRPr lang="ru-RU" sz="2400" dirty="0" smtClean="0"/>
          </a:p>
          <a:p>
            <a:r>
              <a:rPr lang="ru-RU" sz="2400" dirty="0" smtClean="0"/>
              <a:t>Корень тот же, что и в слове сказка, суффикс тот же, что и в слове извозчик, приставка та же, что и в слове расход. (рас-сказ-чик)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5859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509120"/>
            <a:ext cx="7200800" cy="1006048"/>
          </a:xfrm>
        </p:spPr>
        <p:txBody>
          <a:bodyPr/>
          <a:lstStyle/>
          <a:p>
            <a:r>
              <a:rPr lang="ru-RU" dirty="0" smtClean="0"/>
              <a:t>Ребусы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35696" y="1700808"/>
            <a:ext cx="5708104" cy="25054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Рас100яние, с3жи, 7я,па3от,во100к, ли100к, 3тон, 3котажная,100рож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92650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Выполнение  указанных видов разбора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79512" y="938240"/>
            <a:ext cx="4248472" cy="321084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Из обширного полузабытого болота струится еле заметный ручеек. Здесь рождается Волга. Волга-родная и любимая река русского народа. ЕЕ называют в народе кормилицей, матушкой, красавицей. На живописном ее берегу расположен поселок.</a:t>
            </a:r>
          </a:p>
          <a:p>
            <a:r>
              <a:rPr lang="ru-RU" sz="2000" dirty="0" smtClean="0"/>
              <a:t>Болота-1; струится-3; кормилицей, матушкой-2.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586532" y="935556"/>
            <a:ext cx="3346704" cy="32135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644008" y="908720"/>
            <a:ext cx="40979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416998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523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37112"/>
            <a:ext cx="7632848" cy="1800200"/>
          </a:xfrm>
        </p:spPr>
        <p:txBody>
          <a:bodyPr/>
          <a:lstStyle/>
          <a:p>
            <a:r>
              <a:rPr lang="ru-RU" sz="2800" dirty="0" smtClean="0"/>
              <a:t>Задания  сравнительного анализа языкового материала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400" b="1" dirty="0" smtClean="0"/>
              <a:t>Над Русью нависла грозная опасность новых разрушительных вторжений, и автор «Слова» призывает к сплочению всех русских князей.</a:t>
            </a:r>
            <a:endParaRPr lang="ru-RU" sz="2400" b="1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Составьте схему предложения.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 Замените его сложноподчиненным с придаточным причины, отвечающим на вопрос почему? По какой причине?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Сравните оба предложения. Что между ними общего и чем они отличаются?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113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168"/>
            <a:ext cx="8280920" cy="1143000"/>
          </a:xfrm>
        </p:spPr>
        <p:txBody>
          <a:bodyPr/>
          <a:lstStyle/>
          <a:p>
            <a:r>
              <a:rPr lang="ru-RU" sz="2400" dirty="0" smtClean="0"/>
              <a:t>Задания, требующие синтеза материала, формулировки выводов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620688"/>
            <a:ext cx="7632848" cy="3585552"/>
          </a:xfrm>
        </p:spPr>
        <p:txBody>
          <a:bodyPr/>
          <a:lstStyle/>
          <a:p>
            <a:pPr algn="ctr"/>
            <a:r>
              <a:rPr lang="ru-RU" sz="2400" b="1" dirty="0" smtClean="0"/>
              <a:t>В воздухе чувствовался дурманящий травяной запах, плывущий с далеких полей.</a:t>
            </a:r>
          </a:p>
          <a:p>
            <a:pPr marL="45720" indent="0" algn="ctr">
              <a:buNone/>
            </a:pPr>
            <a:endParaRPr lang="ru-RU" sz="2400" b="1" dirty="0" smtClean="0"/>
          </a:p>
          <a:p>
            <a:pPr algn="ctr">
              <a:buFont typeface="Arial" panose="020B0604020202020204" pitchFamily="34" charset="0"/>
              <a:buChar char="•"/>
            </a:pPr>
            <a:r>
              <a:rPr lang="ru-RU" dirty="0" smtClean="0"/>
              <a:t>Замените обособленное определение придаточным предложением; запишите полученное предложение.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dirty="0" smtClean="0"/>
              <a:t>Определите способ связи придаточного с главным; составьте его схему.</a:t>
            </a:r>
          </a:p>
          <a:p>
            <a:pPr marL="4572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330242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941168"/>
            <a:ext cx="6512511" cy="1073056"/>
          </a:xfrm>
        </p:spPr>
        <p:txBody>
          <a:bodyPr/>
          <a:lstStyle/>
          <a:p>
            <a:r>
              <a:rPr lang="ru-RU" sz="4000" dirty="0" smtClean="0"/>
              <a:t>Работа в группах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548680"/>
            <a:ext cx="7632848" cy="396044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000" b="1" dirty="0" smtClean="0"/>
              <a:t>На данном уроке учащиеся становятся учеными-лингвистами. Работают в группах(5).Каждая группа занимается исследованием одного и того же текста( текст 11 века и современная запись этого текста)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000" dirty="0" smtClean="0"/>
              <a:t>Сравните фонетическую систему 2-х текстов.( 1 группа)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000" dirty="0" smtClean="0"/>
              <a:t>Сравните графику текстов. (2 группа)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000" dirty="0" smtClean="0"/>
              <a:t>Сравните лексическую систему текстов. (3 группа)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000" dirty="0" smtClean="0"/>
              <a:t>Сравните морфологическую систему текстов. (4 группа)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000" dirty="0" smtClean="0"/>
              <a:t>Сравните синтаксис и стилистику текстов. (5 группа)</a:t>
            </a:r>
          </a:p>
          <a:p>
            <a:pPr>
              <a:buFont typeface="Courier New" panose="02070309020205020404" pitchFamily="49" charset="0"/>
              <a:buChar char="o"/>
            </a:pPr>
            <a:endParaRPr lang="ru-RU" sz="2000" dirty="0" smtClean="0"/>
          </a:p>
          <a:p>
            <a:pPr>
              <a:buFont typeface="Courier New" panose="02070309020205020404" pitchFamily="49" charset="0"/>
              <a:buChar char="o"/>
            </a:pPr>
            <a:endParaRPr lang="ru-RU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739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97152"/>
            <a:ext cx="6552728" cy="1368152"/>
          </a:xfrm>
        </p:spPr>
        <p:txBody>
          <a:bodyPr/>
          <a:lstStyle/>
          <a:p>
            <a:r>
              <a:rPr lang="ru-RU" sz="2000" dirty="0" smtClean="0"/>
              <a:t>Задания по элементарному первичному анализу языкового материала с последующей дискуссией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741368" cy="363358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Вопрос:  «В чем отличие прямой речи от придаточной изъяснительной части?» </a:t>
            </a:r>
          </a:p>
          <a:p>
            <a:pPr marL="45720" indent="0">
              <a:buNone/>
            </a:pPr>
            <a:r>
              <a:rPr lang="ru-RU" dirty="0"/>
              <a:t>  </a:t>
            </a:r>
            <a:r>
              <a:rPr lang="ru-RU" dirty="0" smtClean="0"/>
              <a:t>Древние римляне утверждали: «Поэтом надо родиться, а оратором можно сделаться».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Какой глагол речи связывает прямую речь со словами автора? Приведите примеры глаголов речи.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Устно замените прямую речь косвенной. Изменился ли смысл в связи с изменением структуры предложения?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/>
              <a:t>А что изменилось в предложении?</a:t>
            </a:r>
          </a:p>
        </p:txBody>
      </p:sp>
    </p:spTree>
    <p:extLst>
      <p:ext uri="{BB962C8B-B14F-4D97-AF65-F5344CB8AC3E}">
        <p14:creationId xmlns:p14="http://schemas.microsoft.com/office/powerpoint/2010/main" val="3804461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980728"/>
            <a:ext cx="6336704" cy="338437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Необходимость внедрения современных технологий.</a:t>
            </a:r>
          </a:p>
          <a:p>
            <a:pPr marL="514350" indent="-514350">
              <a:buFont typeface="Georgia" pitchFamily="18" charset="0"/>
              <a:buAutoNum type="arabicPeriod"/>
            </a:pPr>
            <a:r>
              <a:rPr lang="ru-RU" dirty="0"/>
              <a:t>Эффективность обучения , при котором ученик является активным субъектом</a:t>
            </a:r>
            <a:r>
              <a:rPr lang="ru-RU" dirty="0" smtClean="0"/>
              <a:t>.</a:t>
            </a:r>
          </a:p>
          <a:p>
            <a:pPr marL="514350" indent="-514350">
              <a:buAutoNum type="arabicPeriod" startAt="2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7919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err="1" smtClean="0"/>
              <a:t>Разноуровневые</a:t>
            </a:r>
            <a:r>
              <a:rPr lang="ru-RU" sz="2400" dirty="0" smtClean="0"/>
              <a:t> задания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Так, от легкого и элементарного задания до работы с текстом формируется навык исследовательской деятельности.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01275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97152"/>
            <a:ext cx="7272808" cy="1512168"/>
          </a:xfrm>
        </p:spPr>
        <p:txBody>
          <a:bodyPr/>
          <a:lstStyle/>
          <a:p>
            <a:r>
              <a:rPr lang="ru-RU" sz="3200" dirty="0" smtClean="0"/>
              <a:t>Лексическая работа на уроках литературы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51520" y="724091"/>
            <a:ext cx="4210800" cy="378502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А. С. Пушкин               </a:t>
            </a:r>
          </a:p>
          <a:p>
            <a:pPr marL="45720" indent="0" algn="ctr">
              <a:buNone/>
            </a:pPr>
            <a:r>
              <a:rPr lang="ru-RU" dirty="0" smtClean="0"/>
              <a:t>«Царское село»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ru-RU" sz="2000" dirty="0" smtClean="0"/>
              <a:t>Портик-крытая галерея с колоннами, прилегающая к зданию.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ru-RU" sz="2000" dirty="0" smtClean="0"/>
              <a:t>Фасад-передняя сторона здания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ru-RU" sz="2000" dirty="0" smtClean="0"/>
              <a:t>Декор-красочно-народное украшение</a:t>
            </a:r>
          </a:p>
          <a:p>
            <a:pPr algn="ctr">
              <a:buFont typeface="Wingdings" panose="05000000000000000000" pitchFamily="2" charset="2"/>
              <a:buChar char="§"/>
            </a:pPr>
            <a:r>
              <a:rPr lang="ru-RU" sz="2000" dirty="0" smtClean="0"/>
              <a:t>Флигель-пристройка сбоку главного здания или дом во дворе здания</a:t>
            </a:r>
          </a:p>
          <a:p>
            <a:pPr algn="ctr">
              <a:buFont typeface="Wingdings" panose="05000000000000000000" pitchFamily="2" charset="2"/>
              <a:buChar char="§"/>
            </a:pPr>
            <a:endParaRPr lang="ru-RU" sz="2000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61518" y="692696"/>
            <a:ext cx="3346704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877" y="706726"/>
            <a:ext cx="3292206" cy="344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200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869160"/>
            <a:ext cx="6595135" cy="1368152"/>
          </a:xfrm>
        </p:spPr>
        <p:txBody>
          <a:bodyPr/>
          <a:lstStyle/>
          <a:p>
            <a:r>
              <a:rPr lang="ru-RU" sz="4000" dirty="0" smtClean="0"/>
              <a:t>Соотношение событий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1818</a:t>
            </a:r>
          </a:p>
          <a:p>
            <a:r>
              <a:rPr lang="ru-RU" dirty="0" smtClean="0"/>
              <a:t>1833-1837</a:t>
            </a:r>
          </a:p>
          <a:p>
            <a:r>
              <a:rPr lang="ru-RU" dirty="0" smtClean="0"/>
              <a:t>1847</a:t>
            </a:r>
          </a:p>
          <a:p>
            <a:r>
              <a:rPr lang="ru-RU" dirty="0" smtClean="0"/>
              <a:t>1860-1861</a:t>
            </a:r>
          </a:p>
          <a:p>
            <a:r>
              <a:rPr lang="ru-RU" dirty="0"/>
              <a:t>м</a:t>
            </a:r>
            <a:r>
              <a:rPr lang="ru-RU" dirty="0" smtClean="0"/>
              <a:t>ай 1859-зима 1860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Время действия в романе И. С. Тургенева «Отцы и дети»</a:t>
            </a:r>
          </a:p>
          <a:p>
            <a:r>
              <a:rPr lang="ru-RU" sz="1800" dirty="0" smtClean="0"/>
              <a:t>В журнале «Современник» напечатан «Хорь и </a:t>
            </a:r>
            <a:r>
              <a:rPr lang="ru-RU" sz="1800" dirty="0" err="1" smtClean="0"/>
              <a:t>Калиныч</a:t>
            </a:r>
            <a:r>
              <a:rPr lang="ru-RU" sz="1800" dirty="0" smtClean="0"/>
              <a:t>»</a:t>
            </a:r>
          </a:p>
          <a:p>
            <a:r>
              <a:rPr lang="ru-RU" sz="1800" dirty="0" smtClean="0"/>
              <a:t>Рождение писателя</a:t>
            </a:r>
          </a:p>
          <a:p>
            <a:r>
              <a:rPr lang="ru-RU" sz="1800" dirty="0" smtClean="0"/>
              <a:t>Годы учения в университете</a:t>
            </a:r>
          </a:p>
          <a:p>
            <a:r>
              <a:rPr lang="ru-RU" sz="1800" dirty="0" smtClean="0"/>
              <a:t>Время написания романа «Отцы и дети»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6948152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76673"/>
            <a:ext cx="3744415" cy="1728192"/>
          </a:xfrm>
        </p:spPr>
        <p:txBody>
          <a:bodyPr/>
          <a:lstStyle/>
          <a:p>
            <a:r>
              <a:rPr lang="ru-RU" sz="2800" dirty="0" smtClean="0"/>
              <a:t>Использование иллюстраций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20310" y="692696"/>
            <a:ext cx="4017085" cy="53987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7" y="2636912"/>
            <a:ext cx="3672408" cy="3000408"/>
          </a:xfrm>
        </p:spPr>
        <p:txBody>
          <a:bodyPr>
            <a:noAutofit/>
          </a:bodyPr>
          <a:lstStyle/>
          <a:p>
            <a:r>
              <a:rPr lang="ru-RU" sz="1800" dirty="0"/>
              <a:t> </a:t>
            </a:r>
            <a:r>
              <a:rPr lang="ru-RU" sz="1800" dirty="0" smtClean="0"/>
              <a:t>                При изучении  темы: « Композиционное своеобразие романа. Первое знакомство с Базаровым» можно использовать иллюстрации разных художников , которые помогают образно представить ученикам главного героя.</a:t>
            </a:r>
            <a:endParaRPr lang="ru-RU" sz="1800" dirty="0"/>
          </a:p>
        </p:txBody>
      </p:sp>
      <p:pic>
        <p:nvPicPr>
          <p:cNvPr id="3074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310" y="692696"/>
            <a:ext cx="280831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90" y="3501008"/>
            <a:ext cx="237626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5713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79512" y="1556792"/>
            <a:ext cx="4248472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Работа в группах при выяснении общей композиции стихотворения на уроках литературы</a:t>
            </a:r>
            <a:endParaRPr lang="ru-RU" sz="20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4593515" y="692696"/>
            <a:ext cx="4017085" cy="5112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395536" y="3068960"/>
            <a:ext cx="3964724" cy="2808312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800" dirty="0" smtClean="0"/>
              <a:t>Почему стихотворение начинается с картины  «славной осени»?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800" dirty="0" smtClean="0"/>
              <a:t>Какая часть является главной?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800" dirty="0" smtClean="0"/>
              <a:t>С какой целью выведен во 2-ой части образ белоруса, а  4-ой образ-подрядчика?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800" dirty="0" smtClean="0"/>
              <a:t>В чем противопоставлены 2-я и 3-я части?</a:t>
            </a:r>
            <a:endParaRPr lang="ru-RU" sz="1800" dirty="0"/>
          </a:p>
        </p:txBody>
      </p:sp>
      <p:pic>
        <p:nvPicPr>
          <p:cNvPr id="4098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39571"/>
            <a:ext cx="4176187" cy="527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646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Доклады, сообщения</a:t>
            </a:r>
            <a:endParaRPr lang="ru-RU" sz="44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Являются широко распространенными видами устного монолога. Они помогают учащимся глубоко осваивать литературу как искусство слова, развивать устную и письменную речь.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1004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Использование всего многообразие видов работ, каждый из которых служит развитию определенных навыков, помогает достижению единства обучения и воспитания , способствует повышению познавательной активности, воспитывает интерес к уроку, предмету.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18417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988840"/>
            <a:ext cx="7488832" cy="2448272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6073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869160"/>
            <a:ext cx="6408712" cy="1152128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908720"/>
            <a:ext cx="807524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1.Научить самостоятельному поиску, отбору, анализу и использованию информации.</a:t>
            </a:r>
          </a:p>
          <a:p>
            <a:pPr marL="0" indent="0">
              <a:buNone/>
            </a:pPr>
            <a:r>
              <a:rPr lang="ru-RU" dirty="0" smtClean="0"/>
              <a:t>2. Сформировать навыки самоконтроля.</a:t>
            </a:r>
          </a:p>
          <a:p>
            <a:pPr marL="0" indent="0">
              <a:buNone/>
            </a:pPr>
            <a:r>
              <a:rPr lang="ru-RU" dirty="0" smtClean="0"/>
              <a:t>3. Создать условия для развития и проявления ребенком своих личностных качеств, формированию его индивидуальности, способности к нравственности и творческой реализации своих возможностей.</a:t>
            </a:r>
          </a:p>
          <a:p>
            <a:pPr marL="0" indent="0">
              <a:buNone/>
            </a:pPr>
            <a:r>
              <a:rPr lang="ru-RU" dirty="0" smtClean="0"/>
              <a:t>4. Сформировать навыки работы в команде.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437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3717032"/>
            <a:ext cx="6974160" cy="1798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Условия для проявления познавательной деятельности: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476672"/>
            <a:ext cx="7056784" cy="372956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Создание атмосферы сотрудничества и доброжелательности в классе.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Создание «ситуации успеха» для каждого учащегося.</a:t>
            </a:r>
          </a:p>
          <a:p>
            <a:pPr marL="514350" indent="-514350">
              <a:buAutoNum type="arabicPeriod" startAt="3"/>
            </a:pPr>
            <a:r>
              <a:rPr lang="ru-RU" dirty="0" smtClean="0"/>
              <a:t>Включение ученика в активную деятельность , коллективные формы работы.</a:t>
            </a:r>
          </a:p>
          <a:p>
            <a:pPr marL="514350" indent="-514350">
              <a:buFont typeface="Georgia" pitchFamily="18" charset="0"/>
              <a:buAutoNum type="arabicPeriod" startAt="3"/>
            </a:pPr>
            <a:r>
              <a:rPr lang="ru-RU" dirty="0"/>
              <a:t>Использование проблемной ситуации</a:t>
            </a:r>
            <a:r>
              <a:rPr lang="ru-RU" dirty="0" smtClean="0"/>
              <a:t>.</a:t>
            </a:r>
          </a:p>
          <a:p>
            <a:pPr marL="514350" indent="-514350">
              <a:buAutoNum type="arabicPeriod" startAt="3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8840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3717032"/>
            <a:ext cx="6830144" cy="1798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познавательной деятельности учащихся: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12776"/>
            <a:ext cx="8712968" cy="403244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Индивидуально-обособленная форма.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Фронтальная форма.</a:t>
            </a:r>
          </a:p>
          <a:p>
            <a:pPr marL="514350" indent="-514350">
              <a:buAutoNum type="arabicPeriod" startAt="3"/>
            </a:pPr>
            <a:r>
              <a:rPr lang="ru-RU" dirty="0" smtClean="0"/>
              <a:t>Групповая форма.</a:t>
            </a:r>
          </a:p>
          <a:p>
            <a:pPr marL="514350" indent="-514350">
              <a:buFont typeface="Georgia" pitchFamily="18" charset="0"/>
              <a:buAutoNum type="arabicPeriod" startAt="3"/>
            </a:pPr>
            <a:r>
              <a:rPr lang="ru-RU" dirty="0"/>
              <a:t>Коллективная форма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676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797152"/>
            <a:ext cx="6624736" cy="1368152"/>
          </a:xfrm>
        </p:spPr>
        <p:txBody>
          <a:bodyPr/>
          <a:lstStyle/>
          <a:p>
            <a:r>
              <a:rPr lang="ru-RU" sz="4000" dirty="0" smtClean="0"/>
              <a:t>Индивидуальная форма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669360" cy="3777600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ru-RU" dirty="0" smtClean="0"/>
              <a:t>Удачно используется  во время самостоятельного выполнения письменных упражнений по русскому языку(работа по вариантам, по рядам), выполнение уровневых заданий, работа с учебным материалом на уроках литературы(например, найти ответы на поставленные вопросы) или  самостоятельно изучить теоретический материал( 5 класс. Тема: «Фонетический разбор слова»). Эта форма учит индивидуальному труду и самостоятельной работе, служит подготовкой для занятий самообразования.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848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Групповая форма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Организация таких учебных занятий, при которых единая познавательная задача </a:t>
            </a:r>
            <a:r>
              <a:rPr lang="ru-RU" dirty="0"/>
              <a:t>с</a:t>
            </a:r>
            <a:r>
              <a:rPr lang="ru-RU" dirty="0" smtClean="0"/>
              <a:t>тавится перед определенной группой школьников. От учителя требуется, чтобы он уделял внимание каждой группе. Групповая форма порождает взаимную ответственность, внимательность, формирует интерес к работе товарища. Должна быть индивидуальная оценка работы группы и класса в целом.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437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Коллективная форма   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Коллектив обучает каждого своего члена, и в то же время каждый член коллектива принимает активное участие в обучении всех других его членов. «При коллективном обучении, если оно действительно коллективное,-то, что знает один, должны знать все. И с другой стороны, все, что знает коллектив, должны становиться достоянием каждого».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860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Фронтальная форма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Она предполагает одновременное выполнение общих заданий всеми учениками класса для достижения ими общей познавательной задачи. Это самая распространенная в школе форма организации познавательной деятельности: она используется на уроках, семинарах, экскурсиях, конференциях.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0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242</TotalTime>
  <Words>1052</Words>
  <Application>Microsoft Office PowerPoint</Application>
  <PresentationFormat>Экран (4:3)</PresentationFormat>
  <Paragraphs>118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Воздушный поток</vt:lpstr>
      <vt:lpstr>Формы познавательной деятельности учащихся и практическое их применение   на уроках русского языка и литературы</vt:lpstr>
      <vt:lpstr>Актуальность темы:</vt:lpstr>
      <vt:lpstr>Задачи:</vt:lpstr>
      <vt:lpstr>Условия для проявления познавательной деятельности:</vt:lpstr>
      <vt:lpstr>Формы познавательной деятельности учащихся:</vt:lpstr>
      <vt:lpstr>Индивидуальная форма</vt:lpstr>
      <vt:lpstr>Групповая форма</vt:lpstr>
      <vt:lpstr>Коллективная форма    </vt:lpstr>
      <vt:lpstr>Фронтальная форма</vt:lpstr>
      <vt:lpstr>Формы уроков, в которых  используется познавательная  деятельность учащихся:</vt:lpstr>
      <vt:lpstr>Практическое применение форм познавательной активности учащихся на уроках русского языка и литературы </vt:lpstr>
      <vt:lpstr>«Мозговой штурм» </vt:lpstr>
      <vt:lpstr>Шарады</vt:lpstr>
      <vt:lpstr>Ребусы</vt:lpstr>
      <vt:lpstr>Выполнение  указанных видов разбора</vt:lpstr>
      <vt:lpstr>Задания  сравнительного анализа языкового материала</vt:lpstr>
      <vt:lpstr>Задания, требующие синтеза материала, формулировки выводов</vt:lpstr>
      <vt:lpstr>Работа в группах</vt:lpstr>
      <vt:lpstr>Задания по элементарному первичному анализу языкового материала с последующей дискуссией</vt:lpstr>
      <vt:lpstr>Разноуровневые задания</vt:lpstr>
      <vt:lpstr>Лексическая работа на уроках литературы</vt:lpstr>
      <vt:lpstr>Соотношение событий</vt:lpstr>
      <vt:lpstr>Использование иллюстраций</vt:lpstr>
      <vt:lpstr>Работа в группах при выяснении общей композиции стихотворения на уроках литературы</vt:lpstr>
      <vt:lpstr>Доклады, сообщения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познавательной деятельности учащихся и практическое их применение   на уроках русского языка и литературы</dc:title>
  <dc:creator>Пользователь</dc:creator>
  <cp:lastModifiedBy>Пользователь</cp:lastModifiedBy>
  <cp:revision>27</cp:revision>
  <dcterms:created xsi:type="dcterms:W3CDTF">2015-01-18T03:09:48Z</dcterms:created>
  <dcterms:modified xsi:type="dcterms:W3CDTF">2015-01-25T06:19:31Z</dcterms:modified>
</cp:coreProperties>
</file>