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3C1E0-0D31-406E-920F-B15461FE1F13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4BDD1-DF33-47DC-B9AA-161C0CF84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2.xls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297238"/>
            <a:ext cx="4305300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259632" y="692696"/>
            <a:ext cx="7101559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Математические </a:t>
            </a:r>
          </a:p>
          <a:p>
            <a:pPr algn="ctr"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фокусы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3500438" y="2928938"/>
            <a:ext cx="5535612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200" i="1">
                <a:latin typeface="Bookman Old Style" pitchFamily="18" charset="0"/>
              </a:rPr>
              <a:t>Выполнили: ученики  7 класса</a:t>
            </a:r>
          </a:p>
          <a:p>
            <a:pPr algn="r"/>
            <a:r>
              <a:rPr lang="ru-RU" sz="2200" i="1">
                <a:latin typeface="Bookman Old Style" pitchFamily="18" charset="0"/>
              </a:rPr>
              <a:t>                    Абрамов Максим</a:t>
            </a:r>
          </a:p>
          <a:p>
            <a:pPr algn="r"/>
            <a:r>
              <a:rPr lang="ru-RU" sz="2200" i="1">
                <a:latin typeface="Bookman Old Style" pitchFamily="18" charset="0"/>
              </a:rPr>
              <a:t>	         Нижегородов Анатолий</a:t>
            </a:r>
          </a:p>
          <a:p>
            <a:endParaRPr lang="ru-RU" sz="2200" i="1">
              <a:latin typeface="Bookman Old Style" pitchFamily="18" charset="0"/>
            </a:endParaRPr>
          </a:p>
          <a:p>
            <a:pPr algn="r"/>
            <a:r>
              <a:rPr lang="ru-RU" sz="2200" i="1">
                <a:latin typeface="Bookman Old Style" pitchFamily="18" charset="0"/>
              </a:rPr>
              <a:t>Руководитель: Миниханова В.А.</a:t>
            </a:r>
          </a:p>
        </p:txBody>
      </p:sp>
      <p:sp>
        <p:nvSpPr>
          <p:cNvPr id="3077" name="TextBox 10"/>
          <p:cNvSpPr txBox="1">
            <a:spLocks noChangeArrowheads="1"/>
          </p:cNvSpPr>
          <p:nvPr/>
        </p:nvSpPr>
        <p:spPr bwMode="auto">
          <a:xfrm>
            <a:off x="5292725" y="5300663"/>
            <a:ext cx="2374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i="1">
                <a:latin typeface="Bookman Old Style" pitchFamily="18" charset="0"/>
                <a:cs typeface="Arial" charset="0"/>
              </a:rPr>
              <a:t>с. Восток</a:t>
            </a:r>
          </a:p>
          <a:p>
            <a:pPr algn="ctr"/>
            <a:r>
              <a:rPr lang="ru-RU" sz="2000" i="1">
                <a:latin typeface="Bookman Old Style" pitchFamily="18" charset="0"/>
                <a:cs typeface="Arial" charset="0"/>
              </a:rPr>
              <a:t>2018 г.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ТАЙНА ДНЯ РОЖДЕНИЯ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0214" y="1412776"/>
            <a:ext cx="5256584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Число рождения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32222" y="2189092"/>
            <a:ext cx="1512168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∙ 20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89653" y="2189092"/>
            <a:ext cx="1512168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+ 73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16598" y="2189092"/>
            <a:ext cx="1080120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∙ 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48746" y="2189092"/>
            <a:ext cx="1476164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+ 35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996952"/>
            <a:ext cx="7981502" cy="144655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+ порядковый номер месяца рождения</a:t>
            </a:r>
          </a:p>
        </p:txBody>
      </p:sp>
      <p:pic>
        <p:nvPicPr>
          <p:cNvPr id="11273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AE5D6"/>
              </a:clrFrom>
              <a:clrTo>
                <a:srgbClr val="DAE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0650" y="3933825"/>
            <a:ext cx="26574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>
            <a:hlinkClick r:id="rId3" action="ppaction://hlinksldjump"/>
          </p:cNvPr>
          <p:cNvSpPr txBox="1">
            <a:spLocks/>
          </p:cNvSpPr>
          <p:nvPr/>
        </p:nvSpPr>
        <p:spPr bwMode="auto">
          <a:xfrm>
            <a:off x="1274763" y="5959475"/>
            <a:ext cx="4473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Секрет фокуса</a:t>
            </a:r>
            <a:endParaRPr lang="ru-RU" sz="20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ТАЙНА ДНЯ РОЖДЕНИЯ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84784"/>
            <a:ext cx="8280920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Полученное число – 400 =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51720" y="2422114"/>
            <a:ext cx="4608512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Д </a:t>
            </a: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Д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М </a:t>
            </a: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М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Левая фигурная скобка 12"/>
          <p:cNvSpPr/>
          <p:nvPr/>
        </p:nvSpPr>
        <p:spPr>
          <a:xfrm rot="16200000">
            <a:off x="3419475" y="2636838"/>
            <a:ext cx="504825" cy="1368425"/>
          </a:xfrm>
          <a:prstGeom prst="leftBrace">
            <a:avLst>
              <a:gd name="adj1" fmla="val 46813"/>
              <a:gd name="adj2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Левая фигурная скобка 13"/>
          <p:cNvSpPr/>
          <p:nvPr/>
        </p:nvSpPr>
        <p:spPr>
          <a:xfrm rot="16200000">
            <a:off x="4787900" y="2636838"/>
            <a:ext cx="504825" cy="1368425"/>
          </a:xfrm>
          <a:prstGeom prst="leftBrace">
            <a:avLst>
              <a:gd name="adj1" fmla="val 46813"/>
              <a:gd name="adj2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3811687"/>
            <a:ext cx="4968552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день рождения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47864" y="4797152"/>
            <a:ext cx="5345003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месяц рождения</a:t>
            </a:r>
          </a:p>
        </p:txBody>
      </p:sp>
      <p:cxnSp>
        <p:nvCxnSpPr>
          <p:cNvPr id="3" name="Прямая со стрелкой 2"/>
          <p:cNvCxnSpPr>
            <a:stCxn id="13" idx="1"/>
          </p:cNvCxnSpPr>
          <p:nvPr/>
        </p:nvCxnSpPr>
        <p:spPr>
          <a:xfrm flipH="1">
            <a:off x="2700338" y="3573463"/>
            <a:ext cx="971550" cy="431800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070475" y="3595688"/>
            <a:ext cx="1733550" cy="1346200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ОТГАДАЙ-КА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4776" y="1556793"/>
            <a:ext cx="5790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556793"/>
            <a:ext cx="62388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00599" y="1556792"/>
            <a:ext cx="54534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Z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70920" y="1556794"/>
            <a:ext cx="5790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1556794"/>
            <a:ext cx="62388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Х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96743" y="1556793"/>
            <a:ext cx="54534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Z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188" y="2297113"/>
            <a:ext cx="7200900" cy="615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Разделите число на 13;</a:t>
            </a:r>
            <a:r>
              <a:rPr lang="en-US" sz="3400" b="1" u="sng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34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188" y="2946400"/>
            <a:ext cx="7200900" cy="6143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Умножьте на 2;</a:t>
            </a:r>
            <a:r>
              <a:rPr lang="en-US" sz="3400" b="1" u="sng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34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188" y="3665538"/>
            <a:ext cx="7200900" cy="615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Разделите на 7;</a:t>
            </a:r>
            <a:r>
              <a:rPr lang="en-US" sz="3400" b="1" u="sng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34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188" y="4346575"/>
            <a:ext cx="7200900" cy="6143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Разделите на 11.</a:t>
            </a:r>
            <a:r>
              <a:rPr lang="en-US" sz="3400" b="1" u="sng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34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332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2859088"/>
            <a:ext cx="2101850" cy="312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">
            <a:hlinkClick r:id="rId3" action="ppaction://hlinksldjump"/>
          </p:cNvPr>
          <p:cNvSpPr txBox="1">
            <a:spLocks/>
          </p:cNvSpPr>
          <p:nvPr/>
        </p:nvSpPr>
        <p:spPr bwMode="auto">
          <a:xfrm>
            <a:off x="1712913" y="5805488"/>
            <a:ext cx="4473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Секрет фокуса</a:t>
            </a:r>
            <a:endParaRPr lang="ru-RU" sz="20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ОТГАДАЙ-КА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93114" y="2067001"/>
            <a:ext cx="5790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38010" y="2067001"/>
            <a:ext cx="62388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18937" y="2067000"/>
            <a:ext cx="54534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Z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89258" y="2067002"/>
            <a:ext cx="5790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34154" y="2067002"/>
            <a:ext cx="62388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Х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115081" y="2067001"/>
            <a:ext cx="54534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Z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60422" y="2089647"/>
            <a:ext cx="419035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= </a:t>
            </a: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XYZ ∙ 1001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43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2859088"/>
            <a:ext cx="2101850" cy="312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ПРЕДСКАЗАТЕЛЬ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Picture 7" descr="E:\Конференция\tumblr_inline_mwibx4mxyB1rmycww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429" r="4774"/>
          <a:stretch>
            <a:fillRect/>
          </a:stretch>
        </p:blipFill>
        <p:spPr bwMode="auto">
          <a:xfrm>
            <a:off x="6429388" y="4071942"/>
            <a:ext cx="2517776" cy="258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-32" y="1484784"/>
            <a:ext cx="419035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АААААА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31" y="2254225"/>
            <a:ext cx="419035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ВВВВВВ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32" y="2970238"/>
            <a:ext cx="419035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СССССС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31" y="3739679"/>
            <a:ext cx="419035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DDDDDD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32" y="4509120"/>
            <a:ext cx="419035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EEEEEE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Левая фигурная скобка 11"/>
          <p:cNvSpPr/>
          <p:nvPr/>
        </p:nvSpPr>
        <p:spPr>
          <a:xfrm rot="10800000">
            <a:off x="3529055" y="2339975"/>
            <a:ext cx="503237" cy="1368425"/>
          </a:xfrm>
          <a:prstGeom prst="leftBrace">
            <a:avLst>
              <a:gd name="adj1" fmla="val 46813"/>
              <a:gd name="adj2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Левая фигурная скобка 12"/>
          <p:cNvSpPr/>
          <p:nvPr/>
        </p:nvSpPr>
        <p:spPr>
          <a:xfrm rot="10800000">
            <a:off x="3529055" y="3825875"/>
            <a:ext cx="503237" cy="1368425"/>
          </a:xfrm>
          <a:prstGeom prst="leftBrace">
            <a:avLst>
              <a:gd name="adj1" fmla="val 46813"/>
              <a:gd name="adj2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384344" y="2585517"/>
            <a:ext cx="419035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999 999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384344" y="4119300"/>
            <a:ext cx="419035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999 999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096312" y="1484784"/>
            <a:ext cx="419035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+ 1 999 998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L 0.39393 0.3326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6286512" y="1785926"/>
            <a:ext cx="2646367" cy="2982919"/>
            <a:chOff x="4569087" y="1668963"/>
            <a:chExt cx="3048000" cy="356235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860027" y="2276527"/>
              <a:ext cx="1871754" cy="1080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6391" name="Picture 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69087" y="1668963"/>
              <a:ext cx="3048000" cy="3562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СКВОЗЬ СТЕНЫ…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49283" y="1124744"/>
            <a:ext cx="6120680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Делимость чисел на 9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4509120"/>
            <a:ext cx="864096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rgbClr val="FF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Зачеркнутое число = ближайшее кратное 9 – сумма оставшихся цифр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188" y="1628775"/>
            <a:ext cx="8281987" cy="3754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 уроках математики можно сочетать занимательное и полезное, например, использовать в качестве развлекательно-познавательного элемента математические фокусы.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ВЫВОД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84213" y="17002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СПАСИБО ЗА ВНИМАНИЕ!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924175"/>
            <a:ext cx="4305300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9097" y="260648"/>
            <a:ext cx="8685391" cy="11387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4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2929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Хотели бы вы на уроках делать </a:t>
            </a:r>
          </a:p>
          <a:p>
            <a:pPr algn="ctr">
              <a:defRPr/>
            </a:pPr>
            <a:r>
              <a:rPr lang="ru-RU" sz="34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2929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веселые  и интересные перерывы?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2030" y="2981284"/>
            <a:ext cx="8015335" cy="11387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4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A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Могут ли интересные перерывы</a:t>
            </a:r>
          </a:p>
          <a:p>
            <a:pPr algn="ctr">
              <a:defRPr/>
            </a:pPr>
            <a:r>
              <a:rPr lang="ru-RU" sz="34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A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быть полезными?</a:t>
            </a: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2840038" y="1341438"/>
            <a:ext cx="3748087" cy="1800225"/>
            <a:chOff x="2840570" y="1340768"/>
            <a:chExt cx="3747654" cy="1800200"/>
          </a:xfrm>
        </p:grpSpPr>
        <p:graphicFrame>
          <p:nvGraphicFramePr>
            <p:cNvPr id="1027" name="Диаграмма 4"/>
            <p:cNvGraphicFramePr>
              <a:graphicFrameLocks/>
            </p:cNvGraphicFramePr>
            <p:nvPr/>
          </p:nvGraphicFramePr>
          <p:xfrm>
            <a:off x="2789770" y="1505992"/>
            <a:ext cx="3849254" cy="1685776"/>
          </p:xfrm>
          <a:graphic>
            <a:graphicData uri="http://schemas.openxmlformats.org/presentationml/2006/ole">
              <p:oleObj spid="_x0000_s1027" r:id="rId3" imgW="3846909" imgH="1688738" progId="Excel.Sheet.8">
                <p:embed/>
              </p:oleObj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4283440" y="1340768"/>
              <a:ext cx="1225408" cy="4000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rPr>
                <a:t>100 %</a:t>
              </a:r>
            </a:p>
          </p:txBody>
        </p:sp>
      </p:grpSp>
      <p:grpSp>
        <p:nvGrpSpPr>
          <p:cNvPr id="3" name="Группа 11"/>
          <p:cNvGrpSpPr>
            <a:grpSpLocks/>
          </p:cNvGrpSpPr>
          <p:nvPr/>
        </p:nvGrpSpPr>
        <p:grpSpPr bwMode="auto">
          <a:xfrm>
            <a:off x="2898775" y="4143375"/>
            <a:ext cx="3922713" cy="2303463"/>
            <a:chOff x="2898457" y="4143040"/>
            <a:chExt cx="3922480" cy="2304256"/>
          </a:xfrm>
        </p:grpSpPr>
        <p:graphicFrame>
          <p:nvGraphicFramePr>
            <p:cNvPr id="1026" name="Диаграмма 6"/>
            <p:cNvGraphicFramePr>
              <a:graphicFrameLocks/>
            </p:cNvGraphicFramePr>
            <p:nvPr/>
          </p:nvGraphicFramePr>
          <p:xfrm>
            <a:off x="2847657" y="4092240"/>
            <a:ext cx="4024080" cy="2405856"/>
          </p:xfrm>
          <a:graphic>
            <a:graphicData uri="http://schemas.openxmlformats.org/presentationml/2006/ole">
              <p:oleObj spid="_x0000_s1026" r:id="rId4" imgW="4023709" imgH="2408129" progId="Excel.Sheet.8">
                <p:embed/>
              </p:oleObj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5363699" y="4509879"/>
              <a:ext cx="1223889" cy="3985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rPr>
                <a:t>78 %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03239" y="4176389"/>
              <a:ext cx="1223890" cy="4001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rPr>
                <a:t>22 %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ВСЕ </a:t>
            </a:r>
            <a:r>
              <a:rPr lang="ru-RU" b="1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ДЕТИ ЛЮБЯТ…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42938" y="10525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ЦИРК!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8674" name="Picture 2" descr="http://img0.joyreactor.cc/pics/post/full/Music%26Atmosphere-%D1%80%D0%B0%D0%B7%D0%BD%D0%BE%D0%B5-%D0%9E%D0%BA%D1%83%D0%B4%D0%B6%D0%B0%D0%B2-%D0%A6%D0%B8%D1%80%D0%BA-1165189.jpeg"/>
          <p:cNvPicPr>
            <a:picLocks noChangeAspect="1" noChangeArrowheads="1"/>
          </p:cNvPicPr>
          <p:nvPr/>
        </p:nvPicPr>
        <p:blipFill>
          <a:blip r:embed="rId2"/>
          <a:srcRect b="4984"/>
          <a:stretch>
            <a:fillRect/>
          </a:stretch>
        </p:blipFill>
        <p:spPr bwMode="auto">
          <a:xfrm>
            <a:off x="1908175" y="1989138"/>
            <a:ext cx="5472113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data:image/jpeg;base64,/9j/4AAQSkZJRgABAQAAAQABAAD/2wCEAAkGBwgHBgkIBwgKCgkLDRYPDQwMDRsUFRAWIB0iIiAdHx8kKDQsJCYxJx8fLT0tMTU3Ojo6Iys/RD84QzQ5OjcBCgoKDQwNGg8PGjclHyU3Nzc3Nzc3Nzc3Nzc3Nzc3Nzc3Nzc3Nzc3Nzc3Nzc3Nzc3Nzc3Nzc3Nzc3Nzc3Nzc3N//AABEIAKAAhAMBIgACEQEDEQH/xAAcAAACAgMBAQAAAAAAAAAAAAAEBQMGAAIHAQj/xAA5EAACAQMDAgQDBQcEAwEAAAABAgMABBESITEFQRMiUWEGMnEUgZGh8AcjQlKxwdFDouHxJFNyFf/EABQBAQAAAAAAAAAAAAAAAAAAAAD/xAAUEQEAAAAAAAAAAAAAAAAAAAAA/9oADAMBAAIRAxEAPwCohgWVlPFSE+bIGc7/AEoSIYkGncjmic44LDI2xtQbAlQWPBrxWBz6EHY15gbYGceo5rVRjc423JJoPZNIPbcetQmZA+iVgPX2oS4ujLKBEfJjG3JoAMNXn3x2oGk17CJNEWXCYDNnA37U0hvLMCNZIV1tvpzuPqTVaOqQEltI40qB+OPSpJbONfDMsshYrwmD+dBbDB0e9xDbsob1jzgH68URc/CcJgC28surklwNJ+8Uk6OkPhhngD6eC2Cee/YVZOnSWt/cLGrxtIuwVGJI9tthQVS+6dd9PYpPE2DkAjg0Cz+VVA+Y74Ndmh+GnubZo54ZZY2BIyCSP17Yrn3xL8OT9HlAeJhGW2DKRQILZWL7HcdxUMsuh2317bn3otwElBPGM/8AdBSrlzpw2eaDR5GGCo4I7VJC0qtxjI9eRXrIMbL2yfepEQ5C43PtQbGUqAMrsPSsqORCGICkge9ZQGLIFJ7MdjU5fMWQNgN6BU5k1bADuf8AFTKQY9RY/TFBOrnIJ7dqC6nMyWmleWIGKlVn0Y3HqaXdbchIwBvqJoBI3GnJbDAfhXryAeYPuRx6UKHwwHAFSkrwpOe+eKDe3JRw2dWRue1EK5eUoMnJOkVFB5GzjO33016BBC86u+olW+gH3UF6+APhmyv4y3UAzjAPhg7fQ11Xpdh02wAjs7K3hA/kjAP41zrpPUEtDF4YwF5xXQenXsdzAjg4Y+tA7Ugik/xZ0KLr3SJbY4WcAtDJ/K3b7jxTGKUZAJ3qfOaD5fv4WgllinBWSNyrDuCDg0DnPG3uK6V+1voaWnVhfxACK+Usw9JB834jB/GuYuNwpbYgfjQS+HJgONjjg96lt5SvlcnUTt7VCs26rr8gbAzUyIqgk5OeGxtQbac583f0FZRmITgsSD6AZrKAL/VCl984rfQSMHYZ4PeoJiGdWJ3O1EOyupcHfG9B6zaFCnOTSbrMjNLEpJ2z2ppqBJ3JA4OaW9VBkgUqiko25C74oF6sCMyAk7dqlUBdxke59K36ePBSOYQwzMzlVEgyBx29d6OuWjui+YEgkj8rouyt9B24oARJhfKSvccf0p90KORiZSDg8HNJRE3ihFhXUOPKSDVqtHVYUJ2OnsMUDCO98HU7tg7EknmnnTvjaOytwlvF4s2nbbYVVpLJbs+Vge4FS2nTmS8RZZGWLH+kgJ596C5W/wAedcuJF0dHi8NRl5ZHEaKPdicfd71aOh/Gdrf2MskpVJohqaNAW0qOSa5y/wAOzfZZzDdySxI4fE22cgAbAnjBqX4HvrfpXX0e4kYW8ymCVDwVO3m++gf/ABt1G4650KRvssHgRShoSWIkJO2wOM5Gdq5JJpjkdXU4O2CN1rpvxzZSWTm1a7nniH/kRSszYjU5AAOcbYrl0rtrYsdTOSSx5Y+poMODl2z2xg4qeFsYVmOBsRQ6ac4J29alQqXOQQT8vvQFeQbFm29KyoWaUMdJIH1rKAVZBq075ByMmp/EBj0gbE7+1CpGPFwOD2xU22sKGP0oClVFjyDtihWVWVwTzt6ffWaygI3zztUayAkbd996DXozKJVicYMcmsZHIxg/5ra/1xXRmnJJO2DwBQFwHS9R4jy2QQeKbR3iidDMpbC4ZUOV/A0BMLrG6tEwKsAV+lbtMAdWoY5pbJcq95rhUqpOwb76KXzKyvgE70DPp96VYANn6VfPhzrSxSossaHfZu+a5tZw6Jcu/fbG+KsFk/hyjEgBHA7UHVb+O3vYPFOPY99/zrjF3PHcSST+NEhVioi/xXRuk37PagySbAetUqP4KF51bwre41xyPnB30CgZxdftesfBdx0zqOv7XZYltJM/Mcgafvyf0KoboAWUjBG5zXQ/2h9I6d0nofQYumQLED4jO4Uan2Xdjya55KG8ZcE5f1zQRuoR1CLkkVLD4gyyoNK53GKye1yMoQPejLOCQQ/NrOx0n+lAONxnB3+tZREkaI2OPbFZQLMLG5YkauMEVmrBJ/i5+tGzxrOQ3BAI+4UHcJoZCuSnAyeKDYK8wwVxpHftmtUiAADfNnOwqRc+AujILbEVtFEXkLMMY4zzQa3VqZELIgYkZAAxxQcakkkHDU86Yglv3jAIiWMhznbJ2xj8aE6l0+e1bWqZjLfMN8/WgCZDhTkDQaxLkYYlu2MVGSskba2wRuMjHetZIgBqXYHf12oCorpiApDexFNLOcgb5weNt6SW7CQhRsfQ0ej+E+CMgDHHegt0gv5enKtldLA2OSurAofpJv8Ap93G8nUb9JFI80Eat/fes6NewOFW4n0qBuD6V1D4fh+HLqFdGmWZfN5mwfrtQUT9qNw4n6XaNcSylbYz4nChl1nGDp2/hrnNxc/vAi8ISFJ9auv7W2LfGsxhIKQ20UZIPGATj/dVLEHiDIJ1+gNAUkuNLawQdsbGpkkw0etsDGRvilwj8NvPkHnFeW6mS4LHbG+/vQMpLmTVhQuBsMCsoe4jYOAJWxj+XNZQbwszM2VGrkjtXkrJIcLnLZ5qVbd18Qqw2UnfaoYF8GUtJgHVwT2oPFKRgqdyR6Vq9yttFJkfvT8oB2oO8vYvNhlc9gM4/GgMux1yyZLH34/CgddBvBbdTCzvlZzhjjv2/vV8jgUqw0IyNsUIyp+orlsbRFhhuRvk/wB8Vf8A4R6ib62MUuPFiOMkncdqDTqnwit0pl6UwR+8Ep2P/wAt/Y1Vrq3uLOQW95bSQSj+F1xn6Hgj6V2C0hMgAwRn2qa46VFcwtDPGsqejrkCg4YFKlwFPHIFWH4W6Pfdev4rKyTU5OZHb5Y19TRdz0/op+L4+kpNNHE8qxSnJKI5xj7skDmu7/Dfw5Y/D9sIbKLST87nljQUPrX7OLLo3S26geozGRGQeVAvzMAcb1z+/F90TqLBLiZAy4jlRiA4rr37V+oi16dY2avhri41sOfKg/yVqkzvFOhVwjoTk6htQU2S6ku55prmVpZnOp5HOSfXNaIsZfjfG+Nhmnd90Symc+ETbMx3YAlTt3oSbpNxahwgWZAN2jPFAru4tTeYk7cH0ryOFYzrAJLALzsfpW8gjdyD5WQ8cbVMsSSx6QvlHrwKDUYAAYhj6g1lQgPGAplQY24/5rKCK6ugrFI1aVsEH9Gll1JPJGysCMnhdxt/1TKUFR5MggYO2dVDYaSI+YKykkHPegVaWZd2J0+1ekEjYY0jeiXWRSQrEnO4NDtqbCgac8/Sg80Fm8qkmm/Qepy9IvY521tGDh1A3Kn9flQNomHJx8uwPrRfg+KDv39OKDtnw31HpvWYUlsrqN8fMmrzKfQjmp/inrlp0bp0gidZL6QaYo1IJB/mPsK4ZZQ2lt1KJ7kyLC+2tTpw3v7U56o1vY3KC1BVpo92LbKSR5vrgGgB6T4rTSu+XkDEtKzDOcn+pNfSHwd16Dr/AESC4SVWuY1CXKA5KOBvkeh5Hsa+b7cKlyI8KjTDMZPyh8/KfY8fhT/qsVlbfDNn1PptxdQT3qtFIiSlDG6MdSnGM42oG/7S+urf/GEsccivBZqIAUb+IbsfxOPuoCxvBJHpLZA/21TbNVNsCreZcknvzTm3yEDRq2hhhgDjegsulZFeKXI31AetBySG3kbQ7KMbLvtiiGV3t4p/EyNGMr/f8qjuVSfzgnVgZBPFBmuyvol+0QhivDYwcUJcdDhuWP2a4ZNXZ6jaK4i/eRn/AJo2KctHqTIKkAigVP8ADtwzsUZCM+uKyj7m/lSY6QcHBFZQVZpmmlwQPD50j1rwrK8nicKB/epYrB3kDPc7kdhXqTFHMWkNgkCgEuVUDQQANjn0pfIpL4xgjnA2pgzEliyDGBg849q8MSsqEEH1yO9BFYwMs4aTcY49adx2qI4bGQ2434++gYgugvcAgLsD/SnFmf3IIYFf5uaCO56estuVXGCMjI4NIJpZSAspLlMA57AdquDY8EjB1DgGkvVbVIpI7ltOiQ4YA/xD/IoEjyyr4RDDy4/EGnUc4u+lTPJkI1w0hUnYEqoJ/Kl17bCMKyZCtk/SpRIq9JVQDoJO5/X1oNbLH2dGI+c4wds+tObWJoVVl3TbccgUminCRpEo8y/KM53pzaTo+zHz4wv0oLFaRkKoXzQyL5W9GpfcSta3vhKc6vmBqayndoZImUhidXapeoQC7tVlBUSJgMaAe4RtJMZxg7MTnBrWEuqBkjGonLjOwrRLrypBcYy2x37dqLt7mORjHp0kHAJ70CrqCGWfUdjpArK86l4wu20qceyk1lAshVlySPLQMrFJfOcHVk4NFi6CRosZOSdyfSvDF4yAyaSw2LDvQBPKXAygHbJoiOI+GNSbg/jXtxHH4ZbGNsZz3oYykas7gDFASJCu2NhkbmpIb2SyQLGoaMndR2NASSBhpxgZxgGjreNJ4gvy+m3696CzWhS4hEkLAqy/nQF7btP4lpIVGtcxsxxhhx/ilvS7uXpd6xkbVHkalIwD9PenXUQl/bpc2zjSOMcigqEhuZD4bZO+APSppEdURMARjCnP50w6mMX0M/8A7AT5dssOfzoW+nhnmLkhFJP7vGCnpQYY02GrSTtkUVavG5Ibytn+E4pPeLI0uU3XGQyknmioLhIZQmAVyCcGgt9pI40iXzbY3Pt3rWaY2M40tkNyDv33FBw3IK6sjOrPHapZ1aUErpP54PegnubUzaJoRtz9KyFcjIGWXAI9BQ1pceGGjb5RsFFSW6OHc4fDduKAXq/2n7a2jOnSOAaytb3XNcM3GNsFc8VlAigXTI6tsw4JNY07IHxgYPbgmifD8TxMEHI3PFZ9nxGFUeYnINBAk0kw0MAAVzv3PrUDQkSZxkZzjmjFXR83lO+36+6tQ/8A5GkZG3OeaAVEZ2xGrL3B080TbfumVWOMmpRMigBSMH0rVmGx4OTQTdQtvEttS5yN9Q70DY9RuenznSpMRbzRsM5HrTSO4Jt2Aw2N9NKrtXYk5C+mB2oLBd+Hc2jTQLqRMOpIHlPcfr0qt3QjMjHzFuTR3Tbk2TsRIskcmzockMPoeKEnSOOZiGLDJCn1Haglj8O1Xgklex+UV7DZwiRXX+InfIw1RmJS2QrHt9akLsG0HJ33oLXZwQG3VgO22RxXkNyoYoNgNh70utZpP/zWK5LLzvvxQrzsjx4Opv4sUDSQKJ28QHK4JPr7UXFPGU1ZXbv64oCaQXAVcgeXds+lDF44/lkGy70BOVYkrKACeKyhzBHMS66iOOcVl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3" name="AutoShape 4" descr="data:image/jpeg;base64,/9j/4AAQSkZJRgABAQAAAQABAAD/2wCEAAkGBwgHBgkIBwgKCgkLDRYPDQwMDRsUFRAWIB0iIiAdHx8kKDQsJCYxJx8fLT0tMTU3Ojo6Iys/RD84QzQ5OjcBCgoKDQwNGg8PGjclHyU3Nzc3Nzc3Nzc3Nzc3Nzc3Nzc3Nzc3Nzc3Nzc3Nzc3Nzc3Nzc3Nzc3Nzc3Nzc3Nzc3N//AABEIAKAAhAMBIgACEQEDEQH/xAAcAAACAgMBAQAAAAAAAAAAAAAEBQMGAAIHAQj/xAA5EAACAQMDAgQDBQcEAwEAAAABAgMABBESITEFQRMiUWEGMnEUgZGh8AcjQlKxwdFDouHxJFNyFf/EABQBAQAAAAAAAAAAAAAAAAAAAAD/xAAUEQEAAAAAAAAAAAAAAAAAAAAA/9oADAMBAAIRAxEAPwCohgWVlPFSE+bIGc7/AEoSIYkGncjmic44LDI2xtQbAlQWPBrxWBz6EHY15gbYGceo5rVRjc423JJoPZNIPbcetQmZA+iVgPX2oS4ujLKBEfJjG3JoAMNXn3x2oGk17CJNEWXCYDNnA37U0hvLMCNZIV1tvpzuPqTVaOqQEltI40qB+OPSpJbONfDMsshYrwmD+dBbDB0e9xDbsob1jzgH68URc/CcJgC28surklwNJ+8Uk6OkPhhngD6eC2Cee/YVZOnSWt/cLGrxtIuwVGJI9tthQVS+6dd9PYpPE2DkAjg0Cz+VVA+Y74Ndmh+GnubZo54ZZY2BIyCSP17Yrn3xL8OT9HlAeJhGW2DKRQILZWL7HcdxUMsuh2317bn3otwElBPGM/8AdBSrlzpw2eaDR5GGCo4I7VJC0qtxjI9eRXrIMbL2yfepEQ5C43PtQbGUqAMrsPSsqORCGICkge9ZQGLIFJ7MdjU5fMWQNgN6BU5k1bADuf8AFTKQY9RY/TFBOrnIJ7dqC6nMyWmleWIGKlVn0Y3HqaXdbchIwBvqJoBI3GnJbDAfhXryAeYPuRx6UKHwwHAFSkrwpOe+eKDe3JRw2dWRue1EK5eUoMnJOkVFB5GzjO33016BBC86u+olW+gH3UF6+APhmyv4y3UAzjAPhg7fQ11Xpdh02wAjs7K3hA/kjAP41zrpPUEtDF4YwF5xXQenXsdzAjg4Y+tA7Ugik/xZ0KLr3SJbY4WcAtDJ/K3b7jxTGKUZAJ3qfOaD5fv4WgllinBWSNyrDuCDg0DnPG3uK6V+1voaWnVhfxACK+Usw9JB834jB/GuYuNwpbYgfjQS+HJgONjjg96lt5SvlcnUTt7VCs26rr8gbAzUyIqgk5OeGxtQbac583f0FZRmITgsSD6AZrKAL/VCl984rfQSMHYZ4PeoJiGdWJ3O1EOyupcHfG9B6zaFCnOTSbrMjNLEpJ2z2ppqBJ3JA4OaW9VBkgUqiko25C74oF6sCMyAk7dqlUBdxke59K36ePBSOYQwzMzlVEgyBx29d6OuWjui+YEgkj8rouyt9B24oARJhfKSvccf0p90KORiZSDg8HNJRE3ihFhXUOPKSDVqtHVYUJ2OnsMUDCO98HU7tg7EknmnnTvjaOytwlvF4s2nbbYVVpLJbs+Vge4FS2nTmS8RZZGWLH+kgJ596C5W/wAedcuJF0dHi8NRl5ZHEaKPdicfd71aOh/Gdrf2MskpVJohqaNAW0qOSa5y/wAOzfZZzDdySxI4fE22cgAbAnjBqX4HvrfpXX0e4kYW8ymCVDwVO3m++gf/ABt1G4650KRvssHgRShoSWIkJO2wOM5Gdq5JJpjkdXU4O2CN1rpvxzZSWTm1a7nniH/kRSszYjU5AAOcbYrl0rtrYsdTOSSx5Y+poMODl2z2xg4qeFsYVmOBsRQ6ac4J29alQqXOQQT8vvQFeQbFm29KyoWaUMdJIH1rKAVZBq075ByMmp/EBj0gbE7+1CpGPFwOD2xU22sKGP0oClVFjyDtihWVWVwTzt6ffWaygI3zztUayAkbd996DXozKJVicYMcmsZHIxg/5ra/1xXRmnJJO2DwBQFwHS9R4jy2QQeKbR3iidDMpbC4ZUOV/A0BMLrG6tEwKsAV+lbtMAdWoY5pbJcq95rhUqpOwb76KXzKyvgE70DPp96VYANn6VfPhzrSxSossaHfZu+a5tZw6Jcu/fbG+KsFk/hyjEgBHA7UHVb+O3vYPFOPY99/zrjF3PHcSST+NEhVioi/xXRuk37PagySbAetUqP4KF51bwre41xyPnB30CgZxdftesfBdx0zqOv7XZYltJM/Mcgafvyf0KoboAWUjBG5zXQ/2h9I6d0nofQYumQLED4jO4Uan2Xdjya55KG8ZcE5f1zQRuoR1CLkkVLD4gyyoNK53GKye1yMoQPejLOCQQ/NrOx0n+lAONxnB3+tZREkaI2OPbFZQLMLG5YkauMEVmrBJ/i5+tGzxrOQ3BAI+4UHcJoZCuSnAyeKDYK8wwVxpHftmtUiAADfNnOwqRc+AujILbEVtFEXkLMMY4zzQa3VqZELIgYkZAAxxQcakkkHDU86Yglv3jAIiWMhznbJ2xj8aE6l0+e1bWqZjLfMN8/WgCZDhTkDQaxLkYYlu2MVGSskba2wRuMjHetZIgBqXYHf12oCorpiApDexFNLOcgb5weNt6SW7CQhRsfQ0ej+E+CMgDHHegt0gv5enKtldLA2OSurAofpJv8Ap93G8nUb9JFI80Eat/fes6NewOFW4n0qBuD6V1D4fh+HLqFdGmWZfN5mwfrtQUT9qNw4n6XaNcSylbYz4nChl1nGDp2/hrnNxc/vAi8ISFJ9auv7W2LfGsxhIKQ20UZIPGATj/dVLEHiDIJ1+gNAUkuNLawQdsbGpkkw0etsDGRvilwj8NvPkHnFeW6mS4LHbG+/vQMpLmTVhQuBsMCsoe4jYOAJWxj+XNZQbwszM2VGrkjtXkrJIcLnLZ5qVbd18Qqw2UnfaoYF8GUtJgHVwT2oPFKRgqdyR6Vq9yttFJkfvT8oB2oO8vYvNhlc9gM4/GgMux1yyZLH34/CgddBvBbdTCzvlZzhjjv2/vV8jgUqw0IyNsUIyp+orlsbRFhhuRvk/wB8Vf8A4R6ib62MUuPFiOMkncdqDTqnwit0pl6UwR+8Ep2P/wAt/Y1Vrq3uLOQW95bSQSj+F1xn6Hgj6V2C0hMgAwRn2qa46VFcwtDPGsqejrkCg4YFKlwFPHIFWH4W6Pfdev4rKyTU5OZHb5Y19TRdz0/op+L4+kpNNHE8qxSnJKI5xj7skDmu7/Dfw5Y/D9sIbKLST87nljQUPrX7OLLo3S26geozGRGQeVAvzMAcb1z+/F90TqLBLiZAy4jlRiA4rr37V+oi16dY2avhri41sOfKg/yVqkzvFOhVwjoTk6htQU2S6ku55prmVpZnOp5HOSfXNaIsZfjfG+Nhmnd90Symc+ETbMx3YAlTt3oSbpNxahwgWZAN2jPFAru4tTeYk7cH0ryOFYzrAJLALzsfpW8gjdyD5WQ8cbVMsSSx6QvlHrwKDUYAAYhj6g1lQgPGAplQY24/5rKCK6ugrFI1aVsEH9Gll1JPJGysCMnhdxt/1TKUFR5MggYO2dVDYaSI+YKykkHPegVaWZd2J0+1ekEjYY0jeiXWRSQrEnO4NDtqbCgac8/Sg80Fm8qkmm/Qepy9IvY521tGDh1A3Kn9flQNomHJx8uwPrRfg+KDv39OKDtnw31HpvWYUlsrqN8fMmrzKfQjmp/inrlp0bp0gidZL6QaYo1IJB/mPsK4ZZQ2lt1KJ7kyLC+2tTpw3v7U56o1vY3KC1BVpo92LbKSR5vrgGgB6T4rTSu+XkDEtKzDOcn+pNfSHwd16Dr/AESC4SVWuY1CXKA5KOBvkeh5Hsa+b7cKlyI8KjTDMZPyh8/KfY8fhT/qsVlbfDNn1PptxdQT3qtFIiSlDG6MdSnGM42oG/7S+urf/GEsccivBZqIAUb+IbsfxOPuoCxvBJHpLZA/21TbNVNsCreZcknvzTm3yEDRq2hhhgDjegsulZFeKXI31AetBySG3kbQ7KMbLvtiiGV3t4p/EyNGMr/f8qjuVSfzgnVgZBPFBmuyvol+0QhivDYwcUJcdDhuWP2a4ZNXZ6jaK4i/eRn/AJo2KctHqTIKkAigVP8ADtwzsUZCM+uKyj7m/lSY6QcHBFZQVZpmmlwQPD50j1rwrK8nicKB/epYrB3kDPc7kdhXqTFHMWkNgkCgEuVUDQQANjn0pfIpL4xgjnA2pgzEliyDGBg849q8MSsqEEH1yO9BFYwMs4aTcY49adx2qI4bGQ2434++gYgugvcAgLsD/SnFmf3IIYFf5uaCO56estuVXGCMjI4NIJpZSAspLlMA57AdquDY8EjB1DgGkvVbVIpI7ltOiQ4YA/xD/IoEjyyr4RDDy4/EGnUc4u+lTPJkI1w0hUnYEqoJ/Kl17bCMKyZCtk/SpRIq9JVQDoJO5/X1oNbLH2dGI+c4wds+tObWJoVVl3TbccgUminCRpEo8y/KM53pzaTo+zHz4wv0oLFaRkKoXzQyL5W9GpfcSta3vhKc6vmBqayndoZImUhidXapeoQC7tVlBUSJgMaAe4RtJMZxg7MTnBrWEuqBkjGonLjOwrRLrypBcYy2x37dqLt7mORjHp0kHAJ70CrqCGWfUdjpArK86l4wu20qceyk1lAshVlySPLQMrFJfOcHVk4NFi6CRosZOSdyfSvDF4yAyaSw2LDvQBPKXAygHbJoiOI+GNSbg/jXtxHH4ZbGNsZz3oYykas7gDFASJCu2NhkbmpIb2SyQLGoaMndR2NASSBhpxgZxgGjreNJ4gvy+m3696CzWhS4hEkLAqy/nQF7btP4lpIVGtcxsxxhhx/ilvS7uXpd6xkbVHkalIwD9PenXUQl/bpc2zjSOMcigqEhuZD4bZO+APSppEdURMARjCnP50w6mMX0M/8A7AT5dssOfzoW+nhnmLkhFJP7vGCnpQYY02GrSTtkUVavG5Ibytn+E4pPeLI0uU3XGQyknmioLhIZQmAVyCcGgt9pI40iXzbY3Pt3rWaY2M40tkNyDv33FBw3IK6sjOrPHapZ1aUErpP54PegnubUzaJoRtz9KyFcjIGWXAI9BQ1pceGGjb5RsFFSW6OHc4fDduKAXq/2n7a2jOnSOAaytb3XNcM3GNsFc8VlAigXTI6tsw4JNY07IHxgYPbgmifD8TxMEHI3PFZ9nxGFUeYnINBAk0kw0MAAVzv3PrUDQkSZxkZzjmjFXR83lO+36+6tQ/8A5GkZG3OeaAVEZ2xGrL3B080TbfumVWOMmpRMigBSMH0rVmGx4OTQTdQtvEttS5yN9Q70DY9RuenznSpMRbzRsM5HrTSO4Jt2Aw2N9NKrtXYk5C+mB2oLBd+Hc2jTQLqRMOpIHlPcfr0qt3QjMjHzFuTR3Tbk2TsRIskcmzockMPoeKEnSOOZiGLDJCn1Haglj8O1Xgklex+UV7DZwiRXX+InfIw1RmJS2QrHt9akLsG0HJ33oLXZwQG3VgO22RxXkNyoYoNgNh70utZpP/zWK5LLzvvxQrzsjx4Opv4sUDSQKJ28QHK4JPr7UXFPGU1ZXbv64oCaQXAVcgeXds+lDF44/lkGy70BOVYkrKACeKyhzBHMS66iOOcVlB//2Q=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124" name="Picture 6" descr="http://apprendre-math.info/history/photos/Littlewood_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549275"/>
            <a:ext cx="20288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176232" y="618162"/>
            <a:ext cx="5658921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«Удачная математическая </a:t>
            </a:r>
          </a:p>
          <a:p>
            <a:pPr>
              <a:defRPr/>
            </a:pPr>
            <a:r>
              <a:rPr lang="ru-RU" sz="28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шутка лучше, чем дюжина </a:t>
            </a:r>
          </a:p>
          <a:p>
            <a:pPr>
              <a:defRPr/>
            </a:pPr>
            <a:r>
              <a:rPr lang="ru-RU" sz="28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заурядных работ; она </a:t>
            </a:r>
          </a:p>
          <a:p>
            <a:pPr>
              <a:defRPr/>
            </a:pPr>
            <a:r>
              <a:rPr lang="ru-RU" sz="28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является одновременно и </a:t>
            </a:r>
          </a:p>
          <a:p>
            <a:pPr>
              <a:defRPr/>
            </a:pPr>
            <a:r>
              <a:rPr lang="ru-RU" sz="28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лучшей математикой»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7975" y="3489559"/>
            <a:ext cx="5306261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«Предмет математики </a:t>
            </a:r>
          </a:p>
          <a:p>
            <a:pPr>
              <a:defRPr/>
            </a:pPr>
            <a:r>
              <a:rPr lang="ru-RU" sz="28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настолько серьёзен,</a:t>
            </a:r>
          </a:p>
          <a:p>
            <a:pPr>
              <a:defRPr/>
            </a:pPr>
            <a:r>
              <a:rPr lang="ru-RU" sz="28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 что полезно не упускать </a:t>
            </a:r>
          </a:p>
          <a:p>
            <a:pPr>
              <a:defRPr/>
            </a:pPr>
            <a:r>
              <a:rPr lang="ru-RU" sz="28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случая сделать его </a:t>
            </a:r>
          </a:p>
          <a:p>
            <a:pPr>
              <a:defRPr/>
            </a:pPr>
            <a:r>
              <a:rPr lang="ru-RU" sz="2800" b="1" dirty="0">
                <a:ln w="900" cmpd="sng">
                  <a:solidFill>
                    <a:schemeClr val="tx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rgbClr val="0000F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немного смешным»</a:t>
            </a:r>
          </a:p>
        </p:txBody>
      </p:sp>
      <p:pic>
        <p:nvPicPr>
          <p:cNvPr id="5127" name="Picture 8" descr="https://encrypted-tbn1.gstatic.com/images?q=tbn:ANd9GcQKdQpMaZT36LF1KHlIs5hidzkHuwTjZgSXs8X_8ikLadqAX_vaSaQgcg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489325"/>
            <a:ext cx="24257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16013" y="3076575"/>
            <a:ext cx="202565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Джон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Литлвуд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4550" y="5876925"/>
            <a:ext cx="184150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Блез</a:t>
            </a:r>
            <a:r>
              <a:rPr lang="ru-RU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Паскаль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00113" y="692150"/>
            <a:ext cx="8351837" cy="3232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400" b="1" u="sng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Цель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– изучить различные математические фокусы и выяснить, можно ли их использовать на уроках математики как развлекательно-познавательный элемент.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00113" y="4005263"/>
            <a:ext cx="7920037" cy="2708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400" b="1" u="sng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Гипотеза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– на уроках математики</a:t>
            </a:r>
            <a:r>
              <a:rPr lang="en-US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качестве занимательной минутки полезно использовать математические фокусы.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ЗНАКОМЫЕ ЦИФРЫ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659559"/>
            <a:ext cx="8148384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1   2   3   4   5   6   7   8   9</a:t>
            </a:r>
          </a:p>
        </p:txBody>
      </p:sp>
      <p:pic>
        <p:nvPicPr>
          <p:cNvPr id="7172" name="Picture 2" descr="E:\Конференция\tumblr_inline_mwicpg5fYt1rmycw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8" y="3914775"/>
            <a:ext cx="2763837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>
            <a:hlinkClick r:id="rId3" action="ppaction://hlinksldjump"/>
          </p:cNvPr>
          <p:cNvSpPr txBox="1">
            <a:spLocks/>
          </p:cNvSpPr>
          <p:nvPr/>
        </p:nvSpPr>
        <p:spPr bwMode="auto">
          <a:xfrm>
            <a:off x="3348038" y="5695950"/>
            <a:ext cx="4473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Секрет фокуса</a:t>
            </a:r>
            <a:endParaRPr lang="ru-RU" sz="20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ЗНАКОМЫЕ ЦИФРЫ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628800"/>
            <a:ext cx="8148384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1   2   3   4   5   6   7   8   9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30501" y="1628800"/>
            <a:ext cx="2454518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4   5   6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93530" y="3933056"/>
            <a:ext cx="92845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15</a:t>
            </a:r>
          </a:p>
        </p:txBody>
      </p:sp>
      <p:sp>
        <p:nvSpPr>
          <p:cNvPr id="7" name="Левая фигурная скобка 6"/>
          <p:cNvSpPr/>
          <p:nvPr/>
        </p:nvSpPr>
        <p:spPr>
          <a:xfrm rot="16200000">
            <a:off x="4535487" y="2673351"/>
            <a:ext cx="504825" cy="2159000"/>
          </a:xfrm>
          <a:prstGeom prst="leftBrace">
            <a:avLst>
              <a:gd name="adj1" fmla="val 46813"/>
              <a:gd name="adj2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13233" y="3931598"/>
            <a:ext cx="203613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: 3 = 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01797" y="3933056"/>
            <a:ext cx="556563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81351" y="4869160"/>
            <a:ext cx="2467343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4        6</a:t>
            </a:r>
          </a:p>
        </p:txBody>
      </p:sp>
      <p:pic>
        <p:nvPicPr>
          <p:cNvPr id="8202" name="Picture 2" descr="E:\Конференция\tumblr_inline_mwicpg5fYt1rmycw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8" y="3914775"/>
            <a:ext cx="2763837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0.0033 0.1960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-0.0037 L -0.24757 0.1395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ПЕРЕВЕРТЫШ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1484784"/>
            <a:ext cx="62388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1484785"/>
            <a:ext cx="5790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30925" y="1465866"/>
            <a:ext cx="62388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98877" y="1465866"/>
            <a:ext cx="5790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19204" y="1465866"/>
            <a:ext cx="62388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Х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87156" y="1465866"/>
            <a:ext cx="5790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31125" y="1465866"/>
            <a:ext cx="62388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Х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799077" y="1465866"/>
            <a:ext cx="5790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188" y="2133600"/>
            <a:ext cx="7200900" cy="6143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Разделите число на 7;</a:t>
            </a:r>
            <a:r>
              <a:rPr lang="en-US" sz="3400" b="1" u="sng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34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188" y="2781300"/>
            <a:ext cx="7200900" cy="615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Умножьте на 3;</a:t>
            </a:r>
            <a:r>
              <a:rPr lang="en-US" sz="3400" b="1" u="sng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34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1188" y="3500438"/>
            <a:ext cx="7200900" cy="615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Разделите на 13;</a:t>
            </a:r>
            <a:r>
              <a:rPr lang="en-US" sz="3400" b="1" u="sng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34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1188" y="4181475"/>
            <a:ext cx="7200900" cy="615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Разделите на 9;</a:t>
            </a:r>
            <a:r>
              <a:rPr lang="en-US" sz="3400" b="1" u="sng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34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1188" y="4949825"/>
            <a:ext cx="7200900" cy="615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Разделите на </a:t>
            </a:r>
            <a:r>
              <a:rPr lang="en-US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XY</a:t>
            </a:r>
            <a:r>
              <a:rPr lang="ru-RU" sz="3400" b="1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  <a:r>
              <a:rPr lang="en-US" sz="3400" b="1" u="sng" dirty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34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5534025" y="2636838"/>
            <a:ext cx="3214688" cy="3960812"/>
            <a:chOff x="5534675" y="2636912"/>
            <a:chExt cx="3357805" cy="4077336"/>
          </a:xfrm>
        </p:grpSpPr>
        <p:sp>
          <p:nvSpPr>
            <p:cNvPr id="20" name="Прямоугольник 19"/>
            <p:cNvSpPr/>
            <p:nvPr/>
          </p:nvSpPr>
          <p:spPr>
            <a:xfrm rot="251262">
              <a:off x="6231109" y="2780722"/>
              <a:ext cx="1077814" cy="7206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9236" name="Picture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34675" y="2636912"/>
              <a:ext cx="3357805" cy="4077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 rot="235788">
            <a:off x="6039197" y="2701767"/>
            <a:ext cx="1224136" cy="83099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37</a:t>
            </a:r>
          </a:p>
        </p:txBody>
      </p:sp>
      <p:sp>
        <p:nvSpPr>
          <p:cNvPr id="21" name="Заголовок 1">
            <a:hlinkClick r:id="rId3" action="ppaction://hlinksldjump"/>
          </p:cNvPr>
          <p:cNvSpPr txBox="1">
            <a:spLocks/>
          </p:cNvSpPr>
          <p:nvPr/>
        </p:nvSpPr>
        <p:spPr bwMode="auto">
          <a:xfrm>
            <a:off x="268288" y="6011863"/>
            <a:ext cx="4475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Секрет фокуса</a:t>
            </a:r>
            <a:endParaRPr lang="ru-RU" sz="2000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L 0.05278 -0.003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6 L -0.04705 -0.0034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3550" y="269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ПЕРЕВЕРТЫШ</a:t>
            </a:r>
            <a:endParaRPr lang="ru-RU" b="1" dirty="0">
              <a:solidFill>
                <a:srgbClr val="0000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6824" y="1848553"/>
            <a:ext cx="62388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74776" y="1848553"/>
            <a:ext cx="5790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95103" y="1848553"/>
            <a:ext cx="62388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Х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63055" y="1848553"/>
            <a:ext cx="5790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1848553"/>
            <a:ext cx="62388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Х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874976" y="1848553"/>
            <a:ext cx="57900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47664" y="3140968"/>
            <a:ext cx="7200800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10101 = 3 ∙ 7 ∙ 13 ∙ 37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211960" y="1848553"/>
            <a:ext cx="424757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: Х</a:t>
            </a: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Y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= 10101</a:t>
            </a:r>
          </a:p>
        </p:txBody>
      </p:sp>
      <p:pic>
        <p:nvPicPr>
          <p:cNvPr id="10251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AE5D6"/>
              </a:clrFrom>
              <a:clrTo>
                <a:srgbClr val="DAE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644900"/>
            <a:ext cx="168116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346</Words>
  <Application>Microsoft Office PowerPoint</Application>
  <PresentationFormat>Экран (4:3)</PresentationFormat>
  <Paragraphs>115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Лист Microsoft Office Excel 97-2003</vt:lpstr>
      <vt:lpstr>Слайд 1</vt:lpstr>
      <vt:lpstr>Слайд 2</vt:lpstr>
      <vt:lpstr>ВСЕ ДЕТИ ЛЮБЯТ…</vt:lpstr>
      <vt:lpstr>Слайд 4</vt:lpstr>
      <vt:lpstr>Слайд 5</vt:lpstr>
      <vt:lpstr>ЗНАКОМЫЕ ЦИФРЫ</vt:lpstr>
      <vt:lpstr>ЗНАКОМЫЕ ЦИФРЫ</vt:lpstr>
      <vt:lpstr>ПЕРЕВЕРТЫШ</vt:lpstr>
      <vt:lpstr>ПЕРЕВЕРТЫШ</vt:lpstr>
      <vt:lpstr>ТАЙНА ДНЯ РОЖДЕНИЯ</vt:lpstr>
      <vt:lpstr>ТАЙНА ДНЯ РОЖДЕНИЯ</vt:lpstr>
      <vt:lpstr>ОТГАДАЙ-КА</vt:lpstr>
      <vt:lpstr>ОТГАДАЙ-КА</vt:lpstr>
      <vt:lpstr>ПРЕДСКАЗАТЕЛЬ</vt:lpstr>
      <vt:lpstr>СКВОЗЬ СТЕНЫ…</vt:lpstr>
      <vt:lpstr>ВЫВОД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2018-06-21T23:20:38Z</dcterms:created>
  <dcterms:modified xsi:type="dcterms:W3CDTF">2018-06-21T23:28:58Z</dcterms:modified>
</cp:coreProperties>
</file>