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&#1050;&#1085;&#1080;&#1075;&#1072;1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&#1050;&#1085;&#1080;&#1075;&#1072;1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&#1050;&#1085;&#1080;&#1075;&#1072;1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&#1050;&#1085;&#1080;&#1075;&#1072;1" TargetMode="External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&#1050;&#1085;&#1080;&#1075;&#1072;1" TargetMode="External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oleObject" Target="&#1050;&#1085;&#1080;&#1075;&#1072;1" TargetMode="External"/><Relationship Id="rId1" Type="http://schemas.openxmlformats.org/officeDocument/2006/relationships/themeOverride" Target="../theme/themeOverrid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8"/>
  <c:clrMapOvr bg1="lt1" tx1="dk1" bg2="lt2" tx2="dk2" accent1="accent1" accent2="accent2" accent3="accent3" accent4="accent4" accent5="accent5" accent6="accent6" hlink="hlink" folHlink="folHlink"/>
  <c:chart>
    <c:autoTitleDeleted val="1"/>
    <c:view3D>
      <c:rAngAx val="1"/>
    </c:view3D>
    <c:plotArea>
      <c:layout/>
      <c:bar3DChart>
        <c:barDir val="col"/>
        <c:grouping val="clustered"/>
        <c:ser>
          <c:idx val="0"/>
          <c:order val="0"/>
          <c:dLbls>
            <c:delete val="1"/>
          </c:dLbls>
          <c:cat>
            <c:strRef>
              <c:f>Лист1!$A$1:$C$1</c:f>
              <c:strCache>
                <c:ptCount val="3"/>
                <c:pt idx="0">
                  <c:v>Математика</c:v>
                </c:pt>
                <c:pt idx="1">
                  <c:v>Русский язык</c:v>
                </c:pt>
                <c:pt idx="2">
                  <c:v>Английский язык</c:v>
                </c:pt>
              </c:strCache>
            </c:strRef>
          </c:cat>
          <c:val>
            <c:numRef>
              <c:f>Лист1!$A$3:$C$3</c:f>
              <c:numCache>
                <c:formatCode>0</c:formatCode>
                <c:ptCount val="3"/>
                <c:pt idx="0">
                  <c:v>41.17647058823529</c:v>
                </c:pt>
                <c:pt idx="1">
                  <c:v>23.52941176470588</c:v>
                </c:pt>
                <c:pt idx="2">
                  <c:v>35.29411764705894</c:v>
                </c:pt>
              </c:numCache>
            </c:numRef>
          </c:val>
        </c:ser>
        <c:dLbls>
          <c:showVal val="1"/>
        </c:dLbls>
        <c:shape val="box"/>
        <c:axId val="116723712"/>
        <c:axId val="116725248"/>
        <c:axId val="0"/>
      </c:bar3DChart>
      <c:catAx>
        <c:axId val="116723712"/>
        <c:scaling>
          <c:orientation val="minMax"/>
        </c:scaling>
        <c:axPos val="b"/>
        <c:tickLblPos val="nextTo"/>
        <c:txPr>
          <a:bodyPr/>
          <a:lstStyle/>
          <a:p>
            <a:pPr>
              <a:defRPr b="1">
                <a:latin typeface="Georgia" pitchFamily="18" charset="0"/>
              </a:defRPr>
            </a:pPr>
            <a:endParaRPr lang="ru-RU"/>
          </a:p>
        </c:txPr>
        <c:crossAx val="116725248"/>
        <c:crosses val="autoZero"/>
        <c:auto val="1"/>
        <c:lblAlgn val="ctr"/>
        <c:lblOffset val="100"/>
      </c:catAx>
      <c:valAx>
        <c:axId val="116725248"/>
        <c:scaling>
          <c:orientation val="minMax"/>
        </c:scaling>
        <c:axPos val="l"/>
        <c:majorGridlines/>
        <c:numFmt formatCode="0" sourceLinked="1"/>
        <c:tickLblPos val="nextTo"/>
        <c:crossAx val="116723712"/>
        <c:crosses val="autoZero"/>
        <c:crossBetween val="between"/>
      </c:valAx>
    </c:plotArea>
    <c:plotVisOnly val="1"/>
    <c:dispBlanksAs val="gap"/>
  </c:chart>
  <c:spPr>
    <a:solidFill>
      <a:schemeClr val="bg1"/>
    </a:solidFill>
  </c:spPr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8"/>
  <c:clrMapOvr bg1="lt1" tx1="dk1" bg2="lt2" tx2="dk2" accent1="accent1" accent2="accent2" accent3="accent3" accent4="accent4" accent5="accent5" accent6="accent6" hlink="hlink" folHlink="folHlink"/>
  <c:chart>
    <c:autoTitleDeleted val="1"/>
    <c:view3D>
      <c:rAngAx val="1"/>
    </c:view3D>
    <c:plotArea>
      <c:layout/>
      <c:bar3DChart>
        <c:barDir val="col"/>
        <c:grouping val="clustered"/>
        <c:ser>
          <c:idx val="0"/>
          <c:order val="0"/>
          <c:cat>
            <c:strRef>
              <c:f>Лист1!$F$1:$H$1</c:f>
              <c:strCache>
                <c:ptCount val="3"/>
                <c:pt idx="0">
                  <c:v>Математика</c:v>
                </c:pt>
                <c:pt idx="1">
                  <c:v>Русский язык</c:v>
                </c:pt>
                <c:pt idx="2">
                  <c:v>Английский язык</c:v>
                </c:pt>
              </c:strCache>
            </c:strRef>
          </c:cat>
          <c:val>
            <c:numRef>
              <c:f>Лист1!$F$3:$H$3</c:f>
              <c:numCache>
                <c:formatCode>0</c:formatCode>
                <c:ptCount val="3"/>
                <c:pt idx="0">
                  <c:v>42.857142857142769</c:v>
                </c:pt>
                <c:pt idx="1">
                  <c:v>38.095238095238102</c:v>
                </c:pt>
                <c:pt idx="2">
                  <c:v>19.047619047619026</c:v>
                </c:pt>
              </c:numCache>
            </c:numRef>
          </c:val>
        </c:ser>
        <c:shape val="box"/>
        <c:axId val="103640064"/>
        <c:axId val="103641856"/>
        <c:axId val="0"/>
      </c:bar3DChart>
      <c:catAx>
        <c:axId val="103640064"/>
        <c:scaling>
          <c:orientation val="minMax"/>
        </c:scaling>
        <c:axPos val="b"/>
        <c:tickLblPos val="nextTo"/>
        <c:txPr>
          <a:bodyPr/>
          <a:lstStyle/>
          <a:p>
            <a:pPr>
              <a:defRPr b="1">
                <a:latin typeface="Georgia" pitchFamily="18" charset="0"/>
              </a:defRPr>
            </a:pPr>
            <a:endParaRPr lang="ru-RU"/>
          </a:p>
        </c:txPr>
        <c:crossAx val="103641856"/>
        <c:crosses val="autoZero"/>
        <c:auto val="1"/>
        <c:lblAlgn val="ctr"/>
        <c:lblOffset val="100"/>
      </c:catAx>
      <c:valAx>
        <c:axId val="103641856"/>
        <c:scaling>
          <c:orientation val="minMax"/>
        </c:scaling>
        <c:axPos val="l"/>
        <c:majorGridlines/>
        <c:numFmt formatCode="0" sourceLinked="1"/>
        <c:tickLblPos val="nextTo"/>
        <c:crossAx val="103640064"/>
        <c:crosses val="autoZero"/>
        <c:crossBetween val="between"/>
      </c:valAx>
      <c:spPr>
        <a:solidFill>
          <a:schemeClr val="bg1"/>
        </a:solidFill>
      </c:spPr>
    </c:plotArea>
    <c:plotVisOnly val="1"/>
    <c:dispBlanksAs val="gap"/>
  </c:chart>
  <c:spPr>
    <a:solidFill>
      <a:schemeClr val="bg1"/>
    </a:solidFill>
  </c:spPr>
  <c:externalData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8"/>
  <c:clrMapOvr bg1="lt1" tx1="dk1" bg2="lt2" tx2="dk2" accent1="accent1" accent2="accent2" accent3="accent3" accent4="accent4" accent5="accent5" accent6="accent6" hlink="hlink" folHlink="folHlink"/>
  <c:chart>
    <c:view3D>
      <c:rAngAx val="1"/>
    </c:view3D>
    <c:plotArea>
      <c:layout>
        <c:manualLayout>
          <c:layoutTarget val="inner"/>
          <c:xMode val="edge"/>
          <c:yMode val="edge"/>
          <c:x val="0.1028405824271966"/>
          <c:y val="3.6586302211302255E-2"/>
          <c:w val="0.85350862392200977"/>
          <c:h val="0.86804654056587183"/>
        </c:manualLayout>
      </c:layout>
      <c:bar3DChart>
        <c:barDir val="col"/>
        <c:grouping val="clustered"/>
        <c:ser>
          <c:idx val="0"/>
          <c:order val="0"/>
          <c:cat>
            <c:strRef>
              <c:f>Лист1!$J$1:$K$1</c:f>
              <c:strCache>
                <c:ptCount val="2"/>
                <c:pt idx="0">
                  <c:v>Математика</c:v>
                </c:pt>
                <c:pt idx="1">
                  <c:v>Русский язык</c:v>
                </c:pt>
              </c:strCache>
            </c:strRef>
          </c:cat>
          <c:val>
            <c:numRef>
              <c:f>Лист1!$J$3:$K$3</c:f>
              <c:numCache>
                <c:formatCode>General</c:formatCode>
                <c:ptCount val="2"/>
                <c:pt idx="0" formatCode="0">
                  <c:v>54.54545454545454</c:v>
                </c:pt>
                <c:pt idx="1">
                  <c:v>45</c:v>
                </c:pt>
              </c:numCache>
            </c:numRef>
          </c:val>
        </c:ser>
        <c:shape val="box"/>
        <c:axId val="82548992"/>
        <c:axId val="117007104"/>
        <c:axId val="0"/>
      </c:bar3DChart>
      <c:catAx>
        <c:axId val="82548992"/>
        <c:scaling>
          <c:orientation val="minMax"/>
        </c:scaling>
        <c:axPos val="b"/>
        <c:tickLblPos val="nextTo"/>
        <c:txPr>
          <a:bodyPr/>
          <a:lstStyle/>
          <a:p>
            <a:pPr>
              <a:defRPr b="1">
                <a:latin typeface="Georgia" pitchFamily="18" charset="0"/>
              </a:defRPr>
            </a:pPr>
            <a:endParaRPr lang="ru-RU"/>
          </a:p>
        </c:txPr>
        <c:crossAx val="117007104"/>
        <c:crosses val="autoZero"/>
        <c:auto val="1"/>
        <c:lblAlgn val="ctr"/>
        <c:lblOffset val="100"/>
      </c:catAx>
      <c:valAx>
        <c:axId val="117007104"/>
        <c:scaling>
          <c:orientation val="minMax"/>
        </c:scaling>
        <c:axPos val="l"/>
        <c:majorGridlines/>
        <c:numFmt formatCode="0" sourceLinked="1"/>
        <c:tickLblPos val="nextTo"/>
        <c:crossAx val="82548992"/>
        <c:crosses val="autoZero"/>
        <c:crossBetween val="between"/>
      </c:valAx>
    </c:plotArea>
    <c:plotVisOnly val="1"/>
    <c:dispBlanksAs val="gap"/>
  </c:chart>
  <c:spPr>
    <a:solidFill>
      <a:schemeClr val="bg1"/>
    </a:solidFill>
  </c:spPr>
  <c:externalData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8"/>
  <c:clrMapOvr bg1="lt1" tx1="dk1" bg2="lt2" tx2="dk2" accent1="accent1" accent2="accent2" accent3="accent3" accent4="accent4" accent5="accent5" accent6="accent6" hlink="hlink" folHlink="folHlink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cat>
            <c:strRef>
              <c:f>Лист1!$A$7:$D$7</c:f>
              <c:strCache>
                <c:ptCount val="4"/>
                <c:pt idx="0">
                  <c:v>Сложение</c:v>
                </c:pt>
                <c:pt idx="1">
                  <c:v>Вычитание</c:v>
                </c:pt>
                <c:pt idx="2">
                  <c:v>Умножение</c:v>
                </c:pt>
                <c:pt idx="3">
                  <c:v>Деление</c:v>
                </c:pt>
              </c:strCache>
            </c:strRef>
          </c:cat>
          <c:val>
            <c:numRef>
              <c:f>Лист1!$A$8:$D$8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 formatCode="0">
                  <c:v>0</c:v>
                </c:pt>
                <c:pt idx="3" formatCode="0">
                  <c:v>100</c:v>
                </c:pt>
              </c:numCache>
            </c:numRef>
          </c:val>
        </c:ser>
        <c:shape val="cylinder"/>
        <c:axId val="160812032"/>
        <c:axId val="160822016"/>
        <c:axId val="0"/>
      </c:bar3DChart>
      <c:catAx>
        <c:axId val="160812032"/>
        <c:scaling>
          <c:orientation val="minMax"/>
        </c:scaling>
        <c:axPos val="b"/>
        <c:tickLblPos val="nextTo"/>
        <c:txPr>
          <a:bodyPr/>
          <a:lstStyle/>
          <a:p>
            <a:pPr>
              <a:defRPr b="1">
                <a:latin typeface="Georgia" pitchFamily="18" charset="0"/>
              </a:defRPr>
            </a:pPr>
            <a:endParaRPr lang="ru-RU"/>
          </a:p>
        </c:txPr>
        <c:crossAx val="160822016"/>
        <c:crosses val="autoZero"/>
        <c:auto val="1"/>
        <c:lblAlgn val="ctr"/>
        <c:lblOffset val="100"/>
      </c:catAx>
      <c:valAx>
        <c:axId val="160822016"/>
        <c:scaling>
          <c:orientation val="minMax"/>
        </c:scaling>
        <c:axPos val="l"/>
        <c:majorGridlines/>
        <c:numFmt formatCode="General" sourceLinked="1"/>
        <c:tickLblPos val="nextTo"/>
        <c:crossAx val="160812032"/>
        <c:crosses val="autoZero"/>
        <c:crossBetween val="between"/>
      </c:valAx>
    </c:plotArea>
    <c:plotVisOnly val="1"/>
    <c:dispBlanksAs val="gap"/>
  </c:chart>
  <c:spPr>
    <a:solidFill>
      <a:schemeClr val="bg1"/>
    </a:solidFill>
  </c:spPr>
  <c:externalData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8"/>
  <c:clrMapOvr bg1="lt1" tx1="dk1" bg2="lt2" tx2="dk2" accent1="accent1" accent2="accent2" accent3="accent3" accent4="accent4" accent5="accent5" accent6="accent6" hlink="hlink" folHlink="folHlink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cat>
            <c:strRef>
              <c:f>Лист1!$A$12:$D$12</c:f>
              <c:strCache>
                <c:ptCount val="4"/>
                <c:pt idx="0">
                  <c:v>Сложение</c:v>
                </c:pt>
                <c:pt idx="1">
                  <c:v>Вычитание</c:v>
                </c:pt>
                <c:pt idx="2">
                  <c:v>Умножение</c:v>
                </c:pt>
                <c:pt idx="3">
                  <c:v>Деление</c:v>
                </c:pt>
              </c:strCache>
            </c:strRef>
          </c:cat>
          <c:val>
            <c:numRef>
              <c:f>Лист1!$A$13:$D$13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 formatCode="0">
                  <c:v>23</c:v>
                </c:pt>
                <c:pt idx="3" formatCode="0">
                  <c:v>77</c:v>
                </c:pt>
              </c:numCache>
            </c:numRef>
          </c:val>
        </c:ser>
        <c:shape val="cylinder"/>
        <c:axId val="117045504"/>
        <c:axId val="151547904"/>
        <c:axId val="0"/>
      </c:bar3DChart>
      <c:catAx>
        <c:axId val="117045504"/>
        <c:scaling>
          <c:orientation val="minMax"/>
        </c:scaling>
        <c:axPos val="b"/>
        <c:tickLblPos val="nextTo"/>
        <c:txPr>
          <a:bodyPr/>
          <a:lstStyle/>
          <a:p>
            <a:pPr>
              <a:defRPr b="1">
                <a:latin typeface="Georgia" pitchFamily="18" charset="0"/>
              </a:defRPr>
            </a:pPr>
            <a:endParaRPr lang="ru-RU"/>
          </a:p>
        </c:txPr>
        <c:crossAx val="151547904"/>
        <c:crosses val="autoZero"/>
        <c:auto val="1"/>
        <c:lblAlgn val="ctr"/>
        <c:lblOffset val="100"/>
      </c:catAx>
      <c:valAx>
        <c:axId val="151547904"/>
        <c:scaling>
          <c:orientation val="minMax"/>
        </c:scaling>
        <c:axPos val="l"/>
        <c:majorGridlines/>
        <c:numFmt formatCode="General" sourceLinked="1"/>
        <c:tickLblPos val="nextTo"/>
        <c:crossAx val="117045504"/>
        <c:crosses val="autoZero"/>
        <c:crossBetween val="between"/>
      </c:valAx>
    </c:plotArea>
    <c:plotVisOnly val="1"/>
    <c:dispBlanksAs val="gap"/>
  </c:chart>
  <c:spPr>
    <a:solidFill>
      <a:schemeClr val="bg1"/>
    </a:solidFill>
  </c:spPr>
  <c:externalData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8"/>
  <c:clrMapOvr bg1="lt1" tx1="dk1" bg2="lt2" tx2="dk2" accent1="accent1" accent2="accent2" accent3="accent3" accent4="accent4" accent5="accent5" accent6="accent6" hlink="hlink" folHlink="folHlink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cat>
            <c:strRef>
              <c:f>Лист1!$A$16:$D$16</c:f>
              <c:strCache>
                <c:ptCount val="4"/>
                <c:pt idx="0">
                  <c:v>Сложение</c:v>
                </c:pt>
                <c:pt idx="1">
                  <c:v>Вычитание</c:v>
                </c:pt>
                <c:pt idx="2">
                  <c:v>Умножение</c:v>
                </c:pt>
                <c:pt idx="3">
                  <c:v>Деление</c:v>
                </c:pt>
              </c:strCache>
            </c:strRef>
          </c:cat>
          <c:val>
            <c:numRef>
              <c:f>Лист1!$A$17:$D$17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 formatCode="0">
                  <c:v>20</c:v>
                </c:pt>
                <c:pt idx="3" formatCode="0">
                  <c:v>80</c:v>
                </c:pt>
              </c:numCache>
            </c:numRef>
          </c:val>
        </c:ser>
        <c:shape val="cylinder"/>
        <c:axId val="117020160"/>
        <c:axId val="117021696"/>
        <c:axId val="0"/>
      </c:bar3DChart>
      <c:catAx>
        <c:axId val="117020160"/>
        <c:scaling>
          <c:orientation val="minMax"/>
        </c:scaling>
        <c:axPos val="b"/>
        <c:tickLblPos val="nextTo"/>
        <c:txPr>
          <a:bodyPr/>
          <a:lstStyle/>
          <a:p>
            <a:pPr>
              <a:defRPr b="1">
                <a:latin typeface="Georgia" pitchFamily="18" charset="0"/>
              </a:defRPr>
            </a:pPr>
            <a:endParaRPr lang="ru-RU"/>
          </a:p>
        </c:txPr>
        <c:crossAx val="117021696"/>
        <c:crosses val="autoZero"/>
        <c:auto val="1"/>
        <c:lblAlgn val="ctr"/>
        <c:lblOffset val="100"/>
      </c:catAx>
      <c:valAx>
        <c:axId val="117021696"/>
        <c:scaling>
          <c:orientation val="minMax"/>
        </c:scaling>
        <c:axPos val="l"/>
        <c:majorGridlines/>
        <c:numFmt formatCode="General" sourceLinked="1"/>
        <c:tickLblPos val="nextTo"/>
        <c:crossAx val="117020160"/>
        <c:crosses val="autoZero"/>
        <c:crossBetween val="between"/>
      </c:valAx>
    </c:plotArea>
    <c:plotVisOnly val="1"/>
    <c:dispBlanksAs val="gap"/>
  </c:chart>
  <c:spPr>
    <a:solidFill>
      <a:schemeClr val="bg1"/>
    </a:solidFill>
  </c:spPr>
  <c:externalData r:id="rId2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C9701C-0057-45FA-A6B4-5E8FF763074D}" type="datetimeFigureOut">
              <a:rPr lang="ru-RU" smtClean="0"/>
              <a:t>22.06.2018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1DEB60-50D4-4145-983C-1EAC21D863E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843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BC6D896-CA31-478F-B4E4-293524D44801}" type="slidenum">
              <a:rPr lang="ru-RU" smtClean="0"/>
              <a:pPr/>
              <a:t>7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24843-A418-4DCC-B5E9-A10D35D58E3F}" type="datetimeFigureOut">
              <a:rPr lang="ru-RU" smtClean="0"/>
              <a:t>22.06.2018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6E784-05DB-4287-A5F1-38B901AAD5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24843-A418-4DCC-B5E9-A10D35D58E3F}" type="datetimeFigureOut">
              <a:rPr lang="ru-RU" smtClean="0"/>
              <a:t>22.06.2018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6E784-05DB-4287-A5F1-38B901AAD5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24843-A418-4DCC-B5E9-A10D35D58E3F}" type="datetimeFigureOut">
              <a:rPr lang="ru-RU" smtClean="0"/>
              <a:t>22.06.2018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6E784-05DB-4287-A5F1-38B901AAD5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24843-A418-4DCC-B5E9-A10D35D58E3F}" type="datetimeFigureOut">
              <a:rPr lang="ru-RU" smtClean="0"/>
              <a:t>22.06.2018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6E784-05DB-4287-A5F1-38B901AAD5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24843-A418-4DCC-B5E9-A10D35D58E3F}" type="datetimeFigureOut">
              <a:rPr lang="ru-RU" smtClean="0"/>
              <a:t>22.06.2018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6E784-05DB-4287-A5F1-38B901AAD5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24843-A418-4DCC-B5E9-A10D35D58E3F}" type="datetimeFigureOut">
              <a:rPr lang="ru-RU" smtClean="0"/>
              <a:t>22.06.2018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6E784-05DB-4287-A5F1-38B901AAD5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24843-A418-4DCC-B5E9-A10D35D58E3F}" type="datetimeFigureOut">
              <a:rPr lang="ru-RU" smtClean="0"/>
              <a:t>22.06.2018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6E784-05DB-4287-A5F1-38B901AAD5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24843-A418-4DCC-B5E9-A10D35D58E3F}" type="datetimeFigureOut">
              <a:rPr lang="ru-RU" smtClean="0"/>
              <a:t>22.06.2018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6E784-05DB-4287-A5F1-38B901AAD5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24843-A418-4DCC-B5E9-A10D35D58E3F}" type="datetimeFigureOut">
              <a:rPr lang="ru-RU" smtClean="0"/>
              <a:t>22.06.2018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6E784-05DB-4287-A5F1-38B901AAD5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24843-A418-4DCC-B5E9-A10D35D58E3F}" type="datetimeFigureOut">
              <a:rPr lang="ru-RU" smtClean="0"/>
              <a:t>22.06.2018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6E784-05DB-4287-A5F1-38B901AAD5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24843-A418-4DCC-B5E9-A10D35D58E3F}" type="datetimeFigureOut">
              <a:rPr lang="ru-RU" smtClean="0"/>
              <a:t>22.06.2018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6E784-05DB-4287-A5F1-38B901AAD5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24843-A418-4DCC-B5E9-A10D35D58E3F}" type="datetimeFigureOut">
              <a:rPr lang="ru-RU" smtClean="0"/>
              <a:t>22.06.2018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06E784-05DB-4287-A5F1-38B901AAD5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chart" Target="../charts/char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chart" Target="../charts/char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/>
          <p:cNvPicPr>
            <a:picLocks noChangeAspect="1" noChangeArrowheads="1"/>
          </p:cNvPicPr>
          <p:nvPr/>
        </p:nvPicPr>
        <p:blipFill>
          <a:blip r:embed="rId2"/>
          <a:srcRect t="11838" r="9241"/>
          <a:stretch>
            <a:fillRect/>
          </a:stretch>
        </p:blipFill>
        <p:spPr bwMode="auto">
          <a:xfrm>
            <a:off x="107950" y="514350"/>
            <a:ext cx="8928100" cy="478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476515" y="1196752"/>
            <a:ext cx="7487973" cy="144655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1430">
                  <a:solidFill>
                    <a:schemeClr val="accent6">
                      <a:lumMod val="75000"/>
                    </a:schemeClr>
                  </a:solidFill>
                </a:ln>
                <a:solidFill>
                  <a:srgbClr val="F262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Georgia" pitchFamily="18" charset="0"/>
                <a:cs typeface="+mn-cs"/>
              </a:rPr>
              <a:t>Математические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1430">
                  <a:solidFill>
                    <a:schemeClr val="accent6">
                      <a:lumMod val="75000"/>
                    </a:schemeClr>
                  </a:solidFill>
                </a:ln>
                <a:solidFill>
                  <a:srgbClr val="F262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Georgia" pitchFamily="18" charset="0"/>
                <a:cs typeface="+mn-cs"/>
              </a:rPr>
              <a:t>хитрости</a:t>
            </a:r>
          </a:p>
        </p:txBody>
      </p:sp>
      <p:sp>
        <p:nvSpPr>
          <p:cNvPr id="2052" name="TextBox 4"/>
          <p:cNvSpPr txBox="1">
            <a:spLocks noChangeArrowheads="1"/>
          </p:cNvSpPr>
          <p:nvPr/>
        </p:nvSpPr>
        <p:spPr bwMode="auto">
          <a:xfrm>
            <a:off x="1763713" y="3021013"/>
            <a:ext cx="6624637" cy="12001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Выполнили: ученицы 7 класса</a:t>
            </a:r>
          </a:p>
          <a:p>
            <a:pPr eaLnBrk="1" hangingPunct="1">
              <a:defRPr/>
            </a:pP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	            </a:t>
            </a:r>
            <a:r>
              <a:rPr lang="ru-RU" sz="24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Бречалова</a:t>
            </a: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Виктория</a:t>
            </a:r>
          </a:p>
          <a:p>
            <a:pPr eaLnBrk="1" hangingPunct="1">
              <a:defRPr/>
            </a:pP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	            Павленко Маргарита</a:t>
            </a:r>
          </a:p>
        </p:txBody>
      </p:sp>
      <p:sp>
        <p:nvSpPr>
          <p:cNvPr id="2053" name="TextBox 9"/>
          <p:cNvSpPr txBox="1">
            <a:spLocks noChangeArrowheads="1"/>
          </p:cNvSpPr>
          <p:nvPr/>
        </p:nvSpPr>
        <p:spPr bwMode="auto">
          <a:xfrm>
            <a:off x="1763713" y="4479925"/>
            <a:ext cx="6624637" cy="461963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Руководитель: Миниханова В.А.</a:t>
            </a:r>
          </a:p>
        </p:txBody>
      </p:sp>
      <p:sp>
        <p:nvSpPr>
          <p:cNvPr id="2054" name="TextBox 10"/>
          <p:cNvSpPr txBox="1">
            <a:spLocks noChangeArrowheads="1"/>
          </p:cNvSpPr>
          <p:nvPr/>
        </p:nvSpPr>
        <p:spPr bwMode="auto">
          <a:xfrm>
            <a:off x="1258888" y="5837238"/>
            <a:ext cx="662622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i="1">
                <a:latin typeface="Georgia" pitchFamily="18" charset="0"/>
              </a:rPr>
              <a:t>с. Восток</a:t>
            </a:r>
          </a:p>
          <a:p>
            <a:pPr algn="ctr"/>
            <a:r>
              <a:rPr lang="ru-RU" sz="2400" i="1">
                <a:latin typeface="Georgia" pitchFamily="18" charset="0"/>
              </a:rPr>
              <a:t>2017 г.</a:t>
            </a:r>
          </a:p>
        </p:txBody>
      </p:sp>
      <p:pic>
        <p:nvPicPr>
          <p:cNvPr id="2055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08750" y="4292600"/>
            <a:ext cx="2095500" cy="213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38573" y="44624"/>
            <a:ext cx="7096815" cy="127419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lnSpc>
                <a:spcPct val="80000"/>
              </a:lnSpc>
              <a:defRPr/>
            </a:pPr>
            <a:r>
              <a:rPr lang="ru-RU" sz="4800" b="1" dirty="0">
                <a:solidFill>
                  <a:srgbClr val="FA65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Произведение чисел</a:t>
            </a:r>
          </a:p>
          <a:p>
            <a:pPr algn="ctr">
              <a:lnSpc>
                <a:spcPct val="80000"/>
              </a:lnSpc>
              <a:defRPr/>
            </a:pPr>
            <a:r>
              <a:rPr lang="ru-RU" sz="4800" b="1" dirty="0">
                <a:ln w="11430"/>
                <a:solidFill>
                  <a:srgbClr val="FA65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между 10 и 20</a:t>
            </a:r>
            <a:endParaRPr lang="ru-RU" sz="4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1267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388" y="1663700"/>
            <a:ext cx="1800225" cy="164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381578" y="1700807"/>
            <a:ext cx="4363444" cy="110799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ru-RU" sz="66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rgbClr val="D05400"/>
                    </a:gs>
                    <a:gs pos="50000">
                      <a:srgbClr val="F26200"/>
                    </a:gs>
                    <a:gs pos="100000">
                      <a:schemeClr val="accent6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17 × 14 =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4946" y="3356992"/>
            <a:ext cx="9049054" cy="110799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ru-RU" sz="66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rgbClr val="D05400"/>
                    </a:gs>
                    <a:gs pos="50000">
                      <a:srgbClr val="F26200"/>
                    </a:gs>
                    <a:gs pos="100000">
                      <a:schemeClr val="accent6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=(17 + 4) × 10 + 7 × 4  =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043608" y="4841284"/>
            <a:ext cx="6264696" cy="110799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ru-RU" sz="66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rgbClr val="D05400"/>
                    </a:gs>
                    <a:gs pos="50000">
                      <a:srgbClr val="F26200"/>
                    </a:gs>
                    <a:gs pos="100000">
                      <a:schemeClr val="accent6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= 210 + 28 = 238</a:t>
            </a:r>
          </a:p>
        </p:txBody>
      </p:sp>
      <p:cxnSp>
        <p:nvCxnSpPr>
          <p:cNvPr id="10" name="Прямая со стрелкой 9"/>
          <p:cNvCxnSpPr/>
          <p:nvPr/>
        </p:nvCxnSpPr>
        <p:spPr>
          <a:xfrm flipH="1">
            <a:off x="1763713" y="2808288"/>
            <a:ext cx="2016125" cy="692150"/>
          </a:xfrm>
          <a:prstGeom prst="straightConnector1">
            <a:avLst/>
          </a:prstGeom>
          <a:ln w="38100">
            <a:solidFill>
              <a:srgbClr val="F262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Левая фигурная скобка 10"/>
          <p:cNvSpPr/>
          <p:nvPr/>
        </p:nvSpPr>
        <p:spPr>
          <a:xfrm rot="16200000">
            <a:off x="3683000" y="2198688"/>
            <a:ext cx="317500" cy="901700"/>
          </a:xfrm>
          <a:prstGeom prst="leftBrace">
            <a:avLst>
              <a:gd name="adj1" fmla="val 33383"/>
              <a:gd name="adj2" fmla="val 51535"/>
            </a:avLst>
          </a:prstGeom>
          <a:ln w="38100">
            <a:solidFill>
              <a:srgbClr val="F262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Левая фигурная скобка 12"/>
          <p:cNvSpPr/>
          <p:nvPr/>
        </p:nvSpPr>
        <p:spPr>
          <a:xfrm rot="16200000">
            <a:off x="5757863" y="2341562"/>
            <a:ext cx="319088" cy="620713"/>
          </a:xfrm>
          <a:prstGeom prst="leftBrace">
            <a:avLst>
              <a:gd name="adj1" fmla="val 33383"/>
              <a:gd name="adj2" fmla="val 51535"/>
            </a:avLst>
          </a:prstGeom>
          <a:ln w="38100">
            <a:solidFill>
              <a:srgbClr val="F262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14" name="Прямая со стрелкой 13"/>
          <p:cNvCxnSpPr/>
          <p:nvPr/>
        </p:nvCxnSpPr>
        <p:spPr>
          <a:xfrm flipH="1">
            <a:off x="3059113" y="2811463"/>
            <a:ext cx="2859087" cy="688975"/>
          </a:xfrm>
          <a:prstGeom prst="straightConnector1">
            <a:avLst/>
          </a:prstGeom>
          <a:ln w="38100">
            <a:solidFill>
              <a:srgbClr val="F262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Левая фигурная скобка 16"/>
          <p:cNvSpPr/>
          <p:nvPr/>
        </p:nvSpPr>
        <p:spPr>
          <a:xfrm rot="16200000">
            <a:off x="3992563" y="2341562"/>
            <a:ext cx="319088" cy="620713"/>
          </a:xfrm>
          <a:prstGeom prst="leftBrace">
            <a:avLst>
              <a:gd name="adj1" fmla="val 33383"/>
              <a:gd name="adj2" fmla="val 51535"/>
            </a:avLst>
          </a:prstGeom>
          <a:ln w="38100">
            <a:solidFill>
              <a:srgbClr val="F262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18" name="Прямая со стрелкой 17"/>
          <p:cNvCxnSpPr/>
          <p:nvPr/>
        </p:nvCxnSpPr>
        <p:spPr>
          <a:xfrm>
            <a:off x="4130675" y="2811463"/>
            <a:ext cx="2097088" cy="762000"/>
          </a:xfrm>
          <a:prstGeom prst="straightConnector1">
            <a:avLst/>
          </a:prstGeom>
          <a:ln w="38100">
            <a:solidFill>
              <a:srgbClr val="F262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Левая фигурная скобка 19"/>
          <p:cNvSpPr/>
          <p:nvPr/>
        </p:nvSpPr>
        <p:spPr>
          <a:xfrm rot="16200000">
            <a:off x="5757863" y="2341562"/>
            <a:ext cx="319088" cy="620713"/>
          </a:xfrm>
          <a:prstGeom prst="leftBrace">
            <a:avLst>
              <a:gd name="adj1" fmla="val 33383"/>
              <a:gd name="adj2" fmla="val 51535"/>
            </a:avLst>
          </a:prstGeom>
          <a:ln w="38100">
            <a:solidFill>
              <a:srgbClr val="F262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21" name="Прямая со стрелкой 20"/>
          <p:cNvCxnSpPr/>
          <p:nvPr/>
        </p:nvCxnSpPr>
        <p:spPr>
          <a:xfrm>
            <a:off x="5938838" y="2811463"/>
            <a:ext cx="1657350" cy="762000"/>
          </a:xfrm>
          <a:prstGeom prst="straightConnector1">
            <a:avLst/>
          </a:prstGeom>
          <a:ln w="38100">
            <a:solidFill>
              <a:srgbClr val="F262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6" presetClass="exit" presetSubtype="2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5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6" presetClass="exit" presetSubtype="2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3" grpId="0" animBg="1"/>
      <p:bldP spid="13" grpId="1" animBg="1"/>
      <p:bldP spid="17" grpId="0" animBg="1"/>
      <p:bldP spid="17" grpId="1" animBg="1"/>
      <p:bldP spid="20" grpId="0" animBg="1"/>
      <p:bldP spid="20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00527" y="44624"/>
            <a:ext cx="7572907" cy="186512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lnSpc>
                <a:spcPct val="80000"/>
              </a:lnSpc>
              <a:defRPr/>
            </a:pPr>
            <a:r>
              <a:rPr lang="ru-RU" sz="4800" b="1" dirty="0">
                <a:solidFill>
                  <a:srgbClr val="FA65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Произведение</a:t>
            </a:r>
          </a:p>
          <a:p>
            <a:pPr algn="ctr">
              <a:lnSpc>
                <a:spcPct val="80000"/>
              </a:lnSpc>
              <a:defRPr/>
            </a:pPr>
            <a:r>
              <a:rPr lang="ru-RU" sz="4800" b="1" dirty="0">
                <a:solidFill>
                  <a:srgbClr val="FA65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двузначных чисел,</a:t>
            </a:r>
          </a:p>
          <a:p>
            <a:pPr algn="ctr">
              <a:lnSpc>
                <a:spcPct val="80000"/>
              </a:lnSpc>
              <a:defRPr/>
            </a:pPr>
            <a:r>
              <a:rPr lang="ru-RU" sz="4800" b="1" dirty="0">
                <a:ln w="11430"/>
                <a:solidFill>
                  <a:srgbClr val="FA65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оканчивающихся на 1</a:t>
            </a:r>
            <a:endParaRPr lang="ru-RU" sz="4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2291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5125" y="5300663"/>
            <a:ext cx="1630363" cy="125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699792" y="1909750"/>
            <a:ext cx="4363444" cy="110799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ru-RU" sz="66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rgbClr val="D05400"/>
                    </a:gs>
                    <a:gs pos="50000">
                      <a:srgbClr val="F26200"/>
                    </a:gs>
                    <a:gs pos="100000">
                      <a:schemeClr val="accent6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51 × 31 =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665169" y="1916832"/>
            <a:ext cx="826711" cy="110799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ru-RU" sz="66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rgbClr val="D05400"/>
                    </a:gs>
                    <a:gs pos="50000">
                      <a:srgbClr val="F26200"/>
                    </a:gs>
                    <a:gs pos="100000">
                      <a:schemeClr val="accent6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331640" y="2675025"/>
            <a:ext cx="667170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66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rgbClr val="D05400"/>
                    </a:gs>
                    <a:gs pos="50000">
                      <a:srgbClr val="F26200"/>
                    </a:gs>
                    <a:gs pos="100000">
                      <a:schemeClr val="accent6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×</a:t>
            </a:r>
            <a:endParaRPr lang="ru-RU" sz="6600" dirty="0"/>
          </a:p>
        </p:txBody>
      </p:sp>
      <p:sp>
        <p:nvSpPr>
          <p:cNvPr id="11" name="TextBox 10"/>
          <p:cNvSpPr txBox="1"/>
          <p:nvPr/>
        </p:nvSpPr>
        <p:spPr>
          <a:xfrm>
            <a:off x="4427984" y="1909750"/>
            <a:ext cx="826711" cy="110799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ru-RU" sz="66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rgbClr val="D05400"/>
                    </a:gs>
                    <a:gs pos="50000">
                      <a:srgbClr val="F26200"/>
                    </a:gs>
                    <a:gs pos="100000">
                      <a:schemeClr val="accent6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843808" y="2675025"/>
            <a:ext cx="4746812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66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rgbClr val="D05400"/>
                    </a:gs>
                    <a:gs pos="50000">
                      <a:srgbClr val="F26200"/>
                    </a:gs>
                    <a:gs pos="100000">
                      <a:schemeClr val="accent6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× 100 = 1500</a:t>
            </a:r>
            <a:endParaRPr lang="ru-RU" sz="6600" dirty="0"/>
          </a:p>
        </p:txBody>
      </p:sp>
      <p:sp>
        <p:nvSpPr>
          <p:cNvPr id="13" name="TextBox 12"/>
          <p:cNvSpPr txBox="1"/>
          <p:nvPr/>
        </p:nvSpPr>
        <p:spPr>
          <a:xfrm>
            <a:off x="2665169" y="1916832"/>
            <a:ext cx="826711" cy="110799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ru-RU" sz="66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rgbClr val="D05400"/>
                    </a:gs>
                    <a:gs pos="50000">
                      <a:srgbClr val="F26200"/>
                    </a:gs>
                    <a:gs pos="100000">
                      <a:schemeClr val="accent6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95536" y="3381423"/>
            <a:ext cx="1800200" cy="11079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66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rgbClr val="D05400"/>
                    </a:gs>
                    <a:gs pos="50000">
                      <a:srgbClr val="F26200"/>
                    </a:gs>
                    <a:gs pos="100000">
                      <a:schemeClr val="accent6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(   +</a:t>
            </a:r>
            <a:endParaRPr lang="ru-RU" sz="6600" dirty="0"/>
          </a:p>
        </p:txBody>
      </p:sp>
      <p:sp>
        <p:nvSpPr>
          <p:cNvPr id="15" name="TextBox 14"/>
          <p:cNvSpPr txBox="1"/>
          <p:nvPr/>
        </p:nvSpPr>
        <p:spPr>
          <a:xfrm>
            <a:off x="4427984" y="1900244"/>
            <a:ext cx="826711" cy="110799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ru-RU" sz="66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rgbClr val="D05400"/>
                    </a:gs>
                    <a:gs pos="50000">
                      <a:srgbClr val="F26200"/>
                    </a:gs>
                    <a:gs pos="100000">
                      <a:schemeClr val="accent6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2555776" y="3356992"/>
            <a:ext cx="3759362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66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rgbClr val="D05400"/>
                    </a:gs>
                    <a:gs pos="50000">
                      <a:srgbClr val="F26200"/>
                    </a:gs>
                    <a:gs pos="100000">
                      <a:schemeClr val="accent6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)× 10 = 80</a:t>
            </a:r>
            <a:endParaRPr lang="ru-RU" sz="66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5718899" y="2675025"/>
            <a:ext cx="1877437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66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rgbClr val="D05400"/>
                    </a:gs>
                    <a:gs pos="50000">
                      <a:srgbClr val="F26200"/>
                    </a:gs>
                    <a:gs pos="100000">
                      <a:schemeClr val="accent6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1500</a:t>
            </a:r>
            <a:endParaRPr lang="ru-RU" sz="66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5269141" y="3381423"/>
            <a:ext cx="103105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66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rgbClr val="D05400"/>
                    </a:gs>
                    <a:gs pos="50000">
                      <a:srgbClr val="F26200"/>
                    </a:gs>
                    <a:gs pos="100000">
                      <a:schemeClr val="accent6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80</a:t>
            </a:r>
            <a:endParaRPr lang="ru-RU" sz="66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3832284" y="4027130"/>
            <a:ext cx="1315780" cy="11079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66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rgbClr val="D05400"/>
                    </a:gs>
                    <a:gs pos="50000">
                      <a:srgbClr val="F26200"/>
                    </a:gs>
                    <a:gs pos="100000">
                      <a:schemeClr val="accent6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  +</a:t>
            </a:r>
            <a:endParaRPr lang="ru-RU" sz="66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5508104" y="4049196"/>
            <a:ext cx="2592288" cy="11079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66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rgbClr val="D05400"/>
                    </a:gs>
                    <a:gs pos="50000">
                      <a:srgbClr val="F26200"/>
                    </a:gs>
                    <a:gs pos="100000">
                      <a:schemeClr val="accent6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  + 1 =</a:t>
            </a:r>
            <a:endParaRPr lang="ru-RU" sz="66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4427984" y="5301208"/>
            <a:ext cx="3995936" cy="11079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66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rgbClr val="D05400"/>
                    </a:gs>
                    <a:gs pos="50000">
                      <a:srgbClr val="F26200"/>
                    </a:gs>
                    <a:gs pos="100000">
                      <a:schemeClr val="accent6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  =1581</a:t>
            </a:r>
            <a:endParaRPr lang="ru-RU" sz="6600" dirty="0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7 4.81481E-6 L -0.23038 0.10833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5" y="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2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7 4.81481E-6 L -0.25399 0.10833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7" y="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32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7 4.81481E-6 L -0.22257 0.22384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1" y="1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3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42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7 -3.7037E-7 L -0.25764 0.22616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9" y="1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13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3.33333E-6 L -0.35399 0.20764 " pathEditMode="relative" rAng="0" ptsTypes="AA">
                                      <p:cBhvr>
                                        <p:cTn id="5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7" y="1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160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0.00023 L -0.04601 0.10463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" y="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18000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200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38573" y="44624"/>
            <a:ext cx="7096815" cy="127419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lnSpc>
                <a:spcPct val="80000"/>
              </a:lnSpc>
              <a:defRPr/>
            </a:pPr>
            <a:r>
              <a:rPr lang="ru-RU" sz="4800" b="1" dirty="0">
                <a:solidFill>
                  <a:srgbClr val="FA65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Произведение чисел</a:t>
            </a:r>
          </a:p>
          <a:p>
            <a:pPr algn="ctr">
              <a:lnSpc>
                <a:spcPct val="80000"/>
              </a:lnSpc>
              <a:defRPr/>
            </a:pPr>
            <a:r>
              <a:rPr lang="ru-RU" sz="4800" b="1" dirty="0">
                <a:ln w="11430"/>
                <a:solidFill>
                  <a:srgbClr val="FA65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между 90 и 100</a:t>
            </a:r>
            <a:endParaRPr lang="ru-RU" sz="4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88316" y="1628800"/>
            <a:ext cx="4363444" cy="110799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ru-RU" sz="66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rgbClr val="D05400"/>
                    </a:gs>
                    <a:gs pos="50000">
                      <a:srgbClr val="F26200"/>
                    </a:gs>
                    <a:gs pos="100000">
                      <a:schemeClr val="accent6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94 × 97 =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987824" y="2564904"/>
            <a:ext cx="789353" cy="110799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ru-RU" sz="66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rgbClr val="D05400"/>
                    </a:gs>
                    <a:gs pos="50000">
                      <a:srgbClr val="F26200"/>
                    </a:gs>
                    <a:gs pos="100000">
                      <a:schemeClr val="accent6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6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4735" y="2564904"/>
            <a:ext cx="789353" cy="110799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ru-RU" sz="66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rgbClr val="D05400"/>
                    </a:gs>
                    <a:gs pos="50000">
                      <a:srgbClr val="F26200"/>
                    </a:gs>
                    <a:gs pos="100000">
                      <a:schemeClr val="accent6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699792" y="1628800"/>
            <a:ext cx="1112008" cy="110799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ru-RU" sz="66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rgbClr val="D05400"/>
                    </a:gs>
                    <a:gs pos="50000">
                      <a:srgbClr val="F26200"/>
                    </a:gs>
                    <a:gs pos="100000">
                      <a:schemeClr val="accent6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94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259632" y="3545140"/>
            <a:ext cx="1315780" cy="11079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66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rgbClr val="D05400"/>
                    </a:gs>
                    <a:gs pos="50000">
                      <a:srgbClr val="F26200"/>
                    </a:gs>
                    <a:gs pos="100000">
                      <a:schemeClr val="accent6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  - </a:t>
            </a:r>
            <a:endParaRPr lang="ru-RU" sz="6600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0" y="2566539"/>
            <a:ext cx="789353" cy="110799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ru-RU" sz="66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rgbClr val="D05400"/>
                    </a:gs>
                    <a:gs pos="50000">
                      <a:srgbClr val="F26200"/>
                    </a:gs>
                    <a:gs pos="100000">
                      <a:schemeClr val="accent6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267744" y="3645024"/>
            <a:ext cx="2592288" cy="11079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66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rgbClr val="D05400"/>
                    </a:gs>
                    <a:gs pos="50000">
                      <a:srgbClr val="F26200"/>
                    </a:gs>
                    <a:gs pos="100000">
                      <a:schemeClr val="accent6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   = 91</a:t>
            </a:r>
            <a:endParaRPr lang="ru-RU" sz="6600" dirty="0"/>
          </a:p>
        </p:txBody>
      </p:sp>
      <p:sp>
        <p:nvSpPr>
          <p:cNvPr id="12" name="TextBox 11"/>
          <p:cNvSpPr txBox="1"/>
          <p:nvPr/>
        </p:nvSpPr>
        <p:spPr>
          <a:xfrm>
            <a:off x="2987824" y="2573466"/>
            <a:ext cx="789353" cy="110799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ru-RU" sz="66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rgbClr val="D05400"/>
                    </a:gs>
                    <a:gs pos="50000">
                      <a:srgbClr val="F26200"/>
                    </a:gs>
                    <a:gs pos="100000">
                      <a:schemeClr val="accent6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6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187624" y="4409236"/>
            <a:ext cx="1315780" cy="11079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66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rgbClr val="D05400"/>
                    </a:gs>
                    <a:gs pos="50000">
                      <a:srgbClr val="F26200"/>
                    </a:gs>
                    <a:gs pos="100000">
                      <a:schemeClr val="accent6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 × </a:t>
            </a:r>
            <a:endParaRPr lang="ru-RU" sz="6600" dirty="0"/>
          </a:p>
        </p:txBody>
      </p:sp>
      <p:sp>
        <p:nvSpPr>
          <p:cNvPr id="14" name="TextBox 13"/>
          <p:cNvSpPr txBox="1"/>
          <p:nvPr/>
        </p:nvSpPr>
        <p:spPr>
          <a:xfrm>
            <a:off x="4557789" y="2573466"/>
            <a:ext cx="789353" cy="110799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ru-RU" sz="66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rgbClr val="D05400"/>
                    </a:gs>
                    <a:gs pos="50000">
                      <a:srgbClr val="F26200"/>
                    </a:gs>
                    <a:gs pos="100000">
                      <a:schemeClr val="accent6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2267744" y="4337228"/>
            <a:ext cx="2592288" cy="11079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66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rgbClr val="D05400"/>
                    </a:gs>
                    <a:gs pos="50000">
                      <a:srgbClr val="F26200"/>
                    </a:gs>
                    <a:gs pos="100000">
                      <a:schemeClr val="accent6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   = 18</a:t>
            </a:r>
            <a:endParaRPr lang="ru-RU" sz="66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996208" y="3645024"/>
            <a:ext cx="1935832" cy="11079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66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rgbClr val="D05400"/>
                    </a:gs>
                    <a:gs pos="50000">
                      <a:srgbClr val="F26200"/>
                    </a:gs>
                    <a:gs pos="100000">
                      <a:schemeClr val="accent6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   91</a:t>
            </a:r>
            <a:endParaRPr lang="ru-RU" sz="66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2987824" y="4337228"/>
            <a:ext cx="1935832" cy="11079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66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rgbClr val="D05400"/>
                    </a:gs>
                    <a:gs pos="50000">
                      <a:srgbClr val="F26200"/>
                    </a:gs>
                    <a:gs pos="100000">
                      <a:schemeClr val="accent6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   18</a:t>
            </a:r>
            <a:endParaRPr lang="ru-RU" sz="6600" dirty="0"/>
          </a:p>
        </p:txBody>
      </p:sp>
      <p:pic>
        <p:nvPicPr>
          <p:cNvPr id="13328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00788" y="5148263"/>
            <a:ext cx="2197100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8 2.96296E-6 L -0.23403 0.29722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7" y="1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2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2.59259E-6 L -0.26355 0.16042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2" y="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43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1.48148E-6 L -0.24774 0.26458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4" y="1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5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54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1.48148E-6 L -0.26979 0.26458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5" y="1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14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165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18500"/>
                            </p:stCondLst>
                            <p:childTnLst>
                              <p:par>
                                <p:cTn id="65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1.48148E-6 L 0.26337 -0.29074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2" y="-1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20500"/>
                            </p:stCondLst>
                            <p:childTnLst>
                              <p:par>
                                <p:cTn id="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22500"/>
                            </p:stCondLst>
                            <p:childTnLst>
                              <p:par>
                                <p:cTn id="72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4.44444E-6 L 0.35087 -0.39166 " pathEditMode="relative" rAng="0" ptsTypes="AA">
                                      <p:cBhvr>
                                        <p:cTn id="7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5" y="-1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36311" y="44624"/>
            <a:ext cx="6101350" cy="128464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lnSpc>
                <a:spcPct val="80000"/>
              </a:lnSpc>
              <a:defRPr/>
            </a:pPr>
            <a:r>
              <a:rPr lang="ru-RU" sz="4800" b="1" dirty="0">
                <a:solidFill>
                  <a:srgbClr val="FA65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Японский способ </a:t>
            </a:r>
          </a:p>
          <a:p>
            <a:pPr algn="ctr">
              <a:lnSpc>
                <a:spcPct val="80000"/>
              </a:lnSpc>
              <a:defRPr/>
            </a:pPr>
            <a:r>
              <a:rPr lang="ru-RU" sz="4800" b="1" dirty="0">
                <a:solidFill>
                  <a:srgbClr val="FA65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умножения</a:t>
            </a:r>
            <a:endParaRPr lang="ru-RU" sz="4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88316" y="1300640"/>
            <a:ext cx="4363444" cy="110799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ru-RU" sz="66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rgbClr val="D05400"/>
                    </a:gs>
                    <a:gs pos="50000">
                      <a:srgbClr val="F26200"/>
                    </a:gs>
                    <a:gs pos="100000">
                      <a:schemeClr val="accent6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21 × 13 =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2800350" y="2205038"/>
            <a:ext cx="331788" cy="0"/>
          </a:xfrm>
          <a:prstGeom prst="line">
            <a:avLst/>
          </a:prstGeom>
          <a:ln w="38100">
            <a:solidFill>
              <a:srgbClr val="F262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1192213" y="2565400"/>
            <a:ext cx="3494087" cy="2519363"/>
          </a:xfrm>
          <a:prstGeom prst="line">
            <a:avLst/>
          </a:prstGeom>
          <a:ln w="38100">
            <a:solidFill>
              <a:srgbClr val="F262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1344613" y="2717800"/>
            <a:ext cx="3494087" cy="2519363"/>
          </a:xfrm>
          <a:prstGeom prst="line">
            <a:avLst/>
          </a:prstGeom>
          <a:ln w="38100">
            <a:solidFill>
              <a:srgbClr val="F262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3276600" y="2205038"/>
            <a:ext cx="298450" cy="0"/>
          </a:xfrm>
          <a:prstGeom prst="line">
            <a:avLst/>
          </a:prstGeom>
          <a:ln w="38100">
            <a:solidFill>
              <a:srgbClr val="F262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V="1">
            <a:off x="2692400" y="3878263"/>
            <a:ext cx="3494088" cy="2520950"/>
          </a:xfrm>
          <a:prstGeom prst="line">
            <a:avLst/>
          </a:prstGeom>
          <a:ln w="38100">
            <a:solidFill>
              <a:srgbClr val="F262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4570413" y="2205038"/>
            <a:ext cx="300037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1785938" y="4019550"/>
            <a:ext cx="2028825" cy="2130425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4992688" y="2205038"/>
            <a:ext cx="300037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2914650" y="3111500"/>
            <a:ext cx="2028825" cy="2130425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3132138" y="2954338"/>
            <a:ext cx="2027237" cy="2130425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3308350" y="2760663"/>
            <a:ext cx="2027238" cy="2128837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Овал 25"/>
          <p:cNvSpPr/>
          <p:nvPr/>
        </p:nvSpPr>
        <p:spPr>
          <a:xfrm>
            <a:off x="2066925" y="4329113"/>
            <a:ext cx="142875" cy="14446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2219325" y="4481513"/>
            <a:ext cx="142875" cy="14446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" name="TextBox 27"/>
          <p:cNvSpPr txBox="1"/>
          <p:nvPr/>
        </p:nvSpPr>
        <p:spPr>
          <a:xfrm>
            <a:off x="653584" y="3919676"/>
            <a:ext cx="691603" cy="110799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ru-RU" sz="66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rgbClr val="D05400"/>
                    </a:gs>
                    <a:gs pos="50000">
                      <a:srgbClr val="F26200"/>
                    </a:gs>
                    <a:gs pos="100000">
                      <a:schemeClr val="accent6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29" name="Овал 28"/>
          <p:cNvSpPr/>
          <p:nvPr/>
        </p:nvSpPr>
        <p:spPr>
          <a:xfrm>
            <a:off x="3251200" y="3467100"/>
            <a:ext cx="144463" cy="14446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419475" y="3644900"/>
            <a:ext cx="144463" cy="14446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3484563" y="3319463"/>
            <a:ext cx="144462" cy="14287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3636963" y="3471863"/>
            <a:ext cx="144462" cy="14287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3683000" y="3167063"/>
            <a:ext cx="144463" cy="14446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3827463" y="3311525"/>
            <a:ext cx="142875" cy="14446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5" name="Овал 34"/>
          <p:cNvSpPr/>
          <p:nvPr/>
        </p:nvSpPr>
        <p:spPr>
          <a:xfrm>
            <a:off x="3416300" y="5732463"/>
            <a:ext cx="142875" cy="14446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6" name="TextBox 35"/>
          <p:cNvSpPr txBox="1"/>
          <p:nvPr/>
        </p:nvSpPr>
        <p:spPr>
          <a:xfrm>
            <a:off x="3133703" y="5877272"/>
            <a:ext cx="691603" cy="110799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ru-RU" sz="66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rgbClr val="D05400"/>
                    </a:gs>
                    <a:gs pos="50000">
                      <a:srgbClr val="F26200"/>
                    </a:gs>
                    <a:gs pos="100000">
                      <a:schemeClr val="accent6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7</a:t>
            </a:r>
          </a:p>
        </p:txBody>
      </p:sp>
      <p:sp>
        <p:nvSpPr>
          <p:cNvPr id="37" name="Овал 36"/>
          <p:cNvSpPr/>
          <p:nvPr/>
        </p:nvSpPr>
        <p:spPr>
          <a:xfrm>
            <a:off x="4614863" y="4884738"/>
            <a:ext cx="144462" cy="14446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8" name="Овал 37"/>
          <p:cNvSpPr/>
          <p:nvPr/>
        </p:nvSpPr>
        <p:spPr>
          <a:xfrm>
            <a:off x="4799013" y="4730750"/>
            <a:ext cx="144462" cy="14446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9" name="Овал 38"/>
          <p:cNvSpPr/>
          <p:nvPr/>
        </p:nvSpPr>
        <p:spPr>
          <a:xfrm>
            <a:off x="5016500" y="4587875"/>
            <a:ext cx="142875" cy="14446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0" name="TextBox 39"/>
          <p:cNvSpPr txBox="1"/>
          <p:nvPr/>
        </p:nvSpPr>
        <p:spPr>
          <a:xfrm>
            <a:off x="5495247" y="4230931"/>
            <a:ext cx="691603" cy="110799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ru-RU" sz="66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rgbClr val="D05400"/>
                    </a:gs>
                    <a:gs pos="50000">
                      <a:srgbClr val="F26200"/>
                    </a:gs>
                    <a:gs pos="100000">
                      <a:schemeClr val="accent6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cxnSp>
        <p:nvCxnSpPr>
          <p:cNvPr id="42" name="Прямая соединительная линия 41"/>
          <p:cNvCxnSpPr/>
          <p:nvPr/>
        </p:nvCxnSpPr>
        <p:spPr>
          <a:xfrm>
            <a:off x="2555875" y="2565400"/>
            <a:ext cx="0" cy="3584575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4356100" y="2565400"/>
            <a:ext cx="0" cy="3508375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368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92913" y="4981575"/>
            <a:ext cx="1890712" cy="144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" name="Прямоугольник 40"/>
          <p:cNvSpPr/>
          <p:nvPr/>
        </p:nvSpPr>
        <p:spPr>
          <a:xfrm>
            <a:off x="1231587" y="3160938"/>
            <a:ext cx="1101584" cy="44563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lnSpc>
                <a:spcPct val="80000"/>
              </a:lnSpc>
              <a:defRPr/>
            </a:pPr>
            <a:r>
              <a:rPr lang="ru-RU" sz="28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Сотни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2669453" y="2348880"/>
            <a:ext cx="1453539" cy="44563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lnSpc>
                <a:spcPct val="80000"/>
              </a:lnSpc>
              <a:defRPr/>
            </a:pPr>
            <a:r>
              <a:rPr lang="ru-RU" sz="28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Десятки</a:t>
            </a:r>
          </a:p>
        </p:txBody>
      </p:sp>
      <p:sp>
        <p:nvSpPr>
          <p:cNvPr id="45" name="Прямоугольник 44"/>
          <p:cNvSpPr/>
          <p:nvPr/>
        </p:nvSpPr>
        <p:spPr>
          <a:xfrm>
            <a:off x="4466546" y="3121251"/>
            <a:ext cx="1617622" cy="44563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lnSpc>
                <a:spcPct val="80000"/>
              </a:lnSpc>
              <a:defRPr/>
            </a:pPr>
            <a:r>
              <a:rPr lang="ru-RU" sz="28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Единицы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80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20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220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24000"/>
                            </p:stCondLst>
                            <p:childTnLst>
                              <p:par>
                                <p:cTn id="5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26000"/>
                            </p:stCondLst>
                            <p:childTnLst>
                              <p:par>
                                <p:cTn id="5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28000"/>
                            </p:stCondLst>
                            <p:childTnLst>
                              <p:par>
                                <p:cTn id="6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28500"/>
                            </p:stCondLst>
                            <p:childTnLst>
                              <p:par>
                                <p:cTn id="6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29000"/>
                            </p:stCondLst>
                            <p:childTnLst>
                              <p:par>
                                <p:cTn id="6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295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3050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31500"/>
                            </p:stCondLst>
                            <p:childTnLst>
                              <p:par>
                                <p:cTn id="8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32500"/>
                            </p:stCondLst>
                            <p:childTnLst>
                              <p:par>
                                <p:cTn id="8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335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34500"/>
                            </p:stCondLst>
                            <p:childTnLst>
                              <p:par>
                                <p:cTn id="10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 nodeType="afterGroup">
                            <p:stCondLst>
                              <p:cond delay="35500"/>
                            </p:stCondLst>
                            <p:childTnLst>
                              <p:par>
                                <p:cTn id="10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36500"/>
                            </p:stCondLst>
                            <p:childTnLst>
                              <p:par>
                                <p:cTn id="1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 nodeType="afterGroup">
                            <p:stCondLst>
                              <p:cond delay="37500"/>
                            </p:stCondLst>
                            <p:childTnLst>
                              <p:par>
                                <p:cTn id="1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 nodeType="afterGroup">
                            <p:stCondLst>
                              <p:cond delay="385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 nodeType="afterGroup">
                            <p:stCondLst>
                              <p:cond delay="39500"/>
                            </p:stCondLst>
                            <p:childTnLst>
                              <p:par>
                                <p:cTn id="1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 nodeType="afterGroup">
                            <p:stCondLst>
                              <p:cond delay="40500"/>
                            </p:stCondLst>
                            <p:childTnLst>
                              <p:par>
                                <p:cTn id="1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 nodeType="afterGroup">
                            <p:stCondLst>
                              <p:cond delay="41500"/>
                            </p:stCondLst>
                            <p:childTnLst>
                              <p:par>
                                <p:cTn id="1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 nodeType="afterGroup">
                            <p:stCondLst>
                              <p:cond delay="42500"/>
                            </p:stCondLst>
                            <p:childTnLst>
                              <p:par>
                                <p:cTn id="1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 nodeType="afterGroup">
                            <p:stCondLst>
                              <p:cond delay="43500"/>
                            </p:stCondLst>
                            <p:childTnLst>
                              <p:par>
                                <p:cTn id="1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5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 nodeType="afterGroup">
                            <p:stCondLst>
                              <p:cond delay="45500"/>
                            </p:stCondLst>
                            <p:childTnLst>
                              <p:par>
                                <p:cTn id="157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4.81481E-6 L 0.58768 -0.38333 " pathEditMode="relative" rAng="0" ptsTypes="AA">
                                      <p:cBhvr>
                                        <p:cTn id="15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4" y="-1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 nodeType="afterGroup">
                            <p:stCondLst>
                              <p:cond delay="46500"/>
                            </p:stCondLst>
                            <p:childTnLst>
                              <p:par>
                                <p:cTn id="160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1.48148E-6 L 0.35572 -0.66875 " pathEditMode="relative" rAng="0" ptsTypes="AA">
                                      <p:cBhvr>
                                        <p:cTn id="16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8" y="-3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 nodeType="afterGroup">
                            <p:stCondLst>
                              <p:cond delay="47500"/>
                            </p:stCondLst>
                            <p:childTnLst>
                              <p:par>
                                <p:cTn id="163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81481E-6 L 0.13697 -0.42871 " pathEditMode="relative" rAng="0" ptsTypes="AA">
                                      <p:cBhvr>
                                        <p:cTn id="16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8" y="-2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7" grpId="0" animBg="1"/>
      <p:bldP spid="38" grpId="0" animBg="1"/>
      <p:bldP spid="3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2100" y="215004"/>
            <a:ext cx="2909772" cy="844142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lnSpc>
                <a:spcPct val="80000"/>
              </a:lnSpc>
              <a:defRPr/>
            </a:pPr>
            <a:r>
              <a:rPr lang="ru-RU" sz="6000" b="1" dirty="0">
                <a:solidFill>
                  <a:srgbClr val="FA65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Вывод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850" y="1225550"/>
            <a:ext cx="8424863" cy="45243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571500" indent="-571500">
              <a:buFont typeface="Wingdings" pitchFamily="2" charset="2"/>
              <a:buChar char="Ø"/>
              <a:defRPr/>
            </a:pPr>
            <a:r>
              <a:rPr lang="ru-RU" sz="3600" b="1" dirty="0">
                <a:solidFill>
                  <a:srgbClr val="F262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существуют способы умножения, при которых не требуется знание таблицы умножения; </a:t>
            </a:r>
          </a:p>
          <a:p>
            <a:pPr marL="571500" indent="-571500">
              <a:buFont typeface="Wingdings" pitchFamily="2" charset="2"/>
              <a:buChar char="Ø"/>
              <a:defRPr/>
            </a:pPr>
            <a:r>
              <a:rPr lang="ru-RU" sz="3600" b="1" dirty="0">
                <a:solidFill>
                  <a:srgbClr val="F262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существуют способы, с помощью которых можно производить в уме подсчеты с многозначными числами.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03648" y="2348880"/>
            <a:ext cx="6508513" cy="2079608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lnSpc>
                <a:spcPct val="80000"/>
              </a:lnSpc>
              <a:defRPr/>
            </a:pPr>
            <a:r>
              <a:rPr lang="ru-RU" sz="8000" b="1" dirty="0">
                <a:solidFill>
                  <a:srgbClr val="FA65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Спасибо за </a:t>
            </a:r>
          </a:p>
          <a:p>
            <a:pPr algn="ctr">
              <a:lnSpc>
                <a:spcPct val="80000"/>
              </a:lnSpc>
              <a:defRPr/>
            </a:pPr>
            <a:r>
              <a:rPr lang="ru-RU" sz="8000" b="1" dirty="0">
                <a:solidFill>
                  <a:srgbClr val="FA65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внимание!</a:t>
            </a:r>
            <a:endParaRPr lang="ru-RU" sz="8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09975" y="4429125"/>
            <a:ext cx="2095500" cy="213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6"/>
          <p:cNvGrpSpPr>
            <a:grpSpLocks/>
          </p:cNvGrpSpPr>
          <p:nvPr/>
        </p:nvGrpSpPr>
        <p:grpSpPr bwMode="auto">
          <a:xfrm>
            <a:off x="179388" y="922338"/>
            <a:ext cx="3990975" cy="3227387"/>
            <a:chOff x="179512" y="1218565"/>
            <a:chExt cx="3990976" cy="3227258"/>
          </a:xfrm>
        </p:grpSpPr>
        <p:grpSp>
          <p:nvGrpSpPr>
            <p:cNvPr id="4" name="Группа 11"/>
            <p:cNvGrpSpPr>
              <a:grpSpLocks/>
            </p:cNvGrpSpPr>
            <p:nvPr/>
          </p:nvGrpSpPr>
          <p:grpSpPr bwMode="auto">
            <a:xfrm>
              <a:off x="179512" y="1218565"/>
              <a:ext cx="3990976" cy="2743200"/>
              <a:chOff x="179512" y="1218565"/>
              <a:chExt cx="3990976" cy="2743200"/>
            </a:xfrm>
          </p:grpSpPr>
          <p:graphicFrame>
            <p:nvGraphicFramePr>
              <p:cNvPr id="10" name="Диаграмма 9"/>
              <p:cNvGraphicFramePr>
                <a:graphicFrameLocks/>
              </p:cNvGraphicFramePr>
              <p:nvPr/>
            </p:nvGraphicFramePr>
            <p:xfrm>
              <a:off x="179512" y="1218565"/>
              <a:ext cx="3990976" cy="27432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3091" name="TextBox 7"/>
              <p:cNvSpPr txBox="1">
                <a:spLocks noChangeArrowheads="1"/>
              </p:cNvSpPr>
              <p:nvPr/>
            </p:nvSpPr>
            <p:spPr bwMode="auto">
              <a:xfrm>
                <a:off x="971600" y="1340768"/>
                <a:ext cx="648072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ru-RU" sz="1600">
                    <a:latin typeface="Georgia" pitchFamily="18" charset="0"/>
                  </a:rPr>
                  <a:t>41%</a:t>
                </a:r>
              </a:p>
            </p:txBody>
          </p:sp>
          <p:sp>
            <p:nvSpPr>
              <p:cNvPr id="3092" name="TextBox 8"/>
              <p:cNvSpPr txBox="1">
                <a:spLocks noChangeArrowheads="1"/>
              </p:cNvSpPr>
              <p:nvPr/>
            </p:nvSpPr>
            <p:spPr bwMode="auto">
              <a:xfrm>
                <a:off x="1979712" y="2060848"/>
                <a:ext cx="648072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ru-RU" sz="1600">
                    <a:latin typeface="Georgia" pitchFamily="18" charset="0"/>
                  </a:rPr>
                  <a:t>24%</a:t>
                </a:r>
              </a:p>
            </p:txBody>
          </p:sp>
          <p:sp>
            <p:nvSpPr>
              <p:cNvPr id="3093" name="TextBox 10"/>
              <p:cNvSpPr txBox="1">
                <a:spLocks noChangeArrowheads="1"/>
              </p:cNvSpPr>
              <p:nvPr/>
            </p:nvSpPr>
            <p:spPr bwMode="auto">
              <a:xfrm>
                <a:off x="3059832" y="1484784"/>
                <a:ext cx="648072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ru-RU" sz="1600">
                    <a:latin typeface="Georgia" pitchFamily="18" charset="0"/>
                  </a:rPr>
                  <a:t>35%</a:t>
                </a:r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>
              <a:off x="1295524" y="3861646"/>
              <a:ext cx="1763713" cy="58417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ru-RU" sz="32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eorgia" pitchFamily="18" charset="0"/>
                </a:rPr>
                <a:t>5 класс</a:t>
              </a:r>
            </a:p>
          </p:txBody>
        </p:sp>
      </p:grpSp>
      <p:grpSp>
        <p:nvGrpSpPr>
          <p:cNvPr id="5" name="Группа 20"/>
          <p:cNvGrpSpPr>
            <a:grpSpLocks/>
          </p:cNvGrpSpPr>
          <p:nvPr/>
        </p:nvGrpSpPr>
        <p:grpSpPr bwMode="auto">
          <a:xfrm>
            <a:off x="4859338" y="900113"/>
            <a:ext cx="4019550" cy="3240087"/>
            <a:chOff x="4860032" y="1196752"/>
            <a:chExt cx="4019550" cy="3240360"/>
          </a:xfrm>
        </p:grpSpPr>
        <p:graphicFrame>
          <p:nvGraphicFramePr>
            <p:cNvPr id="13" name="Диаграмма 12"/>
            <p:cNvGraphicFramePr>
              <a:graphicFrameLocks/>
            </p:cNvGraphicFramePr>
            <p:nvPr/>
          </p:nvGraphicFramePr>
          <p:xfrm>
            <a:off x="4860032" y="1196752"/>
            <a:ext cx="4019550" cy="280831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3084" name="TextBox 13"/>
            <p:cNvSpPr txBox="1">
              <a:spLocks noChangeArrowheads="1"/>
            </p:cNvSpPr>
            <p:nvPr/>
          </p:nvSpPr>
          <p:spPr bwMode="auto">
            <a:xfrm>
              <a:off x="5724128" y="1218238"/>
              <a:ext cx="648072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1600">
                  <a:latin typeface="Georgia" pitchFamily="18" charset="0"/>
                </a:rPr>
                <a:t>43%</a:t>
              </a:r>
            </a:p>
          </p:txBody>
        </p:sp>
        <p:sp>
          <p:nvSpPr>
            <p:cNvPr id="3085" name="TextBox 14"/>
            <p:cNvSpPr txBox="1">
              <a:spLocks noChangeArrowheads="1"/>
            </p:cNvSpPr>
            <p:nvPr/>
          </p:nvSpPr>
          <p:spPr bwMode="auto">
            <a:xfrm>
              <a:off x="6732240" y="1412776"/>
              <a:ext cx="648072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1600">
                  <a:latin typeface="Georgia" pitchFamily="18" charset="0"/>
                </a:rPr>
                <a:t>38%</a:t>
              </a:r>
            </a:p>
          </p:txBody>
        </p:sp>
        <p:sp>
          <p:nvSpPr>
            <p:cNvPr id="3086" name="TextBox 17"/>
            <p:cNvSpPr txBox="1">
              <a:spLocks noChangeArrowheads="1"/>
            </p:cNvSpPr>
            <p:nvPr/>
          </p:nvSpPr>
          <p:spPr bwMode="auto">
            <a:xfrm>
              <a:off x="7740352" y="2208073"/>
              <a:ext cx="648072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1600">
                  <a:latin typeface="Georgia" pitchFamily="18" charset="0"/>
                </a:rPr>
                <a:t>19%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976044" y="3852863"/>
              <a:ext cx="1763713" cy="58424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ru-RU" sz="32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eorgia" pitchFamily="18" charset="0"/>
                </a:rPr>
                <a:t>6 класс</a:t>
              </a:r>
            </a:p>
          </p:txBody>
        </p:sp>
      </p:grpSp>
      <p:grpSp>
        <p:nvGrpSpPr>
          <p:cNvPr id="6" name="Группа 24"/>
          <p:cNvGrpSpPr>
            <a:grpSpLocks/>
          </p:cNvGrpSpPr>
          <p:nvPr/>
        </p:nvGrpSpPr>
        <p:grpSpPr bwMode="auto">
          <a:xfrm>
            <a:off x="2484438" y="4140200"/>
            <a:ext cx="4826000" cy="2527300"/>
            <a:chOff x="2788362" y="4140369"/>
            <a:chExt cx="4826422" cy="2526656"/>
          </a:xfrm>
        </p:grpSpPr>
        <p:graphicFrame>
          <p:nvGraphicFramePr>
            <p:cNvPr id="20" name="Диаграмма 19"/>
            <p:cNvGraphicFramePr>
              <a:graphicFrameLocks/>
            </p:cNvGraphicFramePr>
            <p:nvPr/>
          </p:nvGraphicFramePr>
          <p:xfrm>
            <a:off x="2788362" y="4140369"/>
            <a:ext cx="3200400" cy="252665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22" name="TextBox 21"/>
            <p:cNvSpPr txBox="1"/>
            <p:nvPr/>
          </p:nvSpPr>
          <p:spPr>
            <a:xfrm>
              <a:off x="5849330" y="5949658"/>
              <a:ext cx="1765454" cy="58405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ru-RU" sz="32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eorgia" pitchFamily="18" charset="0"/>
                </a:rPr>
                <a:t>7 класс</a:t>
              </a:r>
            </a:p>
          </p:txBody>
        </p:sp>
        <p:sp>
          <p:nvSpPr>
            <p:cNvPr id="3081" name="TextBox 22"/>
            <p:cNvSpPr txBox="1">
              <a:spLocks noChangeArrowheads="1"/>
            </p:cNvSpPr>
            <p:nvPr/>
          </p:nvSpPr>
          <p:spPr bwMode="auto">
            <a:xfrm>
              <a:off x="3651595" y="4149080"/>
              <a:ext cx="648072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1600">
                  <a:latin typeface="Georgia" pitchFamily="18" charset="0"/>
                </a:rPr>
                <a:t>55%</a:t>
              </a:r>
            </a:p>
          </p:txBody>
        </p:sp>
        <p:sp>
          <p:nvSpPr>
            <p:cNvPr id="3082" name="TextBox 23"/>
            <p:cNvSpPr txBox="1">
              <a:spLocks noChangeArrowheads="1"/>
            </p:cNvSpPr>
            <p:nvPr/>
          </p:nvSpPr>
          <p:spPr bwMode="auto">
            <a:xfrm>
              <a:off x="4860032" y="4437112"/>
              <a:ext cx="648072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1600">
                  <a:latin typeface="Georgia" pitchFamily="18" charset="0"/>
                </a:rPr>
                <a:t>45%</a:t>
              </a:r>
            </a:p>
          </p:txBody>
        </p:sp>
      </p:grpSp>
      <p:pic>
        <p:nvPicPr>
          <p:cNvPr id="3077" name="Picture 6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56425" y="5445125"/>
            <a:ext cx="2090738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53465" y="44624"/>
            <a:ext cx="8267007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solidFill>
                  <a:srgbClr val="FA65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Самый сложный предмет?</a:t>
            </a:r>
            <a:endParaRPr lang="ru-RU" sz="4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8"/>
          <p:cNvGrpSpPr>
            <a:grpSpLocks/>
          </p:cNvGrpSpPr>
          <p:nvPr/>
        </p:nvGrpSpPr>
        <p:grpSpPr bwMode="auto">
          <a:xfrm>
            <a:off x="323850" y="1268413"/>
            <a:ext cx="3829050" cy="3168650"/>
            <a:chOff x="323528" y="1268760"/>
            <a:chExt cx="3829051" cy="3168352"/>
          </a:xfrm>
        </p:grpSpPr>
        <p:graphicFrame>
          <p:nvGraphicFramePr>
            <p:cNvPr id="7" name="Диаграмма 6"/>
            <p:cNvGraphicFramePr>
              <a:graphicFrameLocks/>
            </p:cNvGraphicFramePr>
            <p:nvPr/>
          </p:nvGraphicFramePr>
          <p:xfrm>
            <a:off x="323528" y="1340768"/>
            <a:ext cx="3829051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4116" name="TextBox 8"/>
            <p:cNvSpPr txBox="1">
              <a:spLocks noChangeArrowheads="1"/>
            </p:cNvSpPr>
            <p:nvPr/>
          </p:nvSpPr>
          <p:spPr bwMode="auto">
            <a:xfrm>
              <a:off x="1115616" y="2780928"/>
              <a:ext cx="648072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1600">
                  <a:latin typeface="Georgia" pitchFamily="18" charset="0"/>
                </a:rPr>
                <a:t>0%</a:t>
              </a:r>
            </a:p>
          </p:txBody>
        </p:sp>
        <p:sp>
          <p:nvSpPr>
            <p:cNvPr id="4117" name="TextBox 9"/>
            <p:cNvSpPr txBox="1">
              <a:spLocks noChangeArrowheads="1"/>
            </p:cNvSpPr>
            <p:nvPr/>
          </p:nvSpPr>
          <p:spPr bwMode="auto">
            <a:xfrm>
              <a:off x="1835696" y="2780928"/>
              <a:ext cx="648072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1600">
                  <a:latin typeface="Georgia" pitchFamily="18" charset="0"/>
                </a:rPr>
                <a:t>0%</a:t>
              </a:r>
            </a:p>
          </p:txBody>
        </p:sp>
        <p:sp>
          <p:nvSpPr>
            <p:cNvPr id="4118" name="TextBox 11"/>
            <p:cNvSpPr txBox="1">
              <a:spLocks noChangeArrowheads="1"/>
            </p:cNvSpPr>
            <p:nvPr/>
          </p:nvSpPr>
          <p:spPr bwMode="auto">
            <a:xfrm>
              <a:off x="3131840" y="1268760"/>
              <a:ext cx="79208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1600">
                  <a:latin typeface="Georgia" pitchFamily="18" charset="0"/>
                </a:rPr>
                <a:t>100%</a:t>
              </a:r>
            </a:p>
          </p:txBody>
        </p:sp>
        <p:sp>
          <p:nvSpPr>
            <p:cNvPr id="4119" name="TextBox 14"/>
            <p:cNvSpPr txBox="1">
              <a:spLocks noChangeArrowheads="1"/>
            </p:cNvSpPr>
            <p:nvPr/>
          </p:nvSpPr>
          <p:spPr bwMode="auto">
            <a:xfrm>
              <a:off x="2555776" y="2780928"/>
              <a:ext cx="648072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1600">
                  <a:latin typeface="Georgia" pitchFamily="18" charset="0"/>
                </a:rPr>
                <a:t>0%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971228" y="3852967"/>
              <a:ext cx="1765300" cy="58414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ru-RU" sz="32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eorgia" pitchFamily="18" charset="0"/>
                </a:rPr>
                <a:t>5 класс</a:t>
              </a:r>
            </a:p>
          </p:txBody>
        </p:sp>
      </p:grpSp>
      <p:grpSp>
        <p:nvGrpSpPr>
          <p:cNvPr id="3" name="Группа 27"/>
          <p:cNvGrpSpPr>
            <a:grpSpLocks/>
          </p:cNvGrpSpPr>
          <p:nvPr/>
        </p:nvGrpSpPr>
        <p:grpSpPr bwMode="auto">
          <a:xfrm>
            <a:off x="5003800" y="1268413"/>
            <a:ext cx="3781425" cy="3178175"/>
            <a:chOff x="5004048" y="1268760"/>
            <a:chExt cx="3781425" cy="3177063"/>
          </a:xfrm>
        </p:grpSpPr>
        <p:graphicFrame>
          <p:nvGraphicFramePr>
            <p:cNvPr id="14" name="Диаграмма 13"/>
            <p:cNvGraphicFramePr>
              <a:graphicFrameLocks/>
            </p:cNvGraphicFramePr>
            <p:nvPr/>
          </p:nvGraphicFramePr>
          <p:xfrm>
            <a:off x="5004048" y="1337320"/>
            <a:ext cx="3781425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4110" name="TextBox 12"/>
            <p:cNvSpPr txBox="1">
              <a:spLocks noChangeArrowheads="1"/>
            </p:cNvSpPr>
            <p:nvPr/>
          </p:nvSpPr>
          <p:spPr bwMode="auto">
            <a:xfrm>
              <a:off x="7092280" y="2370366"/>
              <a:ext cx="648072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1600">
                  <a:latin typeface="Georgia" pitchFamily="18" charset="0"/>
                </a:rPr>
                <a:t>23%</a:t>
              </a:r>
            </a:p>
          </p:txBody>
        </p:sp>
        <p:sp>
          <p:nvSpPr>
            <p:cNvPr id="4111" name="TextBox 15"/>
            <p:cNvSpPr txBox="1">
              <a:spLocks noChangeArrowheads="1"/>
            </p:cNvSpPr>
            <p:nvPr/>
          </p:nvSpPr>
          <p:spPr bwMode="auto">
            <a:xfrm>
              <a:off x="7812360" y="1268760"/>
              <a:ext cx="648072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1600">
                  <a:latin typeface="Georgia" pitchFamily="18" charset="0"/>
                </a:rPr>
                <a:t>77%</a:t>
              </a:r>
            </a:p>
          </p:txBody>
        </p:sp>
        <p:sp>
          <p:nvSpPr>
            <p:cNvPr id="4112" name="TextBox 16"/>
            <p:cNvSpPr txBox="1">
              <a:spLocks noChangeArrowheads="1"/>
            </p:cNvSpPr>
            <p:nvPr/>
          </p:nvSpPr>
          <p:spPr bwMode="auto">
            <a:xfrm>
              <a:off x="5724128" y="2783137"/>
              <a:ext cx="648072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1600">
                  <a:latin typeface="Georgia" pitchFamily="18" charset="0"/>
                </a:rPr>
                <a:t>0%</a:t>
              </a:r>
            </a:p>
          </p:txBody>
        </p:sp>
        <p:sp>
          <p:nvSpPr>
            <p:cNvPr id="4113" name="TextBox 17"/>
            <p:cNvSpPr txBox="1">
              <a:spLocks noChangeArrowheads="1"/>
            </p:cNvSpPr>
            <p:nvPr/>
          </p:nvSpPr>
          <p:spPr bwMode="auto">
            <a:xfrm>
              <a:off x="6444208" y="2783137"/>
              <a:ext cx="648072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1600">
                  <a:latin typeface="Georgia" pitchFamily="18" charset="0"/>
                </a:rPr>
                <a:t>0%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428036" y="3861827"/>
              <a:ext cx="1765300" cy="58399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ru-RU" sz="32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eorgia" pitchFamily="18" charset="0"/>
                </a:rPr>
                <a:t>6 класс</a:t>
              </a:r>
            </a:p>
          </p:txBody>
        </p:sp>
      </p:grpSp>
      <p:grpSp>
        <p:nvGrpSpPr>
          <p:cNvPr id="4" name="Группа 26"/>
          <p:cNvGrpSpPr>
            <a:grpSpLocks/>
          </p:cNvGrpSpPr>
          <p:nvPr/>
        </p:nvGrpSpPr>
        <p:grpSpPr bwMode="auto">
          <a:xfrm>
            <a:off x="2627313" y="4024313"/>
            <a:ext cx="4989512" cy="2833687"/>
            <a:chOff x="2587108" y="4024341"/>
            <a:chExt cx="4989191" cy="2833659"/>
          </a:xfrm>
        </p:grpSpPr>
        <p:graphicFrame>
          <p:nvGraphicFramePr>
            <p:cNvPr id="19" name="Диаграмма 18"/>
            <p:cNvGraphicFramePr>
              <a:graphicFrameLocks/>
            </p:cNvGraphicFramePr>
            <p:nvPr/>
          </p:nvGraphicFramePr>
          <p:xfrm>
            <a:off x="2587108" y="4114800"/>
            <a:ext cx="3867150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4104" name="TextBox 19"/>
            <p:cNvSpPr txBox="1">
              <a:spLocks noChangeArrowheads="1"/>
            </p:cNvSpPr>
            <p:nvPr/>
          </p:nvSpPr>
          <p:spPr bwMode="auto">
            <a:xfrm>
              <a:off x="4716016" y="5125947"/>
              <a:ext cx="648072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1600">
                  <a:latin typeface="Georgia" pitchFamily="18" charset="0"/>
                </a:rPr>
                <a:t>20%</a:t>
              </a:r>
            </a:p>
          </p:txBody>
        </p:sp>
        <p:sp>
          <p:nvSpPr>
            <p:cNvPr id="4105" name="TextBox 20"/>
            <p:cNvSpPr txBox="1">
              <a:spLocks noChangeArrowheads="1"/>
            </p:cNvSpPr>
            <p:nvPr/>
          </p:nvSpPr>
          <p:spPr bwMode="auto">
            <a:xfrm>
              <a:off x="5436096" y="4024341"/>
              <a:ext cx="648072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1600">
                  <a:latin typeface="Georgia" pitchFamily="18" charset="0"/>
                </a:rPr>
                <a:t>80%</a:t>
              </a:r>
            </a:p>
          </p:txBody>
        </p:sp>
        <p:sp>
          <p:nvSpPr>
            <p:cNvPr id="4106" name="TextBox 21"/>
            <p:cNvSpPr txBox="1">
              <a:spLocks noChangeArrowheads="1"/>
            </p:cNvSpPr>
            <p:nvPr/>
          </p:nvSpPr>
          <p:spPr bwMode="auto">
            <a:xfrm>
              <a:off x="3347864" y="5538718"/>
              <a:ext cx="648072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1600">
                  <a:latin typeface="Georgia" pitchFamily="18" charset="0"/>
                </a:rPr>
                <a:t>0%</a:t>
              </a:r>
            </a:p>
          </p:txBody>
        </p:sp>
        <p:sp>
          <p:nvSpPr>
            <p:cNvPr id="4107" name="TextBox 22"/>
            <p:cNvSpPr txBox="1">
              <a:spLocks noChangeArrowheads="1"/>
            </p:cNvSpPr>
            <p:nvPr/>
          </p:nvSpPr>
          <p:spPr bwMode="auto">
            <a:xfrm>
              <a:off x="4067944" y="5538718"/>
              <a:ext cx="648072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1600">
                  <a:latin typeface="Georgia" pitchFamily="18" charset="0"/>
                </a:rPr>
                <a:t>0%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811113" y="6165857"/>
              <a:ext cx="1765186" cy="58419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ru-RU" sz="32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eorgia" pitchFamily="18" charset="0"/>
                </a:rPr>
                <a:t>7 класс</a:t>
              </a:r>
            </a:p>
          </p:txBody>
        </p:sp>
      </p:grpSp>
      <p:pic>
        <p:nvPicPr>
          <p:cNvPr id="4101" name="Picture 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5763" y="5013325"/>
            <a:ext cx="1128712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Прямоугольник 29"/>
          <p:cNvSpPr/>
          <p:nvPr/>
        </p:nvSpPr>
        <p:spPr>
          <a:xfrm>
            <a:off x="422820" y="-99392"/>
            <a:ext cx="8528297" cy="144655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solidFill>
                  <a:srgbClr val="FA65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Самое сложное </a:t>
            </a:r>
            <a:endParaRPr lang="en-US" sz="4400" b="1" dirty="0">
              <a:solidFill>
                <a:srgbClr val="FA65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  <a:p>
            <a:pPr algn="ctr">
              <a:defRPr/>
            </a:pPr>
            <a:r>
              <a:rPr lang="ru-RU" sz="4400" b="1" dirty="0">
                <a:solidFill>
                  <a:srgbClr val="FA65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арифметическое действие?</a:t>
            </a:r>
            <a:endParaRPr lang="ru-RU" sz="4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8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61213" y="4954588"/>
            <a:ext cx="1673225" cy="177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Прямоугольник 4"/>
          <p:cNvSpPr>
            <a:spLocks noChangeArrowheads="1"/>
          </p:cNvSpPr>
          <p:nvPr/>
        </p:nvSpPr>
        <p:spPr bwMode="auto">
          <a:xfrm>
            <a:off x="3851275" y="1196975"/>
            <a:ext cx="5091113" cy="195262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ru-RU" sz="2800" b="1" i="1" dirty="0">
                <a:solidFill>
                  <a:srgbClr val="FA65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 Математика – царица наук, арифметика – царица математики. </a:t>
            </a:r>
          </a:p>
        </p:txBody>
      </p:sp>
      <p:sp>
        <p:nvSpPr>
          <p:cNvPr id="3078" name="Прямоугольник 6"/>
          <p:cNvSpPr>
            <a:spLocks noChangeArrowheads="1"/>
          </p:cNvSpPr>
          <p:nvPr/>
        </p:nvSpPr>
        <p:spPr bwMode="auto">
          <a:xfrm>
            <a:off x="179388" y="4538663"/>
            <a:ext cx="6337300" cy="8318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i="1" dirty="0">
                <a:solidFill>
                  <a:srgbClr val="FA65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Не выучил таблицу умножения - не будет тебе в жизни продвижения.</a:t>
            </a:r>
          </a:p>
        </p:txBody>
      </p:sp>
      <p:sp>
        <p:nvSpPr>
          <p:cNvPr id="3079" name="Прямоугольник 7"/>
          <p:cNvSpPr>
            <a:spLocks noChangeArrowheads="1"/>
          </p:cNvSpPr>
          <p:nvPr/>
        </p:nvSpPr>
        <p:spPr bwMode="auto">
          <a:xfrm>
            <a:off x="207963" y="5619750"/>
            <a:ext cx="6073775" cy="830263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i="1" dirty="0">
                <a:solidFill>
                  <a:srgbClr val="FA65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Умножение – мое мучение, а с делением – беда!</a:t>
            </a:r>
          </a:p>
        </p:txBody>
      </p:sp>
      <p:pic>
        <p:nvPicPr>
          <p:cNvPr id="5126" name="Picture 17" descr="Carl Friedrich Gaus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7088" y="355600"/>
            <a:ext cx="2736850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7" name="Прямоугольник 2"/>
          <p:cNvSpPr>
            <a:spLocks noChangeArrowheads="1"/>
          </p:cNvSpPr>
          <p:nvPr/>
        </p:nvSpPr>
        <p:spPr bwMode="auto">
          <a:xfrm>
            <a:off x="1258888" y="4076700"/>
            <a:ext cx="18764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latin typeface="Georgia" pitchFamily="18" charset="0"/>
              </a:rPr>
              <a:t>К.Ф. Гаусс</a:t>
            </a:r>
            <a:endParaRPr lang="ru-RU" sz="2400">
              <a:latin typeface="Georgia" pitchFamily="18" charset="0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46960" y="764704"/>
            <a:ext cx="8373511" cy="581697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>
              <a:lnSpc>
                <a:spcPct val="110000"/>
              </a:lnSpc>
              <a:spcAft>
                <a:spcPts val="600"/>
              </a:spcAft>
              <a:defRPr/>
            </a:pPr>
            <a:r>
              <a:rPr lang="ru-RU" sz="3200" b="1" u="sng" dirty="0">
                <a:gradFill flip="none" rotWithShape="1">
                  <a:gsLst>
                    <a:gs pos="0">
                      <a:srgbClr val="F26200">
                        <a:shade val="30000"/>
                        <a:satMod val="115000"/>
                      </a:srgbClr>
                    </a:gs>
                    <a:gs pos="50000">
                      <a:srgbClr val="F26200">
                        <a:shade val="67500"/>
                        <a:satMod val="115000"/>
                      </a:srgbClr>
                    </a:gs>
                    <a:gs pos="100000">
                      <a:srgbClr val="F262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Цель исследования:</a:t>
            </a:r>
            <a:r>
              <a:rPr lang="ru-RU" sz="3200" b="1" dirty="0">
                <a:gradFill flip="none" rotWithShape="1">
                  <a:gsLst>
                    <a:gs pos="0">
                      <a:srgbClr val="F26200">
                        <a:shade val="30000"/>
                        <a:satMod val="115000"/>
                      </a:srgbClr>
                    </a:gs>
                    <a:gs pos="50000">
                      <a:srgbClr val="F26200">
                        <a:shade val="67500"/>
                        <a:satMod val="115000"/>
                      </a:srgbClr>
                    </a:gs>
                    <a:gs pos="100000">
                      <a:srgbClr val="F262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рассмотреть нестандартные способы  вычислений,  а также некоторые приемы устного счета.</a:t>
            </a:r>
          </a:p>
          <a:p>
            <a:pPr>
              <a:lnSpc>
                <a:spcPct val="110000"/>
              </a:lnSpc>
              <a:spcBef>
                <a:spcPts val="1800"/>
              </a:spcBef>
              <a:spcAft>
                <a:spcPts val="600"/>
              </a:spcAft>
              <a:defRPr/>
            </a:pPr>
            <a:r>
              <a:rPr lang="ru-RU" sz="3200" b="1" u="sng" dirty="0">
                <a:gradFill flip="none" rotWithShape="1">
                  <a:gsLst>
                    <a:gs pos="0">
                      <a:srgbClr val="F26200">
                        <a:shade val="30000"/>
                        <a:satMod val="115000"/>
                      </a:srgbClr>
                    </a:gs>
                    <a:gs pos="50000">
                      <a:srgbClr val="F26200">
                        <a:shade val="67500"/>
                        <a:satMod val="115000"/>
                      </a:srgbClr>
                    </a:gs>
                    <a:gs pos="100000">
                      <a:srgbClr val="F262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Гипотеза:</a:t>
            </a:r>
            <a:r>
              <a:rPr lang="ru-RU" sz="3200" b="1" dirty="0">
                <a:gradFill flip="none" rotWithShape="1">
                  <a:gsLst>
                    <a:gs pos="0">
                      <a:srgbClr val="F26200">
                        <a:shade val="30000"/>
                        <a:satMod val="115000"/>
                      </a:srgbClr>
                    </a:gs>
                    <a:gs pos="50000">
                      <a:srgbClr val="F26200">
                        <a:shade val="67500"/>
                        <a:satMod val="115000"/>
                      </a:srgbClr>
                    </a:gs>
                    <a:gs pos="100000">
                      <a:srgbClr val="F262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Можно найти произведение чисел без знания таблицы умножения. Многозначные числа можно перемножать без использования калькулятора и умножения в столбик.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4138" y="5302250"/>
            <a:ext cx="2538412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044790" y="44624"/>
            <a:ext cx="7284366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solidFill>
                  <a:srgbClr val="FA65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Умножение на пальцах</a:t>
            </a:r>
            <a:endParaRPr lang="ru-RU" sz="4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7172" name="Picture 4" descr="http://festival.1september.ru/articles/511094/pril2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DFCF8"/>
              </a:clrFrom>
              <a:clrTo>
                <a:srgbClr val="FDFCF8">
                  <a:alpha val="0"/>
                </a:srgbClr>
              </a:clrTo>
            </a:clrChange>
          </a:blip>
          <a:srcRect l="8572" t="28062" r="7034" b="25677"/>
          <a:stretch>
            <a:fillRect/>
          </a:stretch>
        </p:blipFill>
        <p:spPr bwMode="auto">
          <a:xfrm>
            <a:off x="1692275" y="814388"/>
            <a:ext cx="6478588" cy="467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Группа 4"/>
          <p:cNvGrpSpPr>
            <a:grpSpLocks/>
          </p:cNvGrpSpPr>
          <p:nvPr/>
        </p:nvGrpSpPr>
        <p:grpSpPr bwMode="auto">
          <a:xfrm>
            <a:off x="1692275" y="814388"/>
            <a:ext cx="6029325" cy="4752975"/>
            <a:chOff x="1579755" y="764704"/>
            <a:chExt cx="6029325" cy="4752975"/>
          </a:xfrm>
        </p:grpSpPr>
        <p:pic>
          <p:nvPicPr>
            <p:cNvPr id="7184" name="Picture 4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579755" y="764704"/>
              <a:ext cx="6029325" cy="4752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Правая фигурная скобка 6"/>
            <p:cNvSpPr/>
            <p:nvPr/>
          </p:nvSpPr>
          <p:spPr>
            <a:xfrm rot="16200000">
              <a:off x="4672205" y="-1092671"/>
              <a:ext cx="531813" cy="5341937"/>
            </a:xfrm>
            <a:prstGeom prst="rightBrace">
              <a:avLst>
                <a:gd name="adj1" fmla="val 60282"/>
                <a:gd name="adj2" fmla="val 50000"/>
              </a:avLst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ru-RU">
                <a:ln w="38100">
                  <a:solidFill>
                    <a:schemeClr val="tx1"/>
                  </a:solidFill>
                </a:ln>
              </a:endParaRPr>
            </a:p>
          </p:txBody>
        </p:sp>
      </p:grpSp>
      <p:sp>
        <p:nvSpPr>
          <p:cNvPr id="4" name="Прямоугольник 3"/>
          <p:cNvSpPr/>
          <p:nvPr/>
        </p:nvSpPr>
        <p:spPr>
          <a:xfrm>
            <a:off x="3635896" y="5602014"/>
            <a:ext cx="2909771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5400" b="1" cap="all" dirty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Franklin Gothic Heavy" pitchFamily="34" charset="0"/>
              </a:rPr>
              <a:t>1 × 9 = 9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491880" y="5596530"/>
            <a:ext cx="3325398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5400" b="1" cap="all" dirty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Franklin Gothic Heavy" pitchFamily="34" charset="0"/>
              </a:rPr>
              <a:t>2 × 9 = 18</a:t>
            </a:r>
          </a:p>
        </p:txBody>
      </p:sp>
      <p:grpSp>
        <p:nvGrpSpPr>
          <p:cNvPr id="5" name="Группа 7"/>
          <p:cNvGrpSpPr>
            <a:grpSpLocks/>
          </p:cNvGrpSpPr>
          <p:nvPr/>
        </p:nvGrpSpPr>
        <p:grpSpPr bwMode="auto">
          <a:xfrm>
            <a:off x="1744663" y="709613"/>
            <a:ext cx="5924550" cy="4962525"/>
            <a:chOff x="1744067" y="709289"/>
            <a:chExt cx="5924550" cy="4962525"/>
          </a:xfrm>
        </p:grpSpPr>
        <p:pic>
          <p:nvPicPr>
            <p:cNvPr id="7182" name="Picture 5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744067" y="709289"/>
              <a:ext cx="5924550" cy="4962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" name="Правая фигурная скобка 16"/>
            <p:cNvSpPr/>
            <p:nvPr/>
          </p:nvSpPr>
          <p:spPr>
            <a:xfrm rot="16200000">
              <a:off x="5057180" y="-694062"/>
              <a:ext cx="531812" cy="4545013"/>
            </a:xfrm>
            <a:prstGeom prst="rightBrace">
              <a:avLst>
                <a:gd name="adj1" fmla="val 60282"/>
                <a:gd name="adj2" fmla="val 50000"/>
              </a:avLst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ru-RU">
                <a:ln w="38100">
                  <a:solidFill>
                    <a:schemeClr val="tx1"/>
                  </a:solidFill>
                </a:ln>
              </a:endParaRPr>
            </a:p>
          </p:txBody>
        </p:sp>
      </p:grpSp>
      <p:grpSp>
        <p:nvGrpSpPr>
          <p:cNvPr id="6" name="Группа 18"/>
          <p:cNvGrpSpPr>
            <a:grpSpLocks/>
          </p:cNvGrpSpPr>
          <p:nvPr/>
        </p:nvGrpSpPr>
        <p:grpSpPr bwMode="auto">
          <a:xfrm>
            <a:off x="2124075" y="765175"/>
            <a:ext cx="5819775" cy="4695825"/>
            <a:chOff x="2123728" y="404663"/>
            <a:chExt cx="5819777" cy="4695825"/>
          </a:xfrm>
        </p:grpSpPr>
        <p:pic>
          <p:nvPicPr>
            <p:cNvPr id="7179" name="Picture 6"/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123728" y="404663"/>
              <a:ext cx="5819775" cy="4695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" name="Правая фигурная скобка 20"/>
            <p:cNvSpPr/>
            <p:nvPr/>
          </p:nvSpPr>
          <p:spPr>
            <a:xfrm rot="16200000">
              <a:off x="3622329" y="-444650"/>
              <a:ext cx="531813" cy="3240088"/>
            </a:xfrm>
            <a:prstGeom prst="rightBrace">
              <a:avLst>
                <a:gd name="adj1" fmla="val 60282"/>
                <a:gd name="adj2" fmla="val 50000"/>
              </a:avLst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ru-RU">
                <a:ln w="381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2" name="Правая фигурная скобка 21"/>
            <p:cNvSpPr/>
            <p:nvPr/>
          </p:nvSpPr>
          <p:spPr>
            <a:xfrm rot="16200000">
              <a:off x="6790187" y="330844"/>
              <a:ext cx="531812" cy="1774826"/>
            </a:xfrm>
            <a:prstGeom prst="rightBrace">
              <a:avLst>
                <a:gd name="adj1" fmla="val 60282"/>
                <a:gd name="adj2" fmla="val 50000"/>
              </a:avLst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ru-RU">
                <a:ln w="38100">
                  <a:solidFill>
                    <a:schemeClr val="tx1"/>
                  </a:solidFill>
                </a:ln>
              </a:endParaRPr>
            </a:p>
          </p:txBody>
        </p:sp>
      </p:grpSp>
      <p:sp>
        <p:nvSpPr>
          <p:cNvPr id="23" name="Прямоугольник 22"/>
          <p:cNvSpPr/>
          <p:nvPr/>
        </p:nvSpPr>
        <p:spPr>
          <a:xfrm>
            <a:off x="3563888" y="5596530"/>
            <a:ext cx="3316934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en-US" sz="5400" b="1" cap="all" dirty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Franklin Gothic Heavy" pitchFamily="34" charset="0"/>
              </a:rPr>
              <a:t>7</a:t>
            </a:r>
            <a:r>
              <a:rPr lang="ru-RU" sz="5400" b="1" cap="all" dirty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Franklin Gothic Heavy" pitchFamily="34" charset="0"/>
              </a:rPr>
              <a:t> × 9 = </a:t>
            </a:r>
            <a:r>
              <a:rPr lang="en-US" sz="5400" b="1" cap="all" dirty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Franklin Gothic Heavy" pitchFamily="34" charset="0"/>
              </a:rPr>
              <a:t>63</a:t>
            </a:r>
            <a:endParaRPr lang="ru-RU" sz="5400" b="1" cap="all" dirty="0">
              <a:ln w="0">
                <a:solidFill>
                  <a:schemeClr val="tx1"/>
                </a:solidFill>
              </a:ln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Franklin Gothic Heavy" pitchFamily="34" charset="0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3988" y="5416550"/>
            <a:ext cx="2136775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Прямоугольник 17"/>
          <p:cNvSpPr/>
          <p:nvPr/>
        </p:nvSpPr>
        <p:spPr>
          <a:xfrm>
            <a:off x="1261202" y="-99392"/>
            <a:ext cx="6851556" cy="144655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solidFill>
                  <a:srgbClr val="FA65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Крестьянский способ </a:t>
            </a:r>
          </a:p>
          <a:p>
            <a:pPr algn="ctr">
              <a:defRPr/>
            </a:pPr>
            <a:r>
              <a:rPr lang="ru-RU" sz="4400" b="1" dirty="0">
                <a:solidFill>
                  <a:srgbClr val="FA65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умножения</a:t>
            </a:r>
            <a:endParaRPr lang="ru-RU" sz="4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23928" y="1347158"/>
            <a:ext cx="4104456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ru-RU" sz="54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rgbClr val="D05400"/>
                    </a:gs>
                    <a:gs pos="50000">
                      <a:srgbClr val="F26200"/>
                    </a:gs>
                    <a:gs pos="100000">
                      <a:schemeClr val="accent6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47			35</a:t>
            </a:r>
          </a:p>
        </p:txBody>
      </p:sp>
      <p:cxnSp>
        <p:nvCxnSpPr>
          <p:cNvPr id="10" name="Прямая соединительная линия 9"/>
          <p:cNvCxnSpPr>
            <a:stCxn id="6" idx="0"/>
          </p:cNvCxnSpPr>
          <p:nvPr/>
        </p:nvCxnSpPr>
        <p:spPr>
          <a:xfrm>
            <a:off x="5976938" y="1347788"/>
            <a:ext cx="0" cy="4457700"/>
          </a:xfrm>
          <a:prstGeom prst="line">
            <a:avLst/>
          </a:prstGeom>
          <a:ln w="38100">
            <a:solidFill>
              <a:srgbClr val="D054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699792" y="1196752"/>
            <a:ext cx="6408712" cy="70788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ru-RU" sz="40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rgbClr val="D05400"/>
                    </a:gs>
                    <a:gs pos="50000">
                      <a:srgbClr val="F26200"/>
                    </a:gs>
                    <a:gs pos="100000">
                      <a:schemeClr val="accent6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:2						×2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923928" y="2060848"/>
            <a:ext cx="4104456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ru-RU" sz="54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rgbClr val="D05400"/>
                    </a:gs>
                    <a:gs pos="50000">
                      <a:srgbClr val="F26200"/>
                    </a:gs>
                    <a:gs pos="100000">
                      <a:schemeClr val="accent6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23			70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923928" y="2780928"/>
            <a:ext cx="4248472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ru-RU" sz="54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rgbClr val="D05400"/>
                    </a:gs>
                    <a:gs pos="50000">
                      <a:srgbClr val="F26200"/>
                    </a:gs>
                    <a:gs pos="100000">
                      <a:schemeClr val="accent6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11			140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923928" y="3501008"/>
            <a:ext cx="4392488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ru-RU" sz="54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rgbClr val="D05400"/>
                    </a:gs>
                    <a:gs pos="50000">
                      <a:srgbClr val="F26200"/>
                    </a:gs>
                    <a:gs pos="100000">
                      <a:schemeClr val="accent6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5			280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923928" y="4293096"/>
            <a:ext cx="4392488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ru-RU" sz="54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rgbClr val="D05400"/>
                    </a:gs>
                    <a:gs pos="50000">
                      <a:srgbClr val="F26200"/>
                    </a:gs>
                    <a:gs pos="100000">
                      <a:schemeClr val="accent6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2			560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923928" y="5013176"/>
            <a:ext cx="4680520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ru-RU" sz="54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rgbClr val="D05400"/>
                    </a:gs>
                    <a:gs pos="50000">
                      <a:srgbClr val="F26200"/>
                    </a:gs>
                    <a:gs pos="100000">
                      <a:schemeClr val="accent6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1			1120</a:t>
            </a: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3635375" y="4797425"/>
            <a:ext cx="4752975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170120" y="1772816"/>
            <a:ext cx="3105736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ru-RU" sz="54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rgbClr val="D05400"/>
                    </a:gs>
                    <a:gs pos="50000">
                      <a:srgbClr val="F26200"/>
                    </a:gs>
                    <a:gs pos="100000">
                      <a:schemeClr val="accent6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47 × 35=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699792" y="5940569"/>
            <a:ext cx="6194354" cy="70788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ru-RU" sz="40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rgbClr val="D05400"/>
                    </a:gs>
                    <a:gs pos="50000">
                      <a:srgbClr val="F26200"/>
                    </a:gs>
                    <a:gs pos="100000">
                      <a:schemeClr val="accent6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35+70+140+280+1120=1645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70120" y="2577678"/>
            <a:ext cx="3105736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ru-RU" sz="54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rgbClr val="D05400"/>
                    </a:gs>
                    <a:gs pos="50000">
                      <a:srgbClr val="F26200"/>
                    </a:gs>
                    <a:gs pos="100000">
                      <a:schemeClr val="accent6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= 1645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16688" y="1268413"/>
            <a:ext cx="2214562" cy="129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782973" y="44624"/>
            <a:ext cx="5808001" cy="83099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800" b="1" dirty="0">
                <a:solidFill>
                  <a:srgbClr val="FA65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Умножение на 11</a:t>
            </a:r>
            <a:endParaRPr lang="ru-RU" sz="4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9" y="1700808"/>
            <a:ext cx="4363444" cy="132343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ru-RU" sz="80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rgbClr val="D05400"/>
                    </a:gs>
                    <a:gs pos="50000">
                      <a:srgbClr val="F26200"/>
                    </a:gs>
                    <a:gs pos="100000">
                      <a:schemeClr val="accent6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11 × 35 =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363494" y="1700808"/>
            <a:ext cx="1344410" cy="132343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ru-RU" sz="80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rgbClr val="D05400"/>
                    </a:gs>
                    <a:gs pos="50000">
                      <a:srgbClr val="F26200"/>
                    </a:gs>
                    <a:gs pos="100000">
                      <a:schemeClr val="accent6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81193" y="1700808"/>
            <a:ext cx="826711" cy="132343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ru-RU" sz="80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rgbClr val="D05400"/>
                    </a:gs>
                    <a:gs pos="50000">
                      <a:srgbClr val="F26200"/>
                    </a:gs>
                    <a:gs pos="100000">
                      <a:schemeClr val="accent6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987822" y="4869160"/>
            <a:ext cx="4451435" cy="132343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ru-RU" sz="80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rgbClr val="D05400"/>
                    </a:gs>
                    <a:gs pos="50000">
                      <a:srgbClr val="F26200"/>
                    </a:gs>
                    <a:gs pos="100000">
                      <a:schemeClr val="accent6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3 + 5 = 8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193561" y="4869160"/>
            <a:ext cx="826711" cy="132343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ru-RU" sz="80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rgbClr val="D05400"/>
                    </a:gs>
                    <a:gs pos="50000">
                      <a:srgbClr val="F26200"/>
                    </a:gs>
                    <a:gs pos="100000">
                      <a:schemeClr val="accent6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8</a:t>
            </a:r>
          </a:p>
        </p:txBody>
      </p:sp>
      <p:sp>
        <p:nvSpPr>
          <p:cNvPr id="2" name="Левая фигурная скобка 1"/>
          <p:cNvSpPr/>
          <p:nvPr/>
        </p:nvSpPr>
        <p:spPr>
          <a:xfrm rot="16200000">
            <a:off x="4386263" y="3543300"/>
            <a:ext cx="608012" cy="2395538"/>
          </a:xfrm>
          <a:prstGeom prst="leftBrace">
            <a:avLst>
              <a:gd name="adj1" fmla="val 33750"/>
              <a:gd name="adj2" fmla="val 50000"/>
            </a:avLst>
          </a:prstGeom>
          <a:ln w="38100">
            <a:solidFill>
              <a:srgbClr val="D054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 sz="8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450159" y="1700808"/>
            <a:ext cx="2066057" cy="132343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ru-RU" sz="80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rgbClr val="D05400"/>
                    </a:gs>
                    <a:gs pos="50000">
                      <a:srgbClr val="F26200"/>
                    </a:gs>
                    <a:gs pos="100000">
                      <a:schemeClr val="accent6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38</a:t>
            </a:r>
            <a:r>
              <a:rPr lang="en-US" sz="8000" b="1">
                <a:ln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rgbClr val="D05400"/>
                    </a:gs>
                    <a:gs pos="50000">
                      <a:srgbClr val="F26200"/>
                    </a:gs>
                    <a:gs pos="100000">
                      <a:schemeClr val="accent6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endParaRPr lang="ru-RU" sz="8000" b="1" dirty="0">
              <a:ln>
                <a:solidFill>
                  <a:schemeClr val="accent6">
                    <a:lumMod val="50000"/>
                  </a:schemeClr>
                </a:solidFill>
              </a:ln>
              <a:gradFill>
                <a:gsLst>
                  <a:gs pos="0">
                    <a:srgbClr val="D05400"/>
                  </a:gs>
                  <a:gs pos="50000">
                    <a:srgbClr val="F26200"/>
                  </a:gs>
                  <a:gs pos="100000">
                    <a:schemeClr val="accent6">
                      <a:lumMod val="60000"/>
                      <a:lumOff val="40000"/>
                    </a:schemeClr>
                  </a:gs>
                </a:gsLst>
                <a:lin ang="5400000" scaled="0"/>
              </a:gradFill>
              <a:effectLst>
                <a:innerShdw blurRad="63500" dist="50800">
                  <a:prstClr val="black">
                    <a:alpha val="50000"/>
                  </a:prst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87604E-6 L 0.24427 0.25809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" y="129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3.87604E-6 L 0.13281 0.25809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" y="1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8 -1.48148E-6 L -0.19879 -0.20139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9" y="-1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8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35825" y="5013325"/>
            <a:ext cx="1533525" cy="162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777097" y="44624"/>
            <a:ext cx="7819768" cy="186512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lnSpc>
                <a:spcPct val="80000"/>
              </a:lnSpc>
              <a:defRPr/>
            </a:pPr>
            <a:r>
              <a:rPr lang="ru-RU" sz="4800" b="1" dirty="0">
                <a:solidFill>
                  <a:srgbClr val="FA65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Возведение в квадрат </a:t>
            </a:r>
          </a:p>
          <a:p>
            <a:pPr algn="ctr">
              <a:lnSpc>
                <a:spcPct val="80000"/>
              </a:lnSpc>
              <a:defRPr/>
            </a:pPr>
            <a:r>
              <a:rPr lang="ru-RU" sz="4800" b="1" dirty="0">
                <a:solidFill>
                  <a:srgbClr val="FA65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двузначного числа,</a:t>
            </a:r>
          </a:p>
          <a:p>
            <a:pPr algn="ctr">
              <a:lnSpc>
                <a:spcPct val="80000"/>
              </a:lnSpc>
              <a:defRPr/>
            </a:pPr>
            <a:r>
              <a:rPr lang="ru-RU" sz="4800" b="1" dirty="0">
                <a:ln w="11430"/>
                <a:solidFill>
                  <a:srgbClr val="FA65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оканчивающегося на 5</a:t>
            </a:r>
            <a:endParaRPr lang="ru-RU" sz="4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8637" y="2420888"/>
            <a:ext cx="2507219" cy="132343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ru-RU" sz="80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rgbClr val="D05400"/>
                    </a:gs>
                    <a:gs pos="50000">
                      <a:srgbClr val="F26200"/>
                    </a:gs>
                    <a:gs pos="100000">
                      <a:schemeClr val="accent6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85</a:t>
            </a:r>
            <a:r>
              <a:rPr lang="ru-RU" sz="8000" b="1" baseline="30000" dirty="0">
                <a:ln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rgbClr val="D05400"/>
                    </a:gs>
                    <a:gs pos="50000">
                      <a:srgbClr val="F26200"/>
                    </a:gs>
                    <a:gs pos="100000">
                      <a:schemeClr val="accent6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80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rgbClr val="D05400"/>
                    </a:gs>
                    <a:gs pos="50000">
                      <a:srgbClr val="F26200"/>
                    </a:gs>
                    <a:gs pos="100000">
                      <a:schemeClr val="accent6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=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56449" y="2420888"/>
            <a:ext cx="826711" cy="132343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ru-RU" sz="80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rgbClr val="D05400"/>
                    </a:gs>
                    <a:gs pos="50000">
                      <a:srgbClr val="F26200"/>
                    </a:gs>
                    <a:gs pos="100000">
                      <a:schemeClr val="accent6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8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72652" y="4049777"/>
            <a:ext cx="5875612" cy="132343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ru-RU" sz="80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rgbClr val="D05400"/>
                    </a:gs>
                    <a:gs pos="50000">
                      <a:srgbClr val="F26200"/>
                    </a:gs>
                    <a:gs pos="100000">
                      <a:schemeClr val="accent6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 × (8+1) = 72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508104" y="4049777"/>
            <a:ext cx="1296144" cy="132343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ru-RU" sz="80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rgbClr val="D05400"/>
                    </a:gs>
                    <a:gs pos="50000">
                      <a:srgbClr val="F26200"/>
                    </a:gs>
                    <a:gs pos="100000">
                      <a:schemeClr val="accent6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72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995936" y="2404300"/>
            <a:ext cx="2066057" cy="132343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ru-RU" sz="80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rgbClr val="D05400"/>
                    </a:gs>
                    <a:gs pos="50000">
                      <a:srgbClr val="F26200"/>
                    </a:gs>
                    <a:gs pos="100000">
                      <a:schemeClr val="accent6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25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7 2.96296E-6 L -0.0059 0.2393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" y="1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7 2.96296E-6 L -0.27569 -0.23959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8" y="-1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359</Words>
  <Application>Microsoft Office PowerPoint</Application>
  <PresentationFormat>Экран (4:3)</PresentationFormat>
  <Paragraphs>126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</cp:revision>
  <dcterms:created xsi:type="dcterms:W3CDTF">2018-06-21T23:29:13Z</dcterms:created>
  <dcterms:modified xsi:type="dcterms:W3CDTF">2018-06-21T23:30:37Z</dcterms:modified>
</cp:coreProperties>
</file>