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70" r:id="rId10"/>
    <p:sldId id="268" r:id="rId11"/>
    <p:sldId id="269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Учеба\Математика Егорова И.И\free-wallpaper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5800" y="0"/>
            <a:ext cx="102108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0"/>
            <a:ext cx="8001000" cy="1524001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ОБРАЗОВАНИЯ ГОРОДА МОСКВЫ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ГБПОУ ПЕРВЫЙ МОСКОВСКИЙ ОБРАЗОВАТЕЛЬНЫЙ КОМПЛЕКС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81400" y="4495800"/>
            <a:ext cx="2971800" cy="20574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Работу выполнила: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студентка 2 курса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группы 23ГС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err="1" smtClean="0">
                <a:solidFill>
                  <a:srgbClr val="C00000"/>
                </a:solidFill>
              </a:rPr>
              <a:t>Олик</a:t>
            </a:r>
            <a:r>
              <a:rPr lang="ru-RU" dirty="0" smtClean="0">
                <a:solidFill>
                  <a:srgbClr val="C00000"/>
                </a:solidFill>
              </a:rPr>
              <a:t> Яна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Преподаватель: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 И. И. Егорова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05000"/>
            <a:ext cx="1427163" cy="1283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00200" y="3200400"/>
            <a:ext cx="701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  <a:cs typeface="Gautami" pitchFamily="2"/>
              </a:rPr>
              <a:t>Математика в моей </a:t>
            </a:r>
            <a:r>
              <a:rPr lang="ru-RU" sz="3200" b="1" cap="all" dirty="0" err="1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  <a:cs typeface="Gautami" pitchFamily="2"/>
              </a:rPr>
              <a:t>професии</a:t>
            </a:r>
            <a:endParaRPr lang="ru-RU" sz="3200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  <a:cs typeface="Gautami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152400"/>
            <a:ext cx="8229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экономику отрасли гостиничного хозяйства влияют, прежде всего, следующие экономические факторы: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1600200"/>
            <a:ext cx="8229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- общее состояние экономики;</a:t>
            </a:r>
          </a:p>
          <a:p>
            <a:r>
              <a:rPr lang="ru-RU" sz="2400" b="1" dirty="0" smtClean="0"/>
              <a:t>- средний доход на душу населения;</a:t>
            </a:r>
          </a:p>
          <a:p>
            <a:r>
              <a:rPr lang="ru-RU" sz="2400" b="1" dirty="0" smtClean="0"/>
              <a:t>- уровень безработицы;</a:t>
            </a:r>
          </a:p>
          <a:p>
            <a:r>
              <a:rPr lang="ru-RU" sz="2400" b="1" dirty="0" smtClean="0"/>
              <a:t>- обменный курс местной валюты;</a:t>
            </a:r>
          </a:p>
          <a:p>
            <a:r>
              <a:rPr lang="ru-RU" sz="2400" b="1" dirty="0" smtClean="0"/>
              <a:t>- уровень налогообложения;</a:t>
            </a:r>
          </a:p>
          <a:p>
            <a:r>
              <a:rPr lang="ru-RU" sz="2400" b="1" dirty="0" smtClean="0"/>
              <a:t>- банковский процент на </a:t>
            </a:r>
            <a:r>
              <a:rPr lang="ru-RU" sz="2400" b="1" dirty="0" smtClean="0"/>
              <a:t>кредиты;</a:t>
            </a:r>
            <a:endParaRPr lang="ru-RU" sz="2400" b="1" dirty="0" smtClean="0"/>
          </a:p>
          <a:p>
            <a:r>
              <a:rPr lang="ru-RU" sz="2400" b="1" dirty="0" smtClean="0"/>
              <a:t> </a:t>
            </a:r>
            <a:r>
              <a:rPr lang="ru-RU" sz="2400" b="1" dirty="0" smtClean="0"/>
              <a:t>- </a:t>
            </a:r>
            <a:r>
              <a:rPr lang="ru-RU" sz="2400" b="1" dirty="0" smtClean="0"/>
              <a:t>распределение населения по уровню доходов;</a:t>
            </a:r>
          </a:p>
          <a:p>
            <a:r>
              <a:rPr lang="ru-RU" sz="2400" b="1" dirty="0" smtClean="0"/>
              <a:t>- уровень образования;</a:t>
            </a:r>
          </a:p>
          <a:p>
            <a:r>
              <a:rPr lang="ru-RU" sz="2400" b="1" dirty="0" smtClean="0"/>
              <a:t>- </a:t>
            </a:r>
            <a:r>
              <a:rPr lang="ru-RU" sz="2400" b="1" dirty="0" smtClean="0"/>
              <a:t>уровень преступности;</a:t>
            </a:r>
          </a:p>
          <a:p>
            <a:r>
              <a:rPr lang="ru-RU" sz="2400" b="1" dirty="0" smtClean="0"/>
              <a:t>- развитие туризма и т.п.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5473005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zh-CN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успешном  расчете, гостиничное предприятие , благодаря экономики станет прибыльным!</a:t>
            </a:r>
          </a:p>
        </p:txBody>
      </p:sp>
      <p:pic>
        <p:nvPicPr>
          <p:cNvPr id="5" name="Рисунок 4" descr="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4600" y="2057400"/>
            <a:ext cx="2623915" cy="1475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0"/>
            <a:ext cx="784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zh-CN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Экономика гостиничного бизнеса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1447800"/>
            <a:ext cx="8001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Существует </a:t>
            </a:r>
            <a:r>
              <a:rPr lang="ru-RU" sz="2400" b="1" dirty="0" smtClean="0"/>
              <a:t>несколько видов денежной оценки основных производственных фондов</a:t>
            </a:r>
            <a:r>
              <a:rPr lang="ru-RU" sz="2400" b="1" dirty="0" smtClean="0"/>
              <a:t>: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1.По </a:t>
            </a:r>
            <a:r>
              <a:rPr lang="ru-RU" sz="2400" b="1" dirty="0" smtClean="0"/>
              <a:t>первоначальной (балансовой) стоимости;</a:t>
            </a:r>
          </a:p>
          <a:p>
            <a:r>
              <a:rPr lang="ru-RU" sz="2400" b="1" dirty="0" smtClean="0"/>
              <a:t>2.По </a:t>
            </a:r>
            <a:r>
              <a:rPr lang="ru-RU" sz="2400" b="1" dirty="0" smtClean="0"/>
              <a:t>восстановительной стоимости;</a:t>
            </a:r>
          </a:p>
          <a:p>
            <a:r>
              <a:rPr lang="ru-RU" sz="2400" b="1" dirty="0" smtClean="0"/>
              <a:t>3.По </a:t>
            </a:r>
            <a:r>
              <a:rPr lang="ru-RU" sz="2400" b="1" dirty="0" smtClean="0"/>
              <a:t>остаточной стоимости;</a:t>
            </a:r>
          </a:p>
          <a:p>
            <a:r>
              <a:rPr lang="ru-RU" sz="2400" b="1" dirty="0" smtClean="0"/>
              <a:t>4.По </a:t>
            </a:r>
            <a:r>
              <a:rPr lang="ru-RU" sz="2400" b="1" dirty="0" smtClean="0"/>
              <a:t>ликвидационной стоимости.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4648200"/>
            <a:ext cx="838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zh-CN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 подсчеты снова доказывают,  что  математика  преследует нас везде!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ocurement-practic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8580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00400" y="-152400"/>
            <a:ext cx="23622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Итог:</a:t>
            </a:r>
            <a:endParaRPr lang="ru-RU" sz="5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838200"/>
            <a:ext cx="2971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Задаваясь вопросом, какую роль играет </a:t>
            </a:r>
            <a:r>
              <a:rPr lang="ru-RU" sz="2400" b="1" dirty="0" smtClean="0">
                <a:solidFill>
                  <a:schemeClr val="accent2"/>
                </a:solidFill>
              </a:rPr>
              <a:t>математика</a:t>
            </a:r>
            <a:r>
              <a:rPr lang="ru-RU" sz="2400" b="1" dirty="0" smtClean="0"/>
              <a:t> в моей будущей профессии, юные умы должны понимать, что она будет </a:t>
            </a:r>
            <a:r>
              <a:rPr lang="ru-RU" sz="2400" b="1" dirty="0" smtClean="0">
                <a:solidFill>
                  <a:schemeClr val="accent2"/>
                </a:solidFill>
              </a:rPr>
              <a:t>везде</a:t>
            </a:r>
            <a:r>
              <a:rPr lang="ru-RU" sz="2400" b="1" dirty="0" smtClean="0"/>
              <a:t>, куда бы они ни ступили. 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5867401"/>
            <a:ext cx="891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Самостоятельно или же в симбиозе с другими науками она </a:t>
            </a:r>
            <a:r>
              <a:rPr lang="ru-RU" sz="2400" b="1" dirty="0" smtClean="0">
                <a:solidFill>
                  <a:schemeClr val="accent2"/>
                </a:solidFill>
              </a:rPr>
              <a:t>образует фундамент для новых свершений.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066800"/>
            <a:ext cx="8686800" cy="17526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u="sng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Бизнес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ln w="11430"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это </a:t>
            </a:r>
            <a:r>
              <a:rPr lang="ru-RU" sz="3600" b="1" dirty="0" err="1" smtClean="0">
                <a:ln w="11430"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математика,статистика</a:t>
            </a:r>
            <a:r>
              <a:rPr lang="ru-RU" sz="3600" b="1" dirty="0" smtClean="0">
                <a:ln w="11430"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ru-RU" sz="3600" b="1" dirty="0" smtClean="0">
                <a:ln w="11430"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немного алгебры.</a:t>
            </a:r>
            <a:endParaRPr lang="ru-RU" sz="3600" b="1" dirty="0">
              <a:ln w="11430"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95600" y="4267200"/>
            <a:ext cx="624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Зарабатывание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денег – </a:t>
            </a:r>
            <a:r>
              <a:rPr lang="ru-RU" sz="3600" b="1" dirty="0" smtClean="0">
                <a:ln w="1143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математика.</a:t>
            </a:r>
          </a:p>
        </p:txBody>
      </p:sp>
      <p:pic>
        <p:nvPicPr>
          <p:cNvPr id="11" name="Рисунок 10" descr="142434538633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962400"/>
            <a:ext cx="2743200" cy="213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procurement-practic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2200" y="1295400"/>
            <a:ext cx="2743200" cy="1543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28600"/>
            <a:ext cx="7696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занимаемся предоставление гостиничных услуг  </a:t>
            </a:r>
            <a:r>
              <a:rPr lang="ru-RU" altLang="zh-CN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–считаем себестоимость вложенных денег в производство, стоимость продажи номерного фонда и дополнительных услуг, умножаем на оборот,  вычитаем налоги –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3200" b="1" dirty="0" smtClean="0">
                <a:ln w="1143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вот она, прибыль</a:t>
            </a:r>
            <a:r>
              <a:rPr lang="ru-RU" altLang="zh-CN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altLang="zh-CN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550x360ot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4267200"/>
            <a:ext cx="3657600" cy="23940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1432039616_c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4238624"/>
            <a:ext cx="3855720" cy="24098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4800"/>
            <a:ext cx="815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б все правильно </a:t>
            </a:r>
            <a:r>
              <a:rPr lang="ru-RU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расчитать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нужно знать ответ на следующие вопросы: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1905000"/>
            <a:ext cx="73152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a:rPr>
              <a:t>1.Сколько тратится денег на рекламу гостиницы?</a:t>
            </a:r>
          </a:p>
          <a:p>
            <a:r>
              <a:rPr lang="ru-RU" sz="2400" b="1" dirty="0" smtClean="0"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a:rPr>
              <a:t>2.Сколько составляет средний чек, при предоставлении услуг?</a:t>
            </a:r>
          </a:p>
          <a:p>
            <a:r>
              <a:rPr lang="ru-RU" sz="2400" b="1" dirty="0" smtClean="0"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a:rPr>
              <a:t>3.Сколько денег приносит один клиент разово за  проживание?</a:t>
            </a:r>
          </a:p>
          <a:p>
            <a:r>
              <a:rPr lang="ru-RU" sz="2400" b="1" dirty="0" smtClean="0"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a:rPr>
              <a:t>4.Сколько клиент принесет вам денег за все взаимодействие с   вашей гостиницей?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52600" y="4876800"/>
            <a:ext cx="6477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Отвечая на все эти вопросы мы с легкостью считаем и понимаем на сколько прибыльный наш бизнес.</a:t>
            </a:r>
          </a:p>
        </p:txBody>
      </p:sp>
      <p:pic>
        <p:nvPicPr>
          <p:cNvPr id="5" name="Рисунок 4" descr="COMITAT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328557"/>
            <a:ext cx="2379133" cy="15294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0" name="Picture 2" descr="C:\Documents and Settings\Администратор\Рабочий стол\Учеба\МДК 01 Полетаева\Rezeption_Recep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76658" y="1828800"/>
            <a:ext cx="2367342" cy="16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52400"/>
            <a:ext cx="8305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Заблуждение относительно математики!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1828800"/>
            <a:ext cx="75438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 сих пор многие считают, что существует </a:t>
            </a:r>
            <a:r>
              <a:rPr lang="ru-RU" altLang="zh-CN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неразрывная</a:t>
            </a:r>
            <a:r>
              <a:rPr lang="ru-RU" altLang="zh-CN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zh-CN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связь</a:t>
            </a:r>
            <a:r>
              <a:rPr lang="ru-RU" altLang="zh-CN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между </a:t>
            </a:r>
            <a:r>
              <a:rPr lang="ru-RU" altLang="zh-CN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математическими и шахматными способностями</a:t>
            </a:r>
            <a:r>
              <a:rPr lang="ru-RU" altLang="zh-CN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 с уверенностью мы можем сказать, что это не так!</a:t>
            </a:r>
          </a:p>
        </p:txBody>
      </p:sp>
      <p:pic>
        <p:nvPicPr>
          <p:cNvPr id="9" name="Рисунок 8" descr="играть-шахмат-3470174.jpg"/>
          <p:cNvPicPr>
            <a:picLocks noChangeAspect="1"/>
          </p:cNvPicPr>
          <p:nvPr/>
        </p:nvPicPr>
        <p:blipFill>
          <a:blip r:embed="rId2" cstate="print"/>
          <a:srcRect r="442" b="9840"/>
          <a:stretch>
            <a:fillRect/>
          </a:stretch>
        </p:blipFill>
        <p:spPr>
          <a:xfrm>
            <a:off x="5867400" y="4648200"/>
            <a:ext cx="3086100" cy="2057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1448369650.60d9818c2f7f4fbeae3bb58af04266c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4648200"/>
            <a:ext cx="2743200" cy="20607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Не равно 10"/>
          <p:cNvSpPr/>
          <p:nvPr/>
        </p:nvSpPr>
        <p:spPr>
          <a:xfrm>
            <a:off x="3352800" y="5029200"/>
            <a:ext cx="2286000" cy="1371600"/>
          </a:xfrm>
          <a:prstGeom prst="mathNotEqual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228600"/>
            <a:ext cx="7848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Заблуждение относительно математики!</a:t>
            </a:r>
          </a:p>
        </p:txBody>
      </p:sp>
      <p:pic>
        <p:nvPicPr>
          <p:cNvPr id="4" name="Рисунок 3" descr="911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0" y="1676400"/>
            <a:ext cx="3080426" cy="4343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extBox 1"/>
          <p:cNvSpPr txBox="1"/>
          <p:nvPr/>
        </p:nvSpPr>
        <p:spPr>
          <a:xfrm>
            <a:off x="152400" y="1447800"/>
            <a:ext cx="5715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качестве доказательства нередко приводят имена чемпионов мира по шахматам прошлых лет, которые были одновременно и крупными учеными (например, М.Ботвинник).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Однако на самом деле между умением считать и умением играть в шахматы не существует никакой связи.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Яркий пример тому - наш прославленный мастер </a:t>
            </a:r>
            <a:r>
              <a:rPr lang="ru-RU" altLang="zh-CN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 Алехин </a:t>
            </a:r>
            <a:r>
              <a:rPr lang="ru-RU" altLang="zh-CN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который - единственный чемпион мира, оставшийся непобежденным , он не знал математики вовсе, но был гением шахмат. Однако сейчас знание математики гораздо важнее для жизни, чем в те времена. Тем не менее, шахматы, наряду с математикой, также являются прекрасным средством для тренировки ума.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17383EE-3F12-4BAF-9088-98141592EB1A_cx0_cy3_cw93_mw1024_mh1024_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3200400"/>
            <a:ext cx="3489870" cy="3276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extBox 1"/>
          <p:cNvSpPr txBox="1"/>
          <p:nvPr/>
        </p:nvSpPr>
        <p:spPr>
          <a:xfrm>
            <a:off x="1295400" y="0"/>
            <a:ext cx="7239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Как не дать себя обмануть!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962400" y="3352800"/>
            <a:ext cx="51816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Затем нужно </a:t>
            </a:r>
            <a:r>
              <a:rPr lang="ru-RU" altLang="zh-CN" sz="2800" b="1" dirty="0" smtClean="0">
                <a:solidFill>
                  <a:schemeClr val="accent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сложить получившееся число с остальными значениями</a:t>
            </a:r>
            <a:r>
              <a:rPr lang="ru-RU" altLang="zh-CN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А после этого </a:t>
            </a:r>
            <a:r>
              <a:rPr lang="ru-RU" altLang="zh-CN" sz="2800" b="1" dirty="0" smtClean="0">
                <a:solidFill>
                  <a:schemeClr val="accent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складывать цифры результата до тех пор, пока не выйдет одно значение - 8.</a:t>
            </a:r>
            <a:r>
              <a:rPr lang="ru-RU" altLang="zh-CN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4800" y="609600"/>
            <a:ext cx="8001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Многие люди не знают, как проверить подлинность купюры </a:t>
            </a:r>
            <a:r>
              <a:rPr lang="ru-RU" altLang="zh-CN" sz="2800" b="1" dirty="0" smtClean="0">
                <a:solidFill>
                  <a:schemeClr val="accent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евро</a:t>
            </a:r>
            <a:r>
              <a:rPr lang="ru-RU" altLang="zh-CN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Но это сделать сравнительно легко. </a:t>
            </a:r>
            <a:r>
              <a:rPr lang="ru-RU" altLang="zh-CN" sz="2800" b="1" dirty="0" smtClean="0">
                <a:solidFill>
                  <a:schemeClr val="accent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Необходимо взять букву из серийного знака и подставить вместо нее цифру </a:t>
            </a:r>
            <a:r>
              <a:rPr lang="ru-RU" altLang="zh-CN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(порядковый номер в алфавите).</a:t>
            </a:r>
            <a:endParaRPr lang="ru-RU" altLang="zh-CN" sz="28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0"/>
            <a:ext cx="8305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zh-CN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Получается, что такие интересные факты о математике могут помочь проверить подлинность всех купюр.</a:t>
            </a:r>
            <a:endParaRPr lang="ru-RU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eve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3124200"/>
            <a:ext cx="6191250" cy="35147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2000"/>
            <a:ext cx="9144000" cy="57759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04800" y="1066800"/>
            <a:ext cx="8305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Математика тесно связанна с экономикой, а без экономики гостиничный бизнес представить нельзя! 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268</TotalTime>
  <Words>506</Words>
  <Application>Microsoft Office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ДЕПАРТАМЕНТ ОБРАЗОВАНИЯ ГОРОДА МОСКВЫ ГБПОУ ПЕРВЫЙ МОСКОВСКИЙ ОБРАЗОВАТЕЛЬНЫЙ КОМПЛЕКС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ДЕПАРТАМЕНТ ОБРАЗОВАНИЯ ГОРОДА МОСКВЫ ГБПОУ ПЕРВЫЙ МОСКОВСКИЙ ОБРАЗОВАТЕЛЬНЫЙ КОМПЛЕКС</dc:title>
  <cp:lastModifiedBy>User</cp:lastModifiedBy>
  <cp:revision>31</cp:revision>
  <dcterms:modified xsi:type="dcterms:W3CDTF">2016-03-28T19:08:17Z</dcterms:modified>
</cp:coreProperties>
</file>