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59" r:id="rId6"/>
    <p:sldId id="261" r:id="rId7"/>
    <p:sldId id="262" r:id="rId8"/>
    <p:sldId id="263" r:id="rId9"/>
    <p:sldId id="264" r:id="rId10"/>
    <p:sldId id="266" r:id="rId11"/>
  </p:sldIdLst>
  <p:sldSz cx="9144000" cy="5143500" type="screen16x9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1" d="100"/>
          <a:sy n="91" d="100"/>
        </p:scale>
        <p:origin x="-228" y="-114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9BAFB3-3F85-469F-B3B2-C2A9DD7A2E41}" type="datetimeFigureOut">
              <a:rPr lang="ru-RU" smtClean="0"/>
              <a:t>19.06.2018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6EDA2-D2D3-4514-9752-0F1BA1E73A4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9BAFB3-3F85-469F-B3B2-C2A9DD7A2E41}" type="datetimeFigureOut">
              <a:rPr lang="ru-RU" smtClean="0"/>
              <a:t>19.06.2018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6EDA2-D2D3-4514-9752-0F1BA1E73A4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9BAFB3-3F85-469F-B3B2-C2A9DD7A2E41}" type="datetimeFigureOut">
              <a:rPr lang="ru-RU" smtClean="0"/>
              <a:t>19.06.2018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6EDA2-D2D3-4514-9752-0F1BA1E73A4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9BAFB3-3F85-469F-B3B2-C2A9DD7A2E41}" type="datetimeFigureOut">
              <a:rPr lang="ru-RU" smtClean="0"/>
              <a:t>19.06.2018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6EDA2-D2D3-4514-9752-0F1BA1E73A4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9BAFB3-3F85-469F-B3B2-C2A9DD7A2E41}" type="datetimeFigureOut">
              <a:rPr lang="ru-RU" smtClean="0"/>
              <a:t>19.06.2018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6EDA2-D2D3-4514-9752-0F1BA1E73A4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9BAFB3-3F85-469F-B3B2-C2A9DD7A2E41}" type="datetimeFigureOut">
              <a:rPr lang="ru-RU" smtClean="0"/>
              <a:t>19.06.2018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6EDA2-D2D3-4514-9752-0F1BA1E73A4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9BAFB3-3F85-469F-B3B2-C2A9DD7A2E41}" type="datetimeFigureOut">
              <a:rPr lang="ru-RU" smtClean="0"/>
              <a:t>19.06.2018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6EDA2-D2D3-4514-9752-0F1BA1E73A4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9BAFB3-3F85-469F-B3B2-C2A9DD7A2E41}" type="datetimeFigureOut">
              <a:rPr lang="ru-RU" smtClean="0"/>
              <a:t>19.06.2018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6EDA2-D2D3-4514-9752-0F1BA1E73A4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9BAFB3-3F85-469F-B3B2-C2A9DD7A2E41}" type="datetimeFigureOut">
              <a:rPr lang="ru-RU" smtClean="0"/>
              <a:t>19.06.2018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6EDA2-D2D3-4514-9752-0F1BA1E73A4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9BAFB3-3F85-469F-B3B2-C2A9DD7A2E41}" type="datetimeFigureOut">
              <a:rPr lang="ru-RU" smtClean="0"/>
              <a:t>19.06.2018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6EDA2-D2D3-4514-9752-0F1BA1E73A4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9BAFB3-3F85-469F-B3B2-C2A9DD7A2E41}" type="datetimeFigureOut">
              <a:rPr lang="ru-RU" smtClean="0"/>
              <a:t>19.06.2018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6EDA2-D2D3-4514-9752-0F1BA1E73A4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9BAFB3-3F85-469F-B3B2-C2A9DD7A2E41}" type="datetimeFigureOut">
              <a:rPr lang="ru-RU" smtClean="0"/>
              <a:t>19.06.2018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C6EDA2-D2D3-4514-9752-0F1BA1E73A4E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gif"/><Relationship Id="rId4" Type="http://schemas.openxmlformats.org/officeDocument/2006/relationships/image" Target="../media/image8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gif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Рисунок 5" descr="Рисунок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252536" y="-149090"/>
            <a:ext cx="9577064" cy="5394272"/>
          </a:xfrm>
          <a:prstGeom prst="rect">
            <a:avLst/>
          </a:prstGeom>
        </p:spPr>
      </p:pic>
      <p:sp>
        <p:nvSpPr>
          <p:cNvPr id="7" name="Овал 6"/>
          <p:cNvSpPr/>
          <p:nvPr/>
        </p:nvSpPr>
        <p:spPr>
          <a:xfrm>
            <a:off x="827584" y="267494"/>
            <a:ext cx="7560840" cy="4248472"/>
          </a:xfrm>
          <a:prstGeom prst="ellipse">
            <a:avLst/>
          </a:prstGeom>
          <a:gradFill>
            <a:gsLst>
              <a:gs pos="0">
                <a:schemeClr val="lt2">
                  <a:tint val="80000"/>
                  <a:satMod val="300000"/>
                  <a:alpha val="30000"/>
                </a:schemeClr>
              </a:gs>
              <a:gs pos="100000">
                <a:schemeClr val="lt2">
                  <a:shade val="30000"/>
                  <a:satMod val="200000"/>
                </a:schemeClr>
              </a:gs>
            </a:gsLst>
          </a:gra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003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1547664" y="1131590"/>
            <a:ext cx="640871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</a:rPr>
              <a:t>Математика вокруг нас</a:t>
            </a:r>
            <a:endParaRPr lang="ru-RU" sz="72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Century Gothic" pitchFamily="34" charset="0"/>
            </a:endParaRPr>
          </a:p>
        </p:txBody>
      </p:sp>
      <p:pic>
        <p:nvPicPr>
          <p:cNvPr id="8" name="Рисунок 7" descr="mok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3939902"/>
            <a:ext cx="1358071" cy="108193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r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-108520" y="-61124"/>
            <a:ext cx="9433048" cy="5313155"/>
          </a:xfrm>
        </p:spPr>
      </p:pic>
      <p:sp>
        <p:nvSpPr>
          <p:cNvPr id="8" name="Прямоугольник 7"/>
          <p:cNvSpPr/>
          <p:nvPr/>
        </p:nvSpPr>
        <p:spPr>
          <a:xfrm>
            <a:off x="251520" y="699542"/>
            <a:ext cx="8496944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i="1" dirty="0" smtClean="0">
                <a:solidFill>
                  <a:schemeClr val="bg1"/>
                </a:solidFill>
                <a:latin typeface="Century Gothic" pitchFamily="34" charset="0"/>
              </a:rPr>
              <a:t>- Цифра шесть — дверной замочек: Сверху крюк, внизу кружочек.</a:t>
            </a:r>
            <a:r>
              <a:rPr lang="ru-RU" sz="3200" dirty="0" smtClean="0">
                <a:solidFill>
                  <a:schemeClr val="bg1"/>
                </a:solidFill>
                <a:latin typeface="Century Gothic" pitchFamily="34" charset="0"/>
              </a:rPr>
              <a:t> </a:t>
            </a:r>
          </a:p>
          <a:p>
            <a:r>
              <a:rPr lang="ru-RU" sz="3200" i="1" dirty="0" smtClean="0">
                <a:solidFill>
                  <a:schemeClr val="bg1"/>
                </a:solidFill>
                <a:latin typeface="Century Gothic" pitchFamily="34" charset="0"/>
              </a:rPr>
              <a:t>- Семь раз отмерь, один - отрежь.</a:t>
            </a:r>
            <a:r>
              <a:rPr lang="ru-RU" sz="3200" dirty="0" smtClean="0">
                <a:solidFill>
                  <a:schemeClr val="bg1"/>
                </a:solidFill>
                <a:latin typeface="Century Gothic" pitchFamily="34" charset="0"/>
              </a:rPr>
              <a:t> </a:t>
            </a:r>
          </a:p>
          <a:p>
            <a:r>
              <a:rPr lang="ru-RU" sz="3200" i="1" dirty="0" smtClean="0">
                <a:solidFill>
                  <a:schemeClr val="bg1"/>
                </a:solidFill>
                <a:latin typeface="Century Gothic" pitchFamily="34" charset="0"/>
              </a:rPr>
              <a:t>- Осень — перемен восемь.</a:t>
            </a:r>
            <a:r>
              <a:rPr lang="ru-RU" sz="3200" dirty="0" smtClean="0">
                <a:solidFill>
                  <a:schemeClr val="bg1"/>
                </a:solidFill>
                <a:latin typeface="Century Gothic" pitchFamily="34" charset="0"/>
              </a:rPr>
              <a:t> </a:t>
            </a:r>
          </a:p>
          <a:p>
            <a:r>
              <a:rPr lang="ru-RU" sz="3200" i="1" dirty="0" smtClean="0">
                <a:solidFill>
                  <a:schemeClr val="bg1"/>
                </a:solidFill>
                <a:latin typeface="Century Gothic" pitchFamily="34" charset="0"/>
              </a:rPr>
              <a:t>- Девять человек — все равно, что десяток.</a:t>
            </a:r>
            <a:r>
              <a:rPr lang="ru-RU" sz="3200" dirty="0" smtClean="0">
                <a:solidFill>
                  <a:schemeClr val="bg1"/>
                </a:solidFill>
                <a:latin typeface="Century Gothic" pitchFamily="34" charset="0"/>
              </a:rPr>
              <a:t> </a:t>
            </a:r>
          </a:p>
          <a:p>
            <a:r>
              <a:rPr lang="ru-RU" sz="3200" i="1" dirty="0" smtClean="0">
                <a:solidFill>
                  <a:schemeClr val="bg1"/>
                </a:solidFill>
                <a:latin typeface="Century Gothic" pitchFamily="34" charset="0"/>
              </a:rPr>
              <a:t>- Одно дерево срубишь - десять посади.</a:t>
            </a:r>
            <a:r>
              <a:rPr lang="ru-RU" sz="3200" dirty="0" smtClean="0">
                <a:solidFill>
                  <a:schemeClr val="bg1"/>
                </a:solidFill>
                <a:latin typeface="Century Gothic" pitchFamily="34" charset="0"/>
              </a:rPr>
              <a:t> </a:t>
            </a:r>
            <a:endParaRPr lang="ru-RU" sz="3200" dirty="0">
              <a:solidFill>
                <a:schemeClr val="bg1"/>
              </a:solidFill>
              <a:latin typeface="Century Gothic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r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-108520" y="-61124"/>
            <a:ext cx="9433048" cy="5313155"/>
          </a:xfrm>
        </p:spPr>
      </p:pic>
      <p:sp>
        <p:nvSpPr>
          <p:cNvPr id="5" name="TextBox 4"/>
          <p:cNvSpPr txBox="1"/>
          <p:nvPr/>
        </p:nvSpPr>
        <p:spPr>
          <a:xfrm>
            <a:off x="0" y="-164554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</a:rPr>
              <a:t>Что такое математика?</a:t>
            </a:r>
            <a:endParaRPr lang="ru-RU" sz="4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Century Gothic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67544" y="771550"/>
            <a:ext cx="4804454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chemeClr val="bg1"/>
                </a:solidFill>
                <a:latin typeface="Century Gothic" pitchFamily="34" charset="0"/>
              </a:rPr>
              <a:t>Математика</a:t>
            </a:r>
            <a:r>
              <a:rPr lang="en-US" sz="2800" b="1" dirty="0" smtClean="0">
                <a:solidFill>
                  <a:schemeClr val="bg1"/>
                </a:solidFill>
                <a:latin typeface="Century Gothic" pitchFamily="34" charset="0"/>
              </a:rPr>
              <a:t>-</a:t>
            </a:r>
            <a:r>
              <a:rPr lang="ru-RU" sz="2800" dirty="0" smtClean="0">
                <a:solidFill>
                  <a:schemeClr val="bg1"/>
                </a:solidFill>
                <a:latin typeface="Century Gothic" pitchFamily="34" charset="0"/>
              </a:rPr>
              <a:t>наука о структурах, порядке и отношениях, исторически сложившаяся на основе операций подсчёта, измерения и описания формы объектов.</a:t>
            </a:r>
            <a:endParaRPr lang="ru-RU" sz="2800" dirty="0">
              <a:solidFill>
                <a:schemeClr val="bg1"/>
              </a:solidFill>
              <a:latin typeface="Century Gothic" pitchFamily="34" charset="0"/>
            </a:endParaRPr>
          </a:p>
        </p:txBody>
      </p:sp>
      <p:pic>
        <p:nvPicPr>
          <p:cNvPr id="13" name="Рисунок 12" descr="гиф1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436096" y="1131590"/>
            <a:ext cx="2857500" cy="26670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r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-108520" y="-61124"/>
            <a:ext cx="9433048" cy="5313155"/>
          </a:xfrm>
        </p:spPr>
      </p:pic>
      <p:sp>
        <p:nvSpPr>
          <p:cNvPr id="8" name="Прямоугольник 7"/>
          <p:cNvSpPr/>
          <p:nvPr/>
        </p:nvSpPr>
        <p:spPr>
          <a:xfrm>
            <a:off x="467544" y="483518"/>
            <a:ext cx="4536504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i="1" dirty="0" smtClean="0">
                <a:solidFill>
                  <a:schemeClr val="bg1"/>
                </a:solidFill>
                <a:latin typeface="Century Gothic" pitchFamily="34" charset="0"/>
              </a:rPr>
              <a:t>На уроках математики мы изучаем числа и цифры. </a:t>
            </a:r>
            <a:br>
              <a:rPr lang="ru-RU" sz="3200" i="1" dirty="0" smtClean="0">
                <a:solidFill>
                  <a:schemeClr val="bg1"/>
                </a:solidFill>
                <a:latin typeface="Century Gothic" pitchFamily="34" charset="0"/>
              </a:rPr>
            </a:br>
            <a:r>
              <a:rPr lang="ru-RU" sz="3200" i="1" dirty="0" smtClean="0">
                <a:solidFill>
                  <a:schemeClr val="bg1"/>
                </a:solidFill>
                <a:latin typeface="Century Gothic" pitchFamily="34" charset="0"/>
              </a:rPr>
              <a:t>Возникает вопрос: что такое число и цифра?</a:t>
            </a:r>
            <a:endParaRPr lang="ru-RU" sz="3200" dirty="0">
              <a:solidFill>
                <a:schemeClr val="bg1"/>
              </a:solidFill>
              <a:latin typeface="Century Gothic" pitchFamily="34" charset="0"/>
            </a:endParaRPr>
          </a:p>
        </p:txBody>
      </p:sp>
      <p:pic>
        <p:nvPicPr>
          <p:cNvPr id="9" name="Рисунок 8" descr="гиф2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932040" y="1347614"/>
            <a:ext cx="3212353" cy="235572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r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-108520" y="-61124"/>
            <a:ext cx="9433048" cy="5313155"/>
          </a:xfrm>
        </p:spPr>
      </p:pic>
      <p:sp>
        <p:nvSpPr>
          <p:cNvPr id="8" name="Прямоугольник 7"/>
          <p:cNvSpPr/>
          <p:nvPr/>
        </p:nvSpPr>
        <p:spPr>
          <a:xfrm>
            <a:off x="467544" y="483518"/>
            <a:ext cx="3456384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Цифра</a:t>
            </a:r>
            <a:r>
              <a:rPr lang="ru-RU" sz="4400" i="1" dirty="0" smtClean="0">
                <a:solidFill>
                  <a:schemeClr val="bg1"/>
                </a:solidFill>
                <a:latin typeface="Century Gothic" pitchFamily="34" charset="0"/>
              </a:rPr>
              <a:t> — </a:t>
            </a:r>
            <a:r>
              <a:rPr lang="ru-RU" sz="4400" dirty="0" smtClean="0">
                <a:solidFill>
                  <a:schemeClr val="bg1"/>
                </a:solidFill>
                <a:latin typeface="Century Gothic" pitchFamily="34" charset="0"/>
              </a:rPr>
              <a:t>это знак, обозначающий число.</a:t>
            </a:r>
            <a:endParaRPr lang="ru-RU" sz="4400" dirty="0">
              <a:solidFill>
                <a:schemeClr val="bg1"/>
              </a:solidFill>
              <a:latin typeface="Century Gothic" pitchFamily="34" charset="0"/>
            </a:endParaRPr>
          </a:p>
        </p:txBody>
      </p:sp>
      <p:pic>
        <p:nvPicPr>
          <p:cNvPr id="9" name="Рисунок 8" descr="17025046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995936" y="1563638"/>
            <a:ext cx="4248472" cy="319794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r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-108520" y="-61124"/>
            <a:ext cx="9433048" cy="5313155"/>
          </a:xfrm>
        </p:spPr>
      </p:pic>
      <p:sp>
        <p:nvSpPr>
          <p:cNvPr id="8" name="Прямоугольник 7"/>
          <p:cNvSpPr/>
          <p:nvPr/>
        </p:nvSpPr>
        <p:spPr>
          <a:xfrm>
            <a:off x="467544" y="483518"/>
            <a:ext cx="5544616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Число</a:t>
            </a:r>
            <a:r>
              <a:rPr lang="ru-RU" sz="3600" i="1" dirty="0" smtClean="0">
                <a:solidFill>
                  <a:schemeClr val="bg1"/>
                </a:solidFill>
                <a:latin typeface="Century Gothic" pitchFamily="34" charset="0"/>
              </a:rPr>
              <a:t> — </a:t>
            </a:r>
            <a:r>
              <a:rPr lang="ru-RU" sz="3600" dirty="0" smtClean="0">
                <a:solidFill>
                  <a:schemeClr val="bg1"/>
                </a:solidFill>
                <a:latin typeface="Century Gothic" pitchFamily="34" charset="0"/>
              </a:rPr>
              <a:t>основное понятие математики, величина, при помощи, которой производится счёт.</a:t>
            </a:r>
            <a:endParaRPr lang="ru-RU" sz="3600" dirty="0">
              <a:solidFill>
                <a:schemeClr val="bg1"/>
              </a:solidFill>
              <a:latin typeface="Century Gothic" pitchFamily="34" charset="0"/>
            </a:endParaRPr>
          </a:p>
        </p:txBody>
      </p:sp>
      <p:pic>
        <p:nvPicPr>
          <p:cNvPr id="6" name="Рисунок 5" descr="число1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79512" y="3219822"/>
            <a:ext cx="2986763" cy="192367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число2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436096" y="483518"/>
            <a:ext cx="2881883" cy="185612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 descr="число3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932040" y="2571750"/>
            <a:ext cx="3657575" cy="235572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r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-108520" y="-61124"/>
            <a:ext cx="9433048" cy="5313155"/>
          </a:xfrm>
        </p:spPr>
      </p:pic>
      <p:sp>
        <p:nvSpPr>
          <p:cNvPr id="9" name="Прямоугольник 8"/>
          <p:cNvSpPr/>
          <p:nvPr/>
        </p:nvSpPr>
        <p:spPr>
          <a:xfrm>
            <a:off x="251520" y="339503"/>
            <a:ext cx="856895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solidFill>
                  <a:schemeClr val="bg1"/>
                </a:solidFill>
                <a:latin typeface="Century Gothic" pitchFamily="34" charset="0"/>
              </a:rPr>
              <a:t>Начиная с момента рождения мы встречаемся в жизни с числами. Это и вес, и рост, и дата рождения.</a:t>
            </a:r>
            <a:endParaRPr lang="ru-RU" sz="3200" dirty="0">
              <a:solidFill>
                <a:schemeClr val="bg1"/>
              </a:solidFill>
              <a:latin typeface="Century Gothic" pitchFamily="34" charset="0"/>
            </a:endParaRPr>
          </a:p>
        </p:txBody>
      </p:sp>
      <p:pic>
        <p:nvPicPr>
          <p:cNvPr id="11" name="Рисунок 10" descr="42e9cfff910daa585e6b4f653d8f6a51_norma_ves_rost.jpg"/>
          <p:cNvPicPr>
            <a:picLocks noChangeAspect="1"/>
          </p:cNvPicPr>
          <p:nvPr/>
        </p:nvPicPr>
        <p:blipFill>
          <a:blip r:embed="rId3" cstate="print"/>
          <a:srcRect l="5689" t="2514" r="4287" b="10161"/>
          <a:stretch>
            <a:fillRect/>
          </a:stretch>
        </p:blipFill>
        <p:spPr>
          <a:xfrm>
            <a:off x="395536" y="2067694"/>
            <a:ext cx="4824536" cy="2297398"/>
          </a:xfrm>
          <a:prstGeom prst="rect">
            <a:avLst/>
          </a:prstGeom>
        </p:spPr>
      </p:pic>
      <p:pic>
        <p:nvPicPr>
          <p:cNvPr id="12" name="Рисунок 11" descr="bigstock_Baby_On_Scales_1468854.jpg"/>
          <p:cNvPicPr>
            <a:picLocks noChangeAspect="1"/>
          </p:cNvPicPr>
          <p:nvPr/>
        </p:nvPicPr>
        <p:blipFill>
          <a:blip r:embed="rId4" cstate="print"/>
          <a:srcRect t="3801" r="22934"/>
          <a:stretch>
            <a:fillRect/>
          </a:stretch>
        </p:blipFill>
        <p:spPr>
          <a:xfrm>
            <a:off x="5447910" y="1923678"/>
            <a:ext cx="3696090" cy="3075806"/>
          </a:xfrm>
          <a:prstGeom prst="rect">
            <a:avLst/>
          </a:prstGeom>
        </p:spPr>
      </p:pic>
      <p:pic>
        <p:nvPicPr>
          <p:cNvPr id="13" name="Рисунок 12" descr="5-cifra_18_let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7523789" y="1923678"/>
            <a:ext cx="1620211" cy="185167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r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-108520" y="-61124"/>
            <a:ext cx="9433048" cy="5313155"/>
          </a:xfrm>
        </p:spPr>
      </p:pic>
      <p:sp>
        <p:nvSpPr>
          <p:cNvPr id="9" name="Прямоугольник 8"/>
          <p:cNvSpPr/>
          <p:nvPr/>
        </p:nvSpPr>
        <p:spPr>
          <a:xfrm>
            <a:off x="179512" y="267494"/>
            <a:ext cx="856895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solidFill>
                  <a:schemeClr val="bg1"/>
                </a:solidFill>
                <a:latin typeface="Century Gothic" pitchFamily="34" charset="0"/>
              </a:rPr>
              <a:t>Ни для кого не секрет, что каждое мгновение наша жизнь наполнена числами.</a:t>
            </a:r>
            <a:endParaRPr lang="ru-RU" sz="3200" dirty="0">
              <a:solidFill>
                <a:schemeClr val="bg1"/>
              </a:solidFill>
              <a:latin typeface="Century Gothic" pitchFamily="34" charset="0"/>
            </a:endParaRPr>
          </a:p>
        </p:txBody>
      </p:sp>
      <p:pic>
        <p:nvPicPr>
          <p:cNvPr id="7" name="Рисунок 6" descr="кален.jpg"/>
          <p:cNvPicPr>
            <a:picLocks noChangeAspect="1"/>
          </p:cNvPicPr>
          <p:nvPr/>
        </p:nvPicPr>
        <p:blipFill>
          <a:blip r:embed="rId3" cstate="print"/>
          <a:srcRect l="53850" t="37799"/>
          <a:stretch>
            <a:fillRect/>
          </a:stretch>
        </p:blipFill>
        <p:spPr>
          <a:xfrm>
            <a:off x="3275856" y="1491630"/>
            <a:ext cx="2592288" cy="274269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Рисунок 7" descr="номер.jpg"/>
          <p:cNvPicPr>
            <a:picLocks noChangeAspect="1"/>
          </p:cNvPicPr>
          <p:nvPr/>
        </p:nvPicPr>
        <p:blipFill>
          <a:blip r:embed="rId4" cstate="print"/>
          <a:srcRect l="7510" t="28000" r="17392"/>
          <a:stretch>
            <a:fillRect/>
          </a:stretch>
        </p:blipFill>
        <p:spPr>
          <a:xfrm>
            <a:off x="0" y="2427734"/>
            <a:ext cx="3600331" cy="216024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" name="Рисунок 9" descr="цены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652120" y="2741844"/>
            <a:ext cx="3168352" cy="211362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r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-108520" y="-61124"/>
            <a:ext cx="9433048" cy="5313155"/>
          </a:xfrm>
        </p:spPr>
      </p:pic>
      <p:pic>
        <p:nvPicPr>
          <p:cNvPr id="11" name="Рисунок 10" descr="адрес.jpg"/>
          <p:cNvPicPr>
            <a:picLocks noChangeAspect="1"/>
          </p:cNvPicPr>
          <p:nvPr/>
        </p:nvPicPr>
        <p:blipFill>
          <a:blip r:embed="rId3" cstate="print"/>
          <a:srcRect t="21624" r="2693" b="26344"/>
          <a:stretch>
            <a:fillRect/>
          </a:stretch>
        </p:blipFill>
        <p:spPr>
          <a:xfrm>
            <a:off x="467544" y="3147814"/>
            <a:ext cx="4104456" cy="164605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2" name="Рисунок 11" descr="617257_b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076056" y="2643758"/>
            <a:ext cx="3901440" cy="219456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3" name="Рисунок 12" descr="b2db42d7cfea2492d1b703ad55tq--dlya-doma-i-interera-derevyannye-chasy-na-stenu-bolshie-nasten.jpg"/>
          <p:cNvPicPr>
            <a:picLocks noChangeAspect="1"/>
          </p:cNvPicPr>
          <p:nvPr/>
        </p:nvPicPr>
        <p:blipFill>
          <a:blip r:embed="rId5" cstate="print"/>
          <a:srcRect l="18162" t="7549" r="12625" b="7549"/>
          <a:stretch>
            <a:fillRect/>
          </a:stretch>
        </p:blipFill>
        <p:spPr>
          <a:xfrm>
            <a:off x="179512" y="267494"/>
            <a:ext cx="2736304" cy="25174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4" name="Рисунок 13" descr="s1200.jpg"/>
          <p:cNvPicPr>
            <a:picLocks noChangeAspect="1"/>
          </p:cNvPicPr>
          <p:nvPr/>
        </p:nvPicPr>
        <p:blipFill>
          <a:blip r:embed="rId6" cstate="print"/>
          <a:srcRect l="-483" b="33915"/>
          <a:stretch>
            <a:fillRect/>
          </a:stretch>
        </p:blipFill>
        <p:spPr>
          <a:xfrm>
            <a:off x="3275856" y="267494"/>
            <a:ext cx="5733057" cy="2070919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r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-108520" y="-61124"/>
            <a:ext cx="9433048" cy="5313155"/>
          </a:xfrm>
        </p:spPr>
      </p:pic>
      <p:sp>
        <p:nvSpPr>
          <p:cNvPr id="7" name="TextBox 6"/>
          <p:cNvSpPr txBox="1"/>
          <p:nvPr/>
        </p:nvSpPr>
        <p:spPr>
          <a:xfrm>
            <a:off x="251520" y="123478"/>
            <a:ext cx="864096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chemeClr val="bg1"/>
                </a:solidFill>
                <a:latin typeface="Century Gothic" pitchFamily="34" charset="0"/>
              </a:rPr>
              <a:t>Часто числа встречаются в пословицах и поговорках.</a:t>
            </a:r>
            <a:endParaRPr lang="ru-RU" sz="3600" dirty="0">
              <a:solidFill>
                <a:schemeClr val="bg1"/>
              </a:solidFill>
              <a:latin typeface="Century Gothic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23528" y="1635646"/>
            <a:ext cx="8496944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i="1" dirty="0" smtClean="0">
                <a:solidFill>
                  <a:schemeClr val="bg1"/>
                </a:solidFill>
                <a:latin typeface="Century Gothic" pitchFamily="34" charset="0"/>
              </a:rPr>
              <a:t>- Один в поле не воин.</a:t>
            </a:r>
            <a:r>
              <a:rPr lang="ru-RU" sz="3200" dirty="0" smtClean="0">
                <a:solidFill>
                  <a:schemeClr val="bg1"/>
                </a:solidFill>
                <a:latin typeface="Century Gothic" pitchFamily="34" charset="0"/>
              </a:rPr>
              <a:t> </a:t>
            </a:r>
          </a:p>
          <a:p>
            <a:r>
              <a:rPr lang="ru-RU" sz="3200" i="1" dirty="0" smtClean="0">
                <a:solidFill>
                  <a:schemeClr val="bg1"/>
                </a:solidFill>
                <a:latin typeface="Century Gothic" pitchFamily="34" charset="0"/>
              </a:rPr>
              <a:t>- Два сапога - пара.</a:t>
            </a:r>
            <a:r>
              <a:rPr lang="ru-RU" sz="3200" dirty="0" smtClean="0">
                <a:solidFill>
                  <a:schemeClr val="bg1"/>
                </a:solidFill>
                <a:latin typeface="Century Gothic" pitchFamily="34" charset="0"/>
              </a:rPr>
              <a:t> </a:t>
            </a:r>
          </a:p>
          <a:p>
            <a:r>
              <a:rPr lang="ru-RU" sz="3200" i="1" dirty="0" smtClean="0">
                <a:solidFill>
                  <a:schemeClr val="bg1"/>
                </a:solidFill>
                <a:latin typeface="Century Gothic" pitchFamily="34" charset="0"/>
              </a:rPr>
              <a:t>- Заблудиться в трех соснах.</a:t>
            </a:r>
            <a:r>
              <a:rPr lang="ru-RU" sz="3200" dirty="0" smtClean="0">
                <a:solidFill>
                  <a:schemeClr val="bg1"/>
                </a:solidFill>
                <a:latin typeface="Century Gothic" pitchFamily="34" charset="0"/>
              </a:rPr>
              <a:t> </a:t>
            </a:r>
            <a:r>
              <a:rPr lang="ru-RU" sz="3200" i="1" dirty="0" smtClean="0">
                <a:solidFill>
                  <a:schemeClr val="bg1"/>
                </a:solidFill>
                <a:latin typeface="Century Gothic" pitchFamily="34" charset="0"/>
              </a:rPr>
              <a:t>- Без четырех углов изба не рубится.</a:t>
            </a:r>
            <a:r>
              <a:rPr lang="ru-RU" sz="3200" dirty="0" smtClean="0">
                <a:solidFill>
                  <a:schemeClr val="bg1"/>
                </a:solidFill>
                <a:latin typeface="Century Gothic" pitchFamily="34" charset="0"/>
              </a:rPr>
              <a:t> </a:t>
            </a:r>
          </a:p>
          <a:p>
            <a:r>
              <a:rPr lang="ru-RU" sz="3200" i="1" dirty="0" smtClean="0">
                <a:solidFill>
                  <a:schemeClr val="bg1"/>
                </a:solidFill>
                <a:latin typeface="Century Gothic" pitchFamily="34" charset="0"/>
              </a:rPr>
              <a:t>- Знать, как свои пять пальцев.</a:t>
            </a:r>
            <a:r>
              <a:rPr lang="ru-RU" sz="3200" dirty="0" smtClean="0">
                <a:solidFill>
                  <a:schemeClr val="bg1"/>
                </a:solidFill>
                <a:latin typeface="Century Gothic" pitchFamily="34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76</TotalTime>
  <Words>166</Words>
  <Application>Microsoft Office PowerPoint</Application>
  <PresentationFormat>Экран (16:9)</PresentationFormat>
  <Paragraphs>18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Мария</dc:creator>
  <cp:lastModifiedBy>Мария</cp:lastModifiedBy>
  <cp:revision>9</cp:revision>
  <dcterms:created xsi:type="dcterms:W3CDTF">2018-06-19T17:27:02Z</dcterms:created>
  <dcterms:modified xsi:type="dcterms:W3CDTF">2018-06-19T18:43:40Z</dcterms:modified>
</cp:coreProperties>
</file>