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аксим кравченко" initials="мк" lastIdx="1" clrIdx="0">
    <p:extLst>
      <p:ext uri="{19B8F6BF-5375-455C-9EA6-DF929625EA0E}">
        <p15:presenceInfo xmlns:p15="http://schemas.microsoft.com/office/powerpoint/2012/main" userId="5351b028bc921f1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1" d="100"/>
          <a:sy n="91" d="100"/>
        </p:scale>
        <p:origin x="2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01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6033CB3-7F95-41E1-81BF-E8064342392D}" type="datetime1">
              <a:rPr lang="ru-RU" smtClean="0"/>
              <a:t>22.06.2018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2977E94-A6AB-4E02-8E43-E89F9CF475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2583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1C10190-6A87-4EFF-B67B-FD2B4955DE6B}" type="datetime1">
              <a:rPr lang="ru-RU" noProof="0" smtClean="0"/>
              <a:t>22.06.2018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ED491D0-8E1B-49C7-849B-A28568D9449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263258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6041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inv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832533" y="1371600"/>
            <a:ext cx="9359467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32533" y="4462272"/>
            <a:ext cx="9359467" cy="1033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rtlCol="0" anchor="b"/>
          <a:lstStyle>
            <a:lvl1pPr algn="l">
              <a:lnSpc>
                <a:spcPct val="90000"/>
              </a:lnSpc>
              <a:defRPr sz="6000" b="1">
                <a:solidFill>
                  <a:schemeClr val="tx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63D273F9-4EFF-4F0B-9DF4-01F988EA6D1E}" type="datetime1">
              <a:rPr lang="ru-RU" smtClean="0"/>
              <a:t>22.06.2018</a:t>
            </a:fld>
            <a:endParaRPr lang="ru-RU" dirty="0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BD266BE7-899D-4075-917F-DBDE33B6B69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549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89B750-52B5-4380-A24A-7530EE5DCF6F}" type="datetime1">
              <a:rPr lang="ru-RU" smtClean="0"/>
              <a:t>22.06.2018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405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 rot="5400000">
            <a:off x="8267671" y="3370131"/>
            <a:ext cx="6858000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 rot="5400000">
            <a:off x="7523375" y="2743540"/>
            <a:ext cx="6857433" cy="1371487"/>
          </a:xfrm>
          <a:prstGeom prst="rect">
            <a:avLst/>
          </a:prstGeom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8199" y="462249"/>
            <a:ext cx="9693088" cy="5714714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78199" y="6356350"/>
            <a:ext cx="1971947" cy="365125"/>
          </a:xfrm>
        </p:spPr>
        <p:txBody>
          <a:bodyPr rtlCol="0"/>
          <a:lstStyle/>
          <a:p>
            <a:pPr rtl="0"/>
            <a:fld id="{ADF49962-1D0D-4F31-AB9F-D72B431EE16F}" type="datetime1">
              <a:rPr lang="ru-RU" smtClean="0"/>
              <a:t>22.06.2018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82374" y="6356350"/>
            <a:ext cx="5687786" cy="36512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02389" y="6356350"/>
            <a:ext cx="1968898" cy="365125"/>
          </a:xfrm>
        </p:spPr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9411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4A3FD9A-4A31-4F86-93A4-8837C3CDE1A3}" type="datetime1">
              <a:rPr lang="ru-RU" smtClean="0"/>
              <a:t>22.06.2018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333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inv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02152" y="-20637"/>
            <a:ext cx="7315200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02152" y="4462272"/>
            <a:ext cx="73152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5000" b="1">
                <a:solidFill>
                  <a:schemeClr val="tx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38014" y="4589463"/>
            <a:ext cx="6597465" cy="1500187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5389B495-48D3-4554-8EC7-73D4659C5407}" type="datetime1">
              <a:rPr lang="ru-RU" smtClean="0"/>
              <a:t>22.06.2018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BD266BE7-899D-4075-917F-DBDE33B6B69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2452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4489704" cy="3986784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15368" y="2194560"/>
            <a:ext cx="4493424" cy="3986784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5AA998-4B36-404A-8DEA-DA5BB2816D86}" type="datetime1">
              <a:rPr lang="ru-RU" smtClean="0"/>
              <a:t>22.06.2018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040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80160" y="1828456"/>
            <a:ext cx="4489704" cy="830695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80160" y="2743194"/>
            <a:ext cx="4489704" cy="3433769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19088" y="1828456"/>
            <a:ext cx="4489704" cy="830695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19088" y="2743194"/>
            <a:ext cx="4489704" cy="3433769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63059E1-7810-4134-BA30-CD168ACA1ED0}" type="datetime1">
              <a:rPr lang="ru-RU" smtClean="0"/>
              <a:t>22.06.2018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286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8DD942-3932-490C-965E-CE019573200E}" type="datetime1">
              <a:rPr lang="ru-RU" smtClean="0"/>
              <a:t>22.06.2018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61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23EE73-29DE-4D32-853F-71E261A37FAC}" type="datetime1">
              <a:rPr lang="ru-RU" smtClean="0"/>
              <a:t>22.06.2018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29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ctr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Текст 2"/>
          <p:cNvSpPr>
            <a:spLocks noGrp="1"/>
          </p:cNvSpPr>
          <p:nvPr>
            <p:ph type="body" sz="half" idx="2"/>
          </p:nvPr>
        </p:nvSpPr>
        <p:spPr>
          <a:xfrm>
            <a:off x="1291818" y="2465294"/>
            <a:ext cx="3834874" cy="3711669"/>
          </a:xfrm>
        </p:spPr>
        <p:txBody>
          <a:bodyPr rtlCol="0">
            <a:normAutofit/>
          </a:bodyPr>
          <a:lstStyle>
            <a:lvl1pPr marL="0" indent="0" rtl="0">
              <a:spcBef>
                <a:spcPts val="1500"/>
              </a:spcBef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3" name="Объект 3"/>
          <p:cNvSpPr>
            <a:spLocks noGrp="1"/>
          </p:cNvSpPr>
          <p:nvPr>
            <p:ph idx="1"/>
          </p:nvPr>
        </p:nvSpPr>
        <p:spPr>
          <a:xfrm>
            <a:off x="5518897" y="2465294"/>
            <a:ext cx="5174504" cy="3711669"/>
          </a:xfrm>
        </p:spPr>
        <p:txBody>
          <a:bodyPr rtlCol="0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3AA2DE-E044-4C5E-88E8-826FD672C224}" type="datetime1">
              <a:rPr lang="ru-RU" smtClean="0"/>
              <a:t>22.06.2018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4742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ctr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1819" y="2465293"/>
            <a:ext cx="3834874" cy="3711669"/>
          </a:xfrm>
        </p:spPr>
        <p:txBody>
          <a:bodyPr rtlCol="0"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89F6FF-325E-4839-A110-B16E8C0199BE}" type="datetime1">
              <a:rPr lang="ru-RU" smtClean="0"/>
              <a:t>22.06.2018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366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 8"/>
          <p:cNvSpPr/>
          <p:nvPr/>
        </p:nvSpPr>
        <p:spPr>
          <a:xfrm>
            <a:off x="0" y="347472"/>
            <a:ext cx="12188952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0" y="457200"/>
            <a:ext cx="12188952" cy="13712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1280160" y="4663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  <a:p>
            <a:pPr lvl="5" rtl="0"/>
            <a:r>
              <a:rPr lang="ru-RU" dirty="0"/>
              <a:t>Шестой</a:t>
            </a:r>
          </a:p>
          <a:p>
            <a:pPr lvl="6" rtl="0"/>
            <a:r>
              <a:rPr lang="ru-RU" dirty="0"/>
              <a:t>Седьмой</a:t>
            </a:r>
          </a:p>
          <a:p>
            <a:pPr lvl="7" rtl="0"/>
            <a:r>
              <a:rPr lang="ru-RU" dirty="0"/>
              <a:t>Восьмой</a:t>
            </a:r>
          </a:p>
          <a:p>
            <a:pPr lvl="8" rtl="0"/>
            <a:r>
              <a:rPr lang="ru-RU" dirty="0"/>
              <a:t>Девятый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/>
                </a:solidFill>
              </a:defRPr>
            </a:lvl1pPr>
          </a:lstStyle>
          <a:p>
            <a:fld id="{38ABFFF7-E2BC-4B90-8333-1B79B63513B3}" type="datetime1">
              <a:rPr lang="ru-RU" smtClean="0"/>
              <a:pPr/>
              <a:t>22.06.2018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/>
                </a:solidFill>
              </a:defRPr>
            </a:lvl1pPr>
          </a:lstStyle>
          <a:p>
            <a:pPr rtl="0"/>
            <a:fld id="{BD266BE7-899D-4075-917F-DBDE33B6B69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92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500"/>
        </a:spcBef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algn="r" rtl="0"/>
            <a:r>
              <a:rPr lang="ru-RU" dirty="0"/>
              <a:t>Математика вокруг нас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algn="r" rtl="0"/>
            <a:r>
              <a:rPr lang="ru-RU" dirty="0"/>
              <a:t>Подготовил Кравченко Максим </a:t>
            </a:r>
          </a:p>
          <a:p>
            <a:pPr algn="r" rtl="0"/>
            <a:r>
              <a:rPr lang="ru-RU" dirty="0"/>
              <a:t>группа 11 </a:t>
            </a:r>
            <a:r>
              <a:rPr lang="ru-RU" dirty="0" err="1"/>
              <a:t>гс</a:t>
            </a:r>
            <a:r>
              <a:rPr lang="ru-RU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91C6BF-3E6C-4CC1-A86B-C9CA7DF9954A}"/>
              </a:ext>
            </a:extLst>
          </p:cNvPr>
          <p:cNvSpPr txBox="1"/>
          <p:nvPr/>
        </p:nvSpPr>
        <p:spPr>
          <a:xfrm>
            <a:off x="2904748" y="1517068"/>
            <a:ext cx="8770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Государственное бюджетное профессиональное образовательное учреждение города Москвы "Первый Московский Образовательный Комплекс"</a:t>
            </a:r>
          </a:p>
        </p:txBody>
      </p:sp>
    </p:spTree>
    <p:extLst>
      <p:ext uri="{BB962C8B-B14F-4D97-AF65-F5344CB8AC3E}">
        <p14:creationId xmlns:p14="http://schemas.microsoft.com/office/powerpoint/2010/main" val="1732698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8ACDB2-6FA2-4561-AFA1-A874E0DFE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Все состоит из фигур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7EBF55-8037-4E5A-8263-EAEA4137B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2010445"/>
            <a:ext cx="5415720" cy="45706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Вы умеете рисовать? </a:t>
            </a:r>
          </a:p>
          <a:p>
            <a:pPr marL="0" indent="0">
              <a:buNone/>
            </a:pPr>
            <a:r>
              <a:rPr lang="ru-RU" dirty="0"/>
              <a:t>Давайте разберемся, как можно улучшить свои рисунки с помощью математики.</a:t>
            </a:r>
          </a:p>
          <a:p>
            <a:pPr marL="0" indent="0">
              <a:buNone/>
            </a:pPr>
            <a:r>
              <a:rPr lang="ru-RU" dirty="0"/>
              <a:t>Все что мы хотим нарисовать состоит из фигур. Давайте попробуем нарисовать кота. Но как его нарисовать? </a:t>
            </a:r>
          </a:p>
          <a:p>
            <a:pPr marL="0" indent="0">
              <a:buNone/>
            </a:pPr>
            <a:r>
              <a:rPr lang="ru-RU" dirty="0"/>
              <a:t>Все просто, смотрим на кота, выделяем фигуры и рисуем их в нужном месте и правильных пропорциях.</a:t>
            </a:r>
          </a:p>
          <a:p>
            <a:pPr marL="0" indent="0">
              <a:buNone/>
            </a:pPr>
            <a:r>
              <a:rPr lang="ru-RU" dirty="0"/>
              <a:t>А дальше прорисовываем остальное выправляя линии. Вот и получился кот. </a:t>
            </a:r>
          </a:p>
          <a:p>
            <a:pPr marL="0" indent="0">
              <a:buNone/>
            </a:pPr>
            <a:r>
              <a:rPr lang="ru-RU" dirty="0"/>
              <a:t>Математика и здесь понадобилась, какая она интересная… </a:t>
            </a:r>
          </a:p>
        </p:txBody>
      </p:sp>
      <p:pic>
        <p:nvPicPr>
          <p:cNvPr id="4098" name="Picture 2" descr="ÐÐ°ÑÑÐ¸Ð½ÐºÐ¸ Ð¿Ð¾ Ð·Ð°Ð¿ÑÐ¾ÑÑ ÑÐ¸ÑÑÐ½Ð¾Ðº ÐºÐ¾ÑÐ° ÑÐµÑÐµÐ· ÑÐ¸Ð³ÑÑÑ">
            <a:extLst>
              <a:ext uri="{FF2B5EF4-FFF2-40B4-BE49-F238E27FC236}">
                <a16:creationId xmlns:a16="http://schemas.microsoft.com/office/drawing/2014/main" id="{6A429561-E16A-49F9-8FD1-31646E6604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5687" y="2685913"/>
            <a:ext cx="3509260" cy="3509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Ð°ÑÑÐ¸Ð½ÐºÐ¸ Ð¿Ð¾ Ð·Ð°Ð¿ÑÐ¾ÑÑ ÑÐ¸ÑÑÐ½Ð¾Ðº ÐºÐ¾ÑÐ° ÑÐµÑÐµÐ· ÑÐ¸Ð³ÑÑÑ">
            <a:extLst>
              <a:ext uri="{FF2B5EF4-FFF2-40B4-BE49-F238E27FC236}">
                <a16:creationId xmlns:a16="http://schemas.microsoft.com/office/drawing/2014/main" id="{26C86425-7871-44BC-98B3-AAC4320A8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59153" y="2010445"/>
            <a:ext cx="2167087" cy="216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F845867-C1D3-40AC-A6E8-53613DF6D9B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9154" y="4413963"/>
            <a:ext cx="2167085" cy="216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705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C1916A-D640-4E85-B0EE-32CA78F42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Значение цифры «0»</a:t>
            </a:r>
          </a:p>
        </p:txBody>
      </p:sp>
      <p:pic>
        <p:nvPicPr>
          <p:cNvPr id="5122" name="Picture 2" descr="https://arhivurokov.ru/videouroki/html/2017/06/01/v_593043455b039/99690873_4.png">
            <a:extLst>
              <a:ext uri="{FF2B5EF4-FFF2-40B4-BE49-F238E27FC236}">
                <a16:creationId xmlns:a16="http://schemas.microsoft.com/office/drawing/2014/main" id="{45ED7A3F-A98E-4B12-B4C9-115670FD2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4895" y="2031439"/>
            <a:ext cx="5212075" cy="436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BE40E6-1A7C-41B3-849B-C853D1BFC7B9}"/>
              </a:ext>
            </a:extLst>
          </p:cNvPr>
          <p:cNvSpPr/>
          <p:nvPr/>
        </p:nvSpPr>
        <p:spPr>
          <a:xfrm>
            <a:off x="295790" y="1858510"/>
            <a:ext cx="328453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Вот это ноль иль ничего.</a:t>
            </a:r>
          </a:p>
          <a:p>
            <a:r>
              <a:rPr lang="ru-RU" dirty="0"/>
              <a:t>Послушай сказку про него.</a:t>
            </a:r>
          </a:p>
          <a:p>
            <a:endParaRPr lang="ru-RU" dirty="0"/>
          </a:p>
          <a:p>
            <a:r>
              <a:rPr lang="ru-RU" dirty="0"/>
              <a:t>Сказал веселый, круглый ноль</a:t>
            </a:r>
          </a:p>
          <a:p>
            <a:r>
              <a:rPr lang="ru-RU" dirty="0"/>
              <a:t>Соседке-единице:</a:t>
            </a:r>
          </a:p>
          <a:p>
            <a:r>
              <a:rPr lang="ru-RU" dirty="0"/>
              <a:t>— С тобою рядышком позволь</a:t>
            </a:r>
          </a:p>
          <a:p>
            <a:r>
              <a:rPr lang="ru-RU" dirty="0"/>
              <a:t>Стоять мне на странице!</a:t>
            </a:r>
          </a:p>
          <a:p>
            <a:endParaRPr lang="ru-RU" dirty="0"/>
          </a:p>
          <a:p>
            <a:r>
              <a:rPr lang="ru-RU" dirty="0"/>
              <a:t>Она окинула его</a:t>
            </a:r>
          </a:p>
          <a:p>
            <a:r>
              <a:rPr lang="ru-RU" dirty="0"/>
              <a:t>Сердитым, гордым взглядом:</a:t>
            </a:r>
          </a:p>
          <a:p>
            <a:r>
              <a:rPr lang="ru-RU" dirty="0"/>
              <a:t>— Ты, ноль, не стоишь ничего.</a:t>
            </a:r>
          </a:p>
          <a:p>
            <a:r>
              <a:rPr lang="ru-RU" dirty="0"/>
              <a:t>Не стой со мною рядом!</a:t>
            </a:r>
          </a:p>
          <a:p>
            <a:endParaRPr lang="ru-RU" dirty="0"/>
          </a:p>
          <a:p>
            <a:r>
              <a:rPr lang="ru-RU" dirty="0"/>
              <a:t>Ответил ноль: — Я признаю,</a:t>
            </a:r>
          </a:p>
          <a:p>
            <a:r>
              <a:rPr lang="ru-RU" dirty="0"/>
              <a:t>Что ничего не стою,</a:t>
            </a:r>
          </a:p>
          <a:p>
            <a:r>
              <a:rPr lang="ru-RU" dirty="0"/>
              <a:t>Но можешь стать ты десятью,</a:t>
            </a:r>
          </a:p>
          <a:p>
            <a:r>
              <a:rPr lang="ru-RU" dirty="0"/>
              <a:t>Коль буду я с тобою.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65392B9-F56D-4D72-9D9C-2A851D960DD0}"/>
              </a:ext>
            </a:extLst>
          </p:cNvPr>
          <p:cNvSpPr/>
          <p:nvPr/>
        </p:nvSpPr>
        <p:spPr>
          <a:xfrm>
            <a:off x="3580327" y="1858510"/>
            <a:ext cx="380356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Так одинока ты сейчас,</a:t>
            </a:r>
          </a:p>
          <a:p>
            <a:r>
              <a:rPr lang="ru-RU" dirty="0"/>
              <a:t>Мала и худощава,</a:t>
            </a:r>
          </a:p>
          <a:p>
            <a:r>
              <a:rPr lang="ru-RU" dirty="0"/>
              <a:t>Но будешь больше в десять раз,</a:t>
            </a:r>
          </a:p>
          <a:p>
            <a:r>
              <a:rPr lang="ru-RU" dirty="0"/>
              <a:t>Когда я стану справа.</a:t>
            </a:r>
          </a:p>
          <a:p>
            <a:endParaRPr lang="ru-RU" dirty="0"/>
          </a:p>
          <a:p>
            <a:r>
              <a:rPr lang="ru-RU" dirty="0"/>
              <a:t>Напрасно думают, что ноль</a:t>
            </a:r>
          </a:p>
          <a:p>
            <a:r>
              <a:rPr lang="ru-RU" dirty="0"/>
              <a:t>Играет маленькую роль.</a:t>
            </a:r>
          </a:p>
          <a:p>
            <a:endParaRPr lang="ru-RU" dirty="0"/>
          </a:p>
          <a:p>
            <a:r>
              <a:rPr lang="ru-RU" dirty="0"/>
              <a:t>Мы двойку в двадцать превратим.</a:t>
            </a:r>
          </a:p>
          <a:p>
            <a:r>
              <a:rPr lang="ru-RU" dirty="0"/>
              <a:t>Из троек и четверок</a:t>
            </a:r>
          </a:p>
          <a:p>
            <a:r>
              <a:rPr lang="ru-RU" dirty="0"/>
              <a:t>Мы можем, если захотим,</a:t>
            </a:r>
          </a:p>
          <a:p>
            <a:r>
              <a:rPr lang="ru-RU" dirty="0"/>
              <a:t>Составить тридцать, сорок.</a:t>
            </a:r>
          </a:p>
          <a:p>
            <a:endParaRPr lang="ru-RU" dirty="0"/>
          </a:p>
          <a:p>
            <a:r>
              <a:rPr lang="ru-RU" dirty="0"/>
              <a:t>Пусть говорят, что мы ничто, —</a:t>
            </a:r>
          </a:p>
          <a:p>
            <a:r>
              <a:rPr lang="ru-RU" dirty="0"/>
              <a:t>С двумя нолями вместе</a:t>
            </a:r>
          </a:p>
          <a:p>
            <a:r>
              <a:rPr lang="ru-RU" dirty="0"/>
              <a:t>Из единицы выйдет сто,</a:t>
            </a:r>
          </a:p>
          <a:p>
            <a:r>
              <a:rPr lang="ru-RU" dirty="0"/>
              <a:t>Из двойки — целых двести!</a:t>
            </a:r>
          </a:p>
        </p:txBody>
      </p:sp>
    </p:spTree>
    <p:extLst>
      <p:ext uri="{BB962C8B-B14F-4D97-AF65-F5344CB8AC3E}">
        <p14:creationId xmlns:p14="http://schemas.microsoft.com/office/powerpoint/2010/main" val="3402679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657D2833-8C09-FD4F-83B4-4969D7053A91}"/>
              </a:ext>
            </a:extLst>
          </p:cNvPr>
          <p:cNvSpPr/>
          <p:nvPr/>
        </p:nvSpPr>
        <p:spPr>
          <a:xfrm>
            <a:off x="4667898" y="2376590"/>
            <a:ext cx="5727782" cy="3267636"/>
          </a:xfrm>
          <a:prstGeom prst="roundRect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6F1346-DDB0-4A8F-A632-443C5370B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E24DD0-2DB5-45C2-982C-F5EA2885B20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69" y="1828456"/>
            <a:ext cx="5173569" cy="5173569"/>
          </a:xfrm>
          <a:prstGeom prst="rect">
            <a:avLst/>
          </a:prstGeom>
        </p:spPr>
      </p:pic>
      <p:sp>
        <p:nvSpPr>
          <p:cNvPr id="10" name="Объект 9">
            <a:extLst>
              <a:ext uri="{FF2B5EF4-FFF2-40B4-BE49-F238E27FC236}">
                <a16:creationId xmlns:a16="http://schemas.microsoft.com/office/drawing/2014/main" id="{B92ECE8F-9F4F-B14F-B04C-1DE9856866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B43275-FBA5-6B4C-8981-41BF72DFA363}"/>
              </a:ext>
            </a:extLst>
          </p:cNvPr>
          <p:cNvSpPr txBox="1"/>
          <p:nvPr/>
        </p:nvSpPr>
        <p:spPr>
          <a:xfrm>
            <a:off x="4888610" y="2887023"/>
            <a:ext cx="54686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Математика очень важна в нашем мире, как вы поняли, почти все подчиняется ее законам. Учите математику и вам откроется почти весь мир!</a:t>
            </a:r>
          </a:p>
        </p:txBody>
      </p:sp>
    </p:spTree>
    <p:extLst>
      <p:ext uri="{BB962C8B-B14F-4D97-AF65-F5344CB8AC3E}">
        <p14:creationId xmlns:p14="http://schemas.microsoft.com/office/powerpoint/2010/main" val="2362286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C20078-2DA3-4D9B-9FED-F0DE36C27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Вступление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4EA800-0F41-4804-B94B-1B69280EB1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003" y="2006198"/>
            <a:ext cx="7065349" cy="4510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Что такое математика? Думаю, что даже маленькие дети умеют считать по пальцам, умеют рисовать квадратики и кривые, ставить точки, видели кубики и т.д. Весь мир - это математика, всё, что мы видим, является ею. Здания, дорога, сама планета Земля, это разные геометрические фигуры. </a:t>
            </a:r>
          </a:p>
          <a:p>
            <a:pPr marL="0" indent="0">
              <a:buNone/>
            </a:pPr>
            <a:r>
              <a:rPr lang="ru-RU" dirty="0"/>
              <a:t>Так вот, это всё и есть математика, подсчёты – арифметика, рисование и кубики – черчение и геометрия соответственно.  </a:t>
            </a:r>
          </a:p>
          <a:p>
            <a:pPr marL="0" indent="0">
              <a:buNone/>
            </a:pPr>
            <a:r>
              <a:rPr lang="ru-RU" dirty="0"/>
              <a:t>Таким образом, можно сказать, что математика – это совокупность наук, изучающих величины, количественные отношения, а также пространственные формы.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6EC5713-BF9D-4F81-AB52-3CEC24203F8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7170" y="2760511"/>
            <a:ext cx="4324828" cy="295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031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BB972C-123C-4F15-82CB-2869E2506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Где мы можем встретить математику?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32945B-C938-4E7E-9DCC-DC90DD23B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883" y="1997565"/>
            <a:ext cx="7528987" cy="45706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Математика одна из тех наук, которую можно увидеть везде, не верите? </a:t>
            </a:r>
          </a:p>
          <a:p>
            <a:pPr marL="0" indent="0">
              <a:buNone/>
            </a:pPr>
            <a:r>
              <a:rPr lang="ru-RU" dirty="0"/>
              <a:t>Тогда давайте посмотрим на часы. Что вы видите? Числа и стрелки. Давайте перенесем это в математику:</a:t>
            </a:r>
          </a:p>
          <a:p>
            <a:pPr marL="0" indent="0">
              <a:buNone/>
            </a:pPr>
            <a:r>
              <a:rPr lang="ru-RU" dirty="0"/>
              <a:t>Числа - это основное понятие </a:t>
            </a:r>
            <a:r>
              <a:rPr lang="ru-RU" b="1" dirty="0"/>
              <a:t>математики</a:t>
            </a:r>
            <a:r>
              <a:rPr lang="ru-RU" dirty="0"/>
              <a:t>, используемое для количественной характеристики, сравнения, нумерации объектов и их частей.</a:t>
            </a:r>
          </a:p>
          <a:p>
            <a:pPr marL="0" indent="0">
              <a:buNone/>
            </a:pPr>
            <a:r>
              <a:rPr lang="ru-RU" dirty="0"/>
              <a:t>А что такое стрелки, как думаете?</a:t>
            </a:r>
          </a:p>
          <a:p>
            <a:pPr marL="0" indent="0">
              <a:buNone/>
            </a:pPr>
            <a:r>
              <a:rPr lang="ru-RU" dirty="0"/>
              <a:t>Правильно, стрелки – это лучи, исходящие из одной точки (крепления).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1BD1207-3950-4CD9-80C9-E2FDC41D7B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1869" y="2495997"/>
            <a:ext cx="3957247" cy="3359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131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10B779-C3E5-448F-99AC-2B9B7BE66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Где мы можем встретить математику?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844E36-56FB-46BA-B3A3-FF9E35CF7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881" y="1997566"/>
            <a:ext cx="8401652" cy="46221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Где же еще мы можем встретить математику?</a:t>
            </a:r>
          </a:p>
          <a:p>
            <a:pPr marL="0" indent="0">
              <a:buNone/>
            </a:pPr>
            <a:r>
              <a:rPr lang="ru-RU" dirty="0"/>
              <a:t>Наверняка, вы встречали понятие географические координаты, если путешествовали куда-то или хорошо слушали преподавателей по географии.</a:t>
            </a:r>
          </a:p>
          <a:p>
            <a:pPr marL="0" indent="0">
              <a:buNone/>
            </a:pPr>
            <a:r>
              <a:rPr lang="ru-RU" dirty="0"/>
              <a:t>Из чего состоят координаты? </a:t>
            </a:r>
          </a:p>
          <a:p>
            <a:pPr marL="0" indent="0">
              <a:buNone/>
            </a:pPr>
            <a:r>
              <a:rPr lang="ru-RU" dirty="0"/>
              <a:t>Давайте разберем координаты Москвы:</a:t>
            </a:r>
          </a:p>
          <a:p>
            <a:pPr marL="0" indent="0">
              <a:buNone/>
            </a:pPr>
            <a:r>
              <a:rPr lang="ru-RU" dirty="0"/>
              <a:t>Широта: 55°45′07″ </a:t>
            </a:r>
            <a:r>
              <a:rPr lang="ru-RU" dirty="0" err="1"/>
              <a:t>с.ш</a:t>
            </a:r>
            <a:r>
              <a:rPr lang="ru-RU" dirty="0"/>
              <a:t>. </a:t>
            </a:r>
            <a:br>
              <a:rPr lang="ru-RU" dirty="0"/>
            </a:br>
            <a:r>
              <a:rPr lang="ru-RU" dirty="0"/>
              <a:t>Долгота: 37°36′56″ </a:t>
            </a:r>
            <a:r>
              <a:rPr lang="ru-RU" dirty="0" err="1"/>
              <a:t>в.д</a:t>
            </a:r>
            <a:r>
              <a:rPr lang="ru-RU" dirty="0"/>
              <a:t>. </a:t>
            </a:r>
          </a:p>
          <a:p>
            <a:pPr marL="0" indent="0">
              <a:buNone/>
            </a:pPr>
            <a:r>
              <a:rPr lang="ru-RU" dirty="0"/>
              <a:t>Как видите, опять используются числа. </a:t>
            </a:r>
          </a:p>
          <a:p>
            <a:pPr marL="0" indent="0">
              <a:buNone/>
            </a:pPr>
            <a:r>
              <a:rPr lang="ru-RU" dirty="0"/>
              <a:t>Таким образом, координаты – это  сведения о местонахождении кого-либо или чего-либо; адрес, номер телефона и т. п.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607176B-4742-409D-A980-54549E1714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9213" y="3266671"/>
            <a:ext cx="4379906" cy="252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234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4C1743-09AA-4709-A702-2DAFFE206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Где мы можем встретить математику?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67449C-E4AD-4C20-B112-E37408081B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2010445"/>
            <a:ext cx="7287337" cy="45088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Давайте посмотрим на стол. </a:t>
            </a:r>
          </a:p>
          <a:p>
            <a:pPr marL="0" indent="0">
              <a:buNone/>
            </a:pPr>
            <a:r>
              <a:rPr lang="ru-RU" dirty="0"/>
              <a:t>Что вы видите? Думаю, что вы заметили его плоскую поверхность.</a:t>
            </a:r>
          </a:p>
          <a:p>
            <a:pPr marL="0" indent="0">
              <a:buNone/>
            </a:pPr>
            <a:r>
              <a:rPr lang="ru-RU" dirty="0"/>
              <a:t>А теперь разберем этот стол, в понимании математики:</a:t>
            </a:r>
          </a:p>
          <a:p>
            <a:pPr marL="0" indent="0">
              <a:buNone/>
            </a:pPr>
            <a:r>
              <a:rPr lang="ru-RU" dirty="0"/>
              <a:t>У стола есть: столешница и ножки. Посмотрим на картинку. </a:t>
            </a:r>
          </a:p>
          <a:p>
            <a:pPr marL="0" indent="0">
              <a:buNone/>
            </a:pPr>
            <a:r>
              <a:rPr lang="ru-RU" dirty="0"/>
              <a:t>Поверхность этого стола – это прямоугольник. Прямоугольник – это фигура.</a:t>
            </a:r>
          </a:p>
          <a:p>
            <a:pPr marL="0" indent="0">
              <a:buNone/>
            </a:pPr>
            <a:r>
              <a:rPr lang="ru-RU" dirty="0"/>
              <a:t>Понятие прямоугольник записано в математике, а именно в геометрии.</a:t>
            </a:r>
          </a:p>
          <a:p>
            <a:pPr marL="0" indent="0">
              <a:buNone/>
            </a:pPr>
            <a:r>
              <a:rPr lang="ru-RU" dirty="0"/>
              <a:t>Если разбирать все части стола, то все это математика.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BD2624F-55FC-444C-923D-D06328D639F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3097" y="2658532"/>
            <a:ext cx="4173143" cy="301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92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6B5458-6C10-48E1-A4C2-994DBCAA6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Где мы можем встретить математику?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34879B-055A-4903-B0D4-553595346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734" y="2010445"/>
            <a:ext cx="7670800" cy="457065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Вы сегодня пили какую-нибудь жидкость? Давайте разберем такое понятие, как объем.</a:t>
            </a:r>
          </a:p>
          <a:p>
            <a:pPr marL="0" indent="0">
              <a:buNone/>
            </a:pPr>
            <a:r>
              <a:rPr lang="ru-RU" dirty="0"/>
              <a:t>Налейте воду в стакан. </a:t>
            </a:r>
          </a:p>
          <a:p>
            <a:pPr marL="0" indent="0">
              <a:buNone/>
            </a:pPr>
            <a:r>
              <a:rPr lang="ru-RU" dirty="0"/>
              <a:t>Если объем воды больше чем, объем стакана, то вода перельется, пока объемы не будут равны. </a:t>
            </a:r>
          </a:p>
          <a:p>
            <a:pPr marL="0" indent="0">
              <a:buNone/>
            </a:pPr>
            <a:r>
              <a:rPr lang="ru-RU" dirty="0"/>
              <a:t>Если же меньше, то вода не будет переливаться, и не дойдет до краев стакана. </a:t>
            </a:r>
          </a:p>
          <a:p>
            <a:pPr marL="0" indent="0">
              <a:buNone/>
            </a:pPr>
            <a:r>
              <a:rPr lang="ru-RU" dirty="0"/>
              <a:t>Если объемы равны, то вода будет на уровне краёв стакана.</a:t>
            </a:r>
          </a:p>
          <a:p>
            <a:pPr marL="0" indent="0">
              <a:buNone/>
            </a:pPr>
            <a:r>
              <a:rPr lang="ru-RU" dirty="0"/>
              <a:t>Объем - это тоже часть математики, его можно высчитывать через выведенные формулы и можно измерять.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D34097B-2198-4527-AB3B-E19ECC62B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8984" y="2086357"/>
            <a:ext cx="2857500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685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88E5E8-0B16-4A34-A72E-1033520A0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Где мы можем встретить математику?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F21817-5D6B-4F4F-9B5D-A838BE7D3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639" y="2010445"/>
            <a:ext cx="9628632" cy="451914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Вы любите бабочек? А вы замечали как устроено их тело? Бабочка это тоже в своем роде математика.</a:t>
            </a:r>
          </a:p>
          <a:p>
            <a:pPr marL="0" indent="0">
              <a:buNone/>
            </a:pPr>
            <a:r>
              <a:rPr lang="ru-RU" dirty="0"/>
              <a:t>Тело бабочки симметрично, рисунок на крыльях, сами крылья, усики, глаза и т.д.</a:t>
            </a:r>
          </a:p>
          <a:p>
            <a:pPr marL="0" indent="0">
              <a:buNone/>
            </a:pPr>
            <a:r>
              <a:rPr lang="ru-RU" dirty="0"/>
              <a:t>Симметрия бывает разная:</a:t>
            </a:r>
          </a:p>
          <a:p>
            <a:r>
              <a:rPr lang="ru-RU" dirty="0"/>
              <a:t>Зеркальная симметрия</a:t>
            </a:r>
          </a:p>
          <a:p>
            <a:r>
              <a:rPr lang="ru-RU" dirty="0"/>
              <a:t>Осевая симметрия</a:t>
            </a:r>
          </a:p>
          <a:p>
            <a:r>
              <a:rPr lang="ru-RU" dirty="0"/>
              <a:t>Вращательная симметрия</a:t>
            </a:r>
          </a:p>
          <a:p>
            <a:r>
              <a:rPr lang="ru-RU" dirty="0"/>
              <a:t>Центральная симметрия</a:t>
            </a:r>
          </a:p>
          <a:p>
            <a:r>
              <a:rPr lang="ru-RU" dirty="0"/>
              <a:t>Скользящая симметрия</a:t>
            </a:r>
          </a:p>
          <a:p>
            <a:r>
              <a:rPr lang="ru-RU" dirty="0"/>
              <a:t>Винтовая симметрия</a:t>
            </a:r>
          </a:p>
          <a:p>
            <a:pPr marL="0" indent="0">
              <a:buNone/>
            </a:pPr>
            <a:r>
              <a:rPr lang="ru-RU" dirty="0"/>
              <a:t>Так вот, тело бабочки симметрично зеркально. </a:t>
            </a:r>
          </a:p>
        </p:txBody>
      </p:sp>
      <p:pic>
        <p:nvPicPr>
          <p:cNvPr id="1026" name="Picture 2" descr="https://upload.wikimedia.org/wikipedia/commons/thumb/6/68/Simetria-bilateria.svg/200px-Simetria-bilateria.svg.png">
            <a:extLst>
              <a:ext uri="{FF2B5EF4-FFF2-40B4-BE49-F238E27FC236}">
                <a16:creationId xmlns:a16="http://schemas.microsoft.com/office/drawing/2014/main" id="{BFFA2559-E90F-415F-8BF9-8521136C3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5150" y="3155324"/>
            <a:ext cx="5051524" cy="315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нак ''минус'' 9">
            <a:extLst>
              <a:ext uri="{FF2B5EF4-FFF2-40B4-BE49-F238E27FC236}">
                <a16:creationId xmlns:a16="http://schemas.microsoft.com/office/drawing/2014/main" id="{AE55B4BE-1BBF-44BA-A82C-D64662D98666}"/>
              </a:ext>
            </a:extLst>
          </p:cNvPr>
          <p:cNvSpPr/>
          <p:nvPr/>
        </p:nvSpPr>
        <p:spPr>
          <a:xfrm rot="5400000">
            <a:off x="6773446" y="4547087"/>
            <a:ext cx="4071407" cy="25757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772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FD32F3-8DFF-4DAE-ADD6-56F5F534E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Это что цифры?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5AB2B3F-1D6A-4E7F-8074-9BFF26E336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635" y="4066186"/>
            <a:ext cx="5413420" cy="258922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2D35E90-F22E-4706-A15A-F705AF31363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946" y="2034861"/>
            <a:ext cx="5599375" cy="45048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53DD32-5A32-4FFA-B151-F45ECB0E07BC}"/>
              </a:ext>
            </a:extLst>
          </p:cNvPr>
          <p:cNvSpPr txBox="1"/>
          <p:nvPr/>
        </p:nvSpPr>
        <p:spPr>
          <a:xfrm>
            <a:off x="316155" y="2034861"/>
            <a:ext cx="57783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Оказывается, первобытные люди не знали счёта, а учить их было некому. Учила сама жизнь. Наблюдая окружающую природу, от которой полностью зависела их жизнь, люди из множества различных предметов сначала научились выделять отдельные предметы. </a:t>
            </a:r>
          </a:p>
          <a:p>
            <a:r>
              <a:rPr lang="ru-RU" dirty="0"/>
              <a:t>В разных странах и в разные времена люди учились записывать цифры по-своему.</a:t>
            </a:r>
          </a:p>
        </p:txBody>
      </p:sp>
    </p:spTree>
    <p:extLst>
      <p:ext uri="{BB962C8B-B14F-4D97-AF65-F5344CB8AC3E}">
        <p14:creationId xmlns:p14="http://schemas.microsoft.com/office/powerpoint/2010/main" val="948483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1BE4AC-32BF-4017-98B0-18E6BF7E0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Всем нужны пирамидки…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AA681C-CCB6-42F3-AD03-42E431870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631" y="2083398"/>
            <a:ext cx="6251352" cy="44719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Наверняка, слышали о египетских пирамидах, они представители мира геометрии, а значит и математики. </a:t>
            </a:r>
          </a:p>
          <a:p>
            <a:pPr marL="0" indent="0">
              <a:buNone/>
            </a:pPr>
            <a:r>
              <a:rPr lang="ru-RU" dirty="0"/>
              <a:t>Уже в далеком прошлом существовала математика, к примеру, чтобы построить пирамиду нужно: </a:t>
            </a:r>
          </a:p>
          <a:p>
            <a:r>
              <a:rPr lang="ru-RU" dirty="0"/>
              <a:t>знание планиметрии, </a:t>
            </a:r>
          </a:p>
          <a:p>
            <a:r>
              <a:rPr lang="ru-RU" dirty="0"/>
              <a:t>умение делать чертежи, </a:t>
            </a:r>
          </a:p>
          <a:p>
            <a:r>
              <a:rPr lang="ru-RU" dirty="0"/>
              <a:t>знание масштаба. </a:t>
            </a:r>
          </a:p>
          <a:p>
            <a:pPr marL="0" indent="0">
              <a:buNone/>
            </a:pPr>
            <a:r>
              <a:rPr lang="ru-RU" dirty="0"/>
              <a:t>Другими словами нужна математика.  </a:t>
            </a:r>
          </a:p>
        </p:txBody>
      </p:sp>
      <p:pic>
        <p:nvPicPr>
          <p:cNvPr id="3074" name="Picture 2" descr="ÐÐ°ÑÑÐ¸Ð½ÐºÐ¸ Ð¿Ð¾ Ð·Ð°Ð¿ÑÐ¾ÑÑ Ð¿Ð¸ÑÐ°Ð¼Ð¸Ð´Ñ">
            <a:extLst>
              <a:ext uri="{FF2B5EF4-FFF2-40B4-BE49-F238E27FC236}">
                <a16:creationId xmlns:a16="http://schemas.microsoft.com/office/drawing/2014/main" id="{299BE142-4825-485D-A302-F0AB3078C9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2423" y="2481874"/>
            <a:ext cx="4830383" cy="3403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95873"/>
      </p:ext>
    </p:extLst>
  </p:cSld>
  <p:clrMapOvr>
    <a:masterClrMapping/>
  </p:clrMapOvr>
</p:sld>
</file>

<file path=ppt/theme/theme1.xml><?xml version="1.0" encoding="utf-8"?>
<a:theme xmlns:a="http://schemas.openxmlformats.org/drawingml/2006/main" name="Школьные предметы 16:9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0525619_TF03462902_TF03462902.potx" id="{BAC63EC1-72D2-48C1-B41B-534A4895C3B1}" vid="{6FF2C71A-6631-4AB1-81A9-F18F0A42702E}"/>
    </a:ext>
  </a:extLst>
</a:theme>
</file>

<file path=ppt/theme/theme2.xml><?xml version="1.0" encoding="utf-8"?>
<a:theme xmlns:a="http://schemas.openxmlformats.org/drawingml/2006/main" name="Тема Offic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для учебных предметов, дизайн с рисунками на школьной доске (широкоэкранный формат)</Template>
  <TotalTime>186</TotalTime>
  <Words>818</Words>
  <Application>Microsoft Office PowerPoint</Application>
  <PresentationFormat>Широкоэкранный</PresentationFormat>
  <Paragraphs>103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Calibri</vt:lpstr>
      <vt:lpstr>Wingdings</vt:lpstr>
      <vt:lpstr>Школьные предметы 16:9</vt:lpstr>
      <vt:lpstr>Математика вокруг нас</vt:lpstr>
      <vt:lpstr>Вступление </vt:lpstr>
      <vt:lpstr>Где мы можем встретить математику?</vt:lpstr>
      <vt:lpstr>Где мы можем встретить математику?</vt:lpstr>
      <vt:lpstr>Где мы можем встретить математику?</vt:lpstr>
      <vt:lpstr>Где мы можем встретить математику?</vt:lpstr>
      <vt:lpstr>Где мы можем встретить математику?</vt:lpstr>
      <vt:lpstr>Это что цифры?</vt:lpstr>
      <vt:lpstr>Всем нужны пирамидки…</vt:lpstr>
      <vt:lpstr>Все состоит из фигур</vt:lpstr>
      <vt:lpstr>Значение цифры «0»</vt:lpstr>
      <vt:lpstr>Вывод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вокруг нас</dc:title>
  <dc:creator>максим кравченко</dc:creator>
  <cp:lastModifiedBy>Ирина Игоревна Егорова</cp:lastModifiedBy>
  <cp:revision>23</cp:revision>
  <dcterms:created xsi:type="dcterms:W3CDTF">2018-06-15T10:39:33Z</dcterms:created>
  <dcterms:modified xsi:type="dcterms:W3CDTF">2018-06-22T05:28:50Z</dcterms:modified>
</cp:coreProperties>
</file>