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15"/>
  </p:notesMasterIdLst>
  <p:handoutMasterIdLst>
    <p:handoutMasterId r:id="rId16"/>
  </p:handoutMasterIdLst>
  <p:sldIdLst>
    <p:sldId id="267" r:id="rId5"/>
    <p:sldId id="278" r:id="rId6"/>
    <p:sldId id="279" r:id="rId7"/>
    <p:sldId id="280" r:id="rId8"/>
    <p:sldId id="284" r:id="rId9"/>
    <p:sldId id="271" r:id="rId10"/>
    <p:sldId id="283" r:id="rId11"/>
    <p:sldId id="287" r:id="rId12"/>
    <p:sldId id="288" r:id="rId13"/>
    <p:sldId id="286" r:id="rId14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01114579-D02A-4B51-B5DF-8EC449F77AC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812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6074690-7256-4BB9-AC0F-97AEAE8CDEC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42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792" y="1905003"/>
            <a:ext cx="9435241" cy="1625599"/>
          </a:xfrm>
        </p:spPr>
        <p:txBody>
          <a:bodyPr rtlCol="0">
            <a:normAutofit/>
          </a:bodyPr>
          <a:lstStyle>
            <a:lvl1pPr algn="ctr" rtl="0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2103" y="3657123"/>
            <a:ext cx="9429931" cy="991077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  <p:grpSp>
        <p:nvGrpSpPr>
          <p:cNvPr id="7" name="Группа 6"/>
          <p:cNvGrpSpPr/>
          <p:nvPr/>
        </p:nvGrpSpPr>
        <p:grpSpPr>
          <a:xfrm>
            <a:off x="1218882" y="1600200"/>
            <a:ext cx="9739746" cy="73152"/>
            <a:chOff x="914400" y="1200150"/>
            <a:chExt cx="7306712" cy="54864"/>
          </a:xfrm>
        </p:grpSpPr>
        <p:sp>
          <p:nvSpPr>
            <p:cNvPr id="8" name="Овал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9" name="Овал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1218882" y="4851400"/>
            <a:ext cx="9739746" cy="73152"/>
            <a:chOff x="914400" y="3638550"/>
            <a:chExt cx="7306712" cy="54864"/>
          </a:xfrm>
        </p:grpSpPr>
        <p:sp>
          <p:nvSpPr>
            <p:cNvPr id="14" name="Овал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5" name="Овал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322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34563" y="434975"/>
            <a:ext cx="1168400" cy="5661025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613" y="434975"/>
            <a:ext cx="8413750" cy="5661025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570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906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030" y="990599"/>
            <a:ext cx="9344765" cy="2235203"/>
          </a:xfrm>
        </p:spPr>
        <p:txBody>
          <a:bodyPr rtlCol="0" anchor="b">
            <a:normAutofit/>
          </a:bodyPr>
          <a:lstStyle>
            <a:lvl1pPr algn="ctr" rtl="0">
              <a:lnSpc>
                <a:spcPct val="90000"/>
              </a:lnSpc>
              <a:defRPr sz="48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030" y="3733800"/>
            <a:ext cx="9344765" cy="1219200"/>
          </a:xfrm>
        </p:spPr>
        <p:txBody>
          <a:bodyPr rtlCol="0" anchor="t"/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  <p:grpSp>
        <p:nvGrpSpPr>
          <p:cNvPr id="13" name="Группа 12"/>
          <p:cNvGrpSpPr/>
          <p:nvPr/>
        </p:nvGrpSpPr>
        <p:grpSpPr>
          <a:xfrm>
            <a:off x="3273781" y="3475736"/>
            <a:ext cx="5641265" cy="54864"/>
            <a:chOff x="2455975" y="2588441"/>
            <a:chExt cx="4232051" cy="41148"/>
          </a:xfrm>
        </p:grpSpPr>
        <p:sp>
          <p:nvSpPr>
            <p:cNvPr id="14" name="Овал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8883" y="1803400"/>
            <a:ext cx="4773956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986" y="1803400"/>
            <a:ext cx="4773956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 baseline="0"/>
            </a:lvl8pPr>
            <a:lvl9pPr algn="l" rtl="0"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077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2945" y="1803400"/>
            <a:ext cx="476980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8883" y="2514600"/>
            <a:ext cx="4773956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00049" y="1803400"/>
            <a:ext cx="476980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5986" y="2514600"/>
            <a:ext cx="4773956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58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8883" y="1803400"/>
            <a:ext cx="6602281" cy="4267201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 baseline="0"/>
            </a:lvl8pPr>
            <a:lvl9pPr algn="l" rtl="0"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8125883" y="1803400"/>
            <a:ext cx="2844060" cy="4267201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1218883" y="1803400"/>
            <a:ext cx="660228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338739" y="1925320"/>
            <a:ext cx="6362567" cy="402336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3" y="1803401"/>
            <a:ext cx="2844060" cy="4165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721" y="301752"/>
            <a:ext cx="11579384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62164" y="1124744"/>
            <a:ext cx="4213565" cy="1913631"/>
          </a:xfrm>
        </p:spPr>
        <p:txBody>
          <a:bodyPr rtlCol="0">
            <a:noAutofit/>
          </a:bodyPr>
          <a:lstStyle/>
          <a:p>
            <a:pPr rtl="0"/>
            <a:r>
              <a:rPr lang="ru-RU" sz="4000" dirty="0"/>
              <a:t>Тема: биография </a:t>
            </a:r>
            <a:r>
              <a:rPr lang="ru-RU" sz="4000" dirty="0" err="1"/>
              <a:t>Иисака</a:t>
            </a:r>
            <a:r>
              <a:rPr lang="ru-RU" sz="4000" dirty="0"/>
              <a:t> Ньютона</a:t>
            </a:r>
            <a:endParaRPr lang="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14492" y="3861048"/>
            <a:ext cx="5184576" cy="2515345"/>
          </a:xfrm>
        </p:spPr>
        <p:txBody>
          <a:bodyPr rtlCol="0">
            <a:normAutofit/>
          </a:bodyPr>
          <a:lstStyle/>
          <a:p>
            <a:pPr algn="r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latin typeface="Comic Sans MS" panose="030F0702030302020204" pitchFamily="66" charset="0"/>
                <a:ea typeface="Times New Roman" panose="02020603050405020304" pitchFamily="18" charset="0"/>
              </a:rPr>
              <a:t>Выполнила: студентка  группы 11 ГС</a:t>
            </a:r>
            <a:endParaRPr lang="ru-RU" sz="18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latin typeface="Comic Sans MS" panose="030F0702030302020204" pitchFamily="66" charset="0"/>
                <a:ea typeface="Times New Roman" panose="02020603050405020304" pitchFamily="18" charset="0"/>
              </a:rPr>
              <a:t>Стратулат Диана                                                                                              </a:t>
            </a:r>
            <a:endParaRPr lang="ru-RU" sz="18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i="1" dirty="0">
                <a:latin typeface="Comic Sans MS" panose="030F0702030302020204" pitchFamily="66" charset="0"/>
                <a:ea typeface="Times New Roman" panose="02020603050405020304" pitchFamily="18" charset="0"/>
              </a:rPr>
              <a:t> </a:t>
            </a:r>
            <a:endParaRPr lang="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72532" y="30561"/>
            <a:ext cx="9649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>
                <a:latin typeface="Comic Sans MS" panose="030F0702030302020204" pitchFamily="66" charset="0"/>
                <a:ea typeface="Times New Roman" panose="02020603050405020304" pitchFamily="18" charset="0"/>
              </a:rPr>
              <a:t>ДЕПАРТАМЕНТ ОБРАЗОВАНИЯ ГОРОДА МОСКВЫ</a:t>
            </a:r>
          </a:p>
          <a:p>
            <a:pPr algn="ctr">
              <a:spcAft>
                <a:spcPts val="0"/>
              </a:spcAft>
            </a:pPr>
            <a:r>
              <a:rPr lang="ru-RU" sz="1600" dirty="0">
                <a:latin typeface="Comic Sans MS" panose="030F0702030302020204" pitchFamily="66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1600" cap="all" dirty="0">
                <a:latin typeface="Comic Sans MS" panose="030F0702030302020204" pitchFamily="66" charset="0"/>
                <a:ea typeface="Times New Roman" panose="02020603050405020304" pitchFamily="18" charset="0"/>
              </a:rPr>
              <a:t>Государственное бюджетное профессиональное образовательное учреждение среднего профессионального образования </a:t>
            </a:r>
            <a:endParaRPr lang="ru-RU" sz="16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cap="all" dirty="0">
                <a:latin typeface="Comic Sans MS" panose="030F0702030302020204" pitchFamily="66" charset="0"/>
                <a:ea typeface="Times New Roman" panose="02020603050405020304" pitchFamily="18" charset="0"/>
              </a:rPr>
              <a:t>ГОРОДА МОСКВЫ</a:t>
            </a:r>
          </a:p>
          <a:p>
            <a:pPr algn="ctr">
              <a:spcAft>
                <a:spcPts val="0"/>
              </a:spcAft>
            </a:pPr>
            <a:r>
              <a:rPr lang="ru-RU" sz="1600" cap="all" dirty="0">
                <a:latin typeface="Comic Sans MS" panose="030F0702030302020204" pitchFamily="66" charset="0"/>
                <a:ea typeface="Times New Roman" panose="02020603050405020304" pitchFamily="18" charset="0"/>
              </a:rPr>
              <a:t>ПЕРВЫЙ МОСКОВСКИЙ ОЮРАЗОВАТЕЛЬНЫЙ КОМПЛЕКС</a:t>
            </a:r>
            <a:endParaRPr lang="ru-RU" sz="16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cap="all" dirty="0">
                <a:latin typeface="Comic Sans MS" panose="030F0702030302020204" pitchFamily="66" charset="0"/>
                <a:ea typeface="Times New Roman" panose="02020603050405020304" pitchFamily="18" charset="0"/>
              </a:rPr>
              <a:t> </a:t>
            </a:r>
            <a:endParaRPr lang="ru-RU" sz="1600" dirty="0"/>
          </a:p>
        </p:txBody>
      </p:sp>
      <p:pic>
        <p:nvPicPr>
          <p:cNvPr id="5" name="Picture 2" descr="Логотип 1МО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72" y="2060848"/>
            <a:ext cx="3096344" cy="2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54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1884" y="2780928"/>
            <a:ext cx="9429931" cy="991077"/>
          </a:xfrm>
        </p:spPr>
        <p:txBody>
          <a:bodyPr/>
          <a:lstStyle/>
          <a:p>
            <a:r>
              <a:rPr lang="ru-RU" dirty="0"/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46315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218884" y="404664"/>
            <a:ext cx="9751060" cy="1168400"/>
          </a:xfrm>
        </p:spPr>
        <p:txBody>
          <a:bodyPr rtlCol="0"/>
          <a:lstStyle/>
          <a:p>
            <a:pPr rtl="0"/>
            <a:r>
              <a:rPr lang="ru" dirty="0">
                <a:latin typeface="Comic Sans MS" panose="030F0702030302020204" pitchFamily="66" charset="0"/>
              </a:rPr>
              <a:t>И</a:t>
            </a:r>
            <a:r>
              <a:rPr lang="ru-RU" dirty="0" err="1">
                <a:latin typeface="Comic Sans MS" panose="030F0702030302020204" pitchFamily="66" charset="0"/>
              </a:rPr>
              <a:t>саак</a:t>
            </a:r>
            <a:r>
              <a:rPr lang="ru-RU" dirty="0">
                <a:latin typeface="Comic Sans MS" panose="030F0702030302020204" pitchFamily="66" charset="0"/>
              </a:rPr>
              <a:t> Ньютон (1643-1727)</a:t>
            </a:r>
            <a:endParaRPr lang="ru" dirty="0">
              <a:latin typeface="Comic Sans MS" panose="030F0702030302020204" pitchFamily="66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218884" y="1844824"/>
            <a:ext cx="3890238" cy="4536504"/>
          </a:xfrm>
        </p:spPr>
        <p:txBody>
          <a:bodyPr rtlCol="0"/>
          <a:lstStyle/>
          <a:p>
            <a:pPr marL="0" indent="0">
              <a:buNone/>
            </a:pPr>
            <a:r>
              <a:rPr lang="ru-RU" sz="3200" dirty="0">
                <a:latin typeface="Comic Sans MS" panose="030F0702030302020204" pitchFamily="66" charset="0"/>
              </a:rPr>
              <a:t>Родиной ученого была Англия, деревушка в графстве </a:t>
            </a:r>
            <a:r>
              <a:rPr lang="ru-RU" sz="3200" dirty="0" err="1">
                <a:latin typeface="Comic Sans MS" panose="030F0702030302020204" pitchFamily="66" charset="0"/>
              </a:rPr>
              <a:t>Линкольншир</a:t>
            </a:r>
            <a:r>
              <a:rPr lang="ru-RU" sz="3200" dirty="0">
                <a:latin typeface="Comic Sans MS" panose="030F0702030302020204" pitchFamily="66" charset="0"/>
              </a:rPr>
              <a:t>. Он появился на свет в 1642 году в семье небогатого фермера-овцевода.</a:t>
            </a:r>
          </a:p>
          <a:p>
            <a:pPr marL="0" indent="0" rtl="0">
              <a:buNone/>
            </a:pPr>
            <a:endParaRPr lang="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564" y="620688"/>
            <a:ext cx="4104456" cy="56417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121" y="1844824"/>
            <a:ext cx="1970584" cy="118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6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>
                <a:latin typeface="Comic Sans MS" panose="030F0702030302020204" pitchFamily="66" charset="0"/>
              </a:rPr>
              <a:t>Образование</a:t>
            </a:r>
            <a:endParaRPr lang="ru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13" y="1620349"/>
            <a:ext cx="5328592" cy="346358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444" y="620688"/>
            <a:ext cx="5040560" cy="37804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86849" y="537408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1655–1661 года </a:t>
            </a:r>
            <a:r>
              <a:rPr lang="ru-RU" b="1" dirty="0">
                <a:latin typeface="Comic Sans MS" panose="030F0702030302020204" pitchFamily="66" charset="0"/>
              </a:rPr>
              <a:t>— обучение в школе </a:t>
            </a:r>
            <a:r>
              <a:rPr lang="ru-RU" b="1" dirty="0" err="1">
                <a:latin typeface="Comic Sans MS" panose="030F0702030302020204" pitchFamily="66" charset="0"/>
              </a:rPr>
              <a:t>Грэнтеме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30516" y="4761148"/>
            <a:ext cx="3744416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1661-1665 года </a:t>
            </a:r>
            <a:r>
              <a:rPr lang="ru-RU" b="1" dirty="0">
                <a:latin typeface="Comic Sans MS" panose="030F0702030302020204" pitchFamily="66" charset="0"/>
              </a:rPr>
              <a:t>— обучение в Тринити-колледж при Кембриджском университете</a:t>
            </a:r>
          </a:p>
        </p:txBody>
      </p:sp>
    </p:spTree>
    <p:extLst>
      <p:ext uri="{BB962C8B-B14F-4D97-AF65-F5344CB8AC3E}">
        <p14:creationId xmlns:p14="http://schemas.microsoft.com/office/powerpoint/2010/main" val="171184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548680"/>
            <a:ext cx="9751060" cy="1168400"/>
          </a:xfrm>
        </p:spPr>
        <p:txBody>
          <a:bodyPr rtlCol="0"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Основные достижения Ньютона</a:t>
            </a:r>
            <a:br>
              <a:rPr lang="ru-RU" dirty="0"/>
            </a:b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09836" y="1556792"/>
            <a:ext cx="8115890" cy="4801840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>
                <a:latin typeface="Comic Sans MS" panose="030F0702030302020204" pitchFamily="66" charset="0"/>
              </a:rPr>
              <a:t>Ньютон — основатель механики, важного раздела физики.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Ему принадлежат три закона, названные его же именем.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Открыл закон всемирного тяготения.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Разложил солнечный свет на спектр и обратно.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Стал автором популярной корпускулярной теории света.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Открыл «кольца Ньютона», изучая интерференцию света.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В математике Ньютон стал основателем интегрального счисления.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Автор бинома, который также носит его имя.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Построил зеркальный телескоп.</a:t>
            </a:r>
          </a:p>
          <a:p>
            <a:r>
              <a:rPr lang="ru-RU" sz="3600" dirty="0">
                <a:latin typeface="Comic Sans MS" panose="030F0702030302020204" pitchFamily="66" charset="0"/>
              </a:rPr>
              <a:t>Объяснил с научной точки зрения движение Луны вокруг Земли и планет вокруг Солнца.</a:t>
            </a:r>
          </a:p>
          <a:p>
            <a:endParaRPr lang="ru-RU" dirty="0"/>
          </a:p>
        </p:txBody>
      </p:sp>
      <p:pic>
        <p:nvPicPr>
          <p:cNvPr id="14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684" y="1052736"/>
            <a:ext cx="3268195" cy="5002126"/>
          </a:xfrm>
        </p:spPr>
      </p:pic>
    </p:spTree>
    <p:extLst>
      <p:ext uri="{BB962C8B-B14F-4D97-AF65-F5344CB8AC3E}">
        <p14:creationId xmlns:p14="http://schemas.microsoft.com/office/powerpoint/2010/main" val="290802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Самые значительные открытия в математической науке: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fontAlgn="base"/>
            <a:r>
              <a:rPr lang="ru-RU" dirty="0"/>
              <a:t>доказательство противоположности операций интегрирования и дифференцирования;</a:t>
            </a:r>
          </a:p>
          <a:p>
            <a:pPr fontAlgn="base"/>
            <a:r>
              <a:rPr lang="ru-RU" dirty="0"/>
              <a:t>метод поиска корней квадратных уравнений;</a:t>
            </a:r>
          </a:p>
          <a:p>
            <a:pPr fontAlgn="base"/>
            <a:r>
              <a:rPr lang="ru-RU" dirty="0"/>
              <a:t>вывод формулы бинома Ньютона — формулы разложения произвольной натуральной степени двучлена (</a:t>
            </a:r>
            <a:r>
              <a:rPr lang="ru-RU" dirty="0" err="1"/>
              <a:t>а+b</a:t>
            </a:r>
            <a:r>
              <a:rPr lang="ru-RU" dirty="0"/>
              <a:t>)</a:t>
            </a:r>
            <a:r>
              <a:rPr lang="ru-RU" baseline="30000" dirty="0"/>
              <a:t>n</a:t>
            </a:r>
            <a:r>
              <a:rPr lang="ru-RU" dirty="0"/>
              <a:t> в многочлен и другие.</a:t>
            </a:r>
          </a:p>
          <a:p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428" y="1600200"/>
            <a:ext cx="5371842" cy="3839605"/>
          </a:xfrm>
        </p:spPr>
      </p:pic>
    </p:spTree>
    <p:extLst>
      <p:ext uri="{BB962C8B-B14F-4D97-AF65-F5344CB8AC3E}">
        <p14:creationId xmlns:p14="http://schemas.microsoft.com/office/powerpoint/2010/main" val="148630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221" y="116632"/>
            <a:ext cx="9751060" cy="1168400"/>
          </a:xfrm>
        </p:spPr>
        <p:txBody>
          <a:bodyPr rtlCol="0"/>
          <a:lstStyle/>
          <a:p>
            <a:pPr rtl="0"/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Личная жизнь</a:t>
            </a:r>
            <a:endParaRPr lang="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7828" y="1421098"/>
            <a:ext cx="5256497" cy="4752528"/>
          </a:xfrm>
        </p:spPr>
        <p:txBody>
          <a:bodyPr rtlCol="0">
            <a:normAutofit lnSpcReduction="10000"/>
          </a:bodyPr>
          <a:lstStyle/>
          <a:p>
            <a:r>
              <a:rPr lang="ru-RU" sz="2400" dirty="0">
                <a:latin typeface="Comic Sans MS" panose="030F0702030302020204" pitchFamily="66" charset="0"/>
              </a:rPr>
              <a:t>Ньютон не оставил после себя потомков, так как никогда не был женат: всё своё свободное время он посвящал науке, а его заурядная, серая внешность делала его неприметным для женщин. Биографы упоминают лишь одну симпатию, промелькнувшую в юности Ньютона: учась в </a:t>
            </a:r>
            <a:r>
              <a:rPr lang="ru-RU" sz="2400" dirty="0" err="1">
                <a:latin typeface="Comic Sans MS" panose="030F0702030302020204" pitchFamily="66" charset="0"/>
              </a:rPr>
              <a:t>Грэнтэме</a:t>
            </a:r>
            <a:r>
              <a:rPr lang="ru-RU" sz="2400" dirty="0">
                <a:latin typeface="Comic Sans MS" panose="030F0702030302020204" pitchFamily="66" charset="0"/>
              </a:rPr>
              <a:t>, он был влюблён в мисс </a:t>
            </a:r>
            <a:r>
              <a:rPr lang="ru-RU" sz="2400" dirty="0" err="1">
                <a:latin typeface="Comic Sans MS" panose="030F0702030302020204" pitchFamily="66" charset="0"/>
              </a:rPr>
              <a:t>Сторей</a:t>
            </a:r>
            <a:r>
              <a:rPr lang="ru-RU" sz="2400" dirty="0">
                <a:latin typeface="Comic Sans MS" panose="030F0702030302020204" pitchFamily="66" charset="0"/>
              </a:rPr>
              <a:t>, свою сверстницу, с которой поддерживал тёплые, дружеские отношения до конца своих дней.</a:t>
            </a:r>
          </a:p>
          <a:p>
            <a:pPr rtl="0"/>
            <a:endParaRPr lang="en-US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24" y="476672"/>
            <a:ext cx="4343139" cy="5808950"/>
          </a:xfrm>
        </p:spPr>
      </p:pic>
    </p:spTree>
    <p:extLst>
      <p:ext uri="{BB962C8B-B14F-4D97-AF65-F5344CB8AC3E}">
        <p14:creationId xmlns:p14="http://schemas.microsoft.com/office/powerpoint/2010/main" val="418129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852" y="476672"/>
            <a:ext cx="9751060" cy="1168400"/>
          </a:xfrm>
        </p:spPr>
        <p:txBody>
          <a:bodyPr/>
          <a:lstStyle/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8883" y="1803400"/>
            <a:ext cx="3003321" cy="4267201"/>
          </a:xfrm>
        </p:spPr>
        <p:txBody>
          <a:bodyPr/>
          <a:lstStyle/>
          <a:p>
            <a:r>
              <a:rPr lang="ru-RU" dirty="0"/>
              <a:t>Последние годы Ньютон провёл в </a:t>
            </a:r>
            <a:r>
              <a:rPr lang="ru-RU" dirty="0" err="1"/>
              <a:t>Кенсингтоне</a:t>
            </a:r>
            <a:r>
              <a:rPr lang="ru-RU" dirty="0"/>
              <a:t>, где и скончался во сне 31 марта 1727 года. Похоронен учёный в Вестминстерском аббатстве.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260" y="764704"/>
            <a:ext cx="6378624" cy="451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56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837828" y="1754762"/>
            <a:ext cx="6624736" cy="511256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Comic Sans MS" panose="030F0702030302020204" pitchFamily="66" charset="0"/>
              </a:rPr>
              <a:t>Великий учёный не боялся экспериментировать на самом себе. Доказывая, что человек видит окружающий мир в результате давления на сетчатку глаза света, Ньютон тонким зондом надавил себе на дно глазного яблока, чуть не лишившись при этом глаза. К счастью, глаз остался невредимым, а разноцветные круги, который увидел при этом физик, доказали выдвинутую им гипотезу.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Comic Sans MS" panose="030F0702030302020204" pitchFamily="66" charset="0"/>
              </a:rPr>
              <a:t>Ньютону принадлежит одно из пророчеств о втором пришествии Христа: он называл 2060 год.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088" y="2168410"/>
            <a:ext cx="3544268" cy="35371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5780" y="692696"/>
            <a:ext cx="11161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Интересный факт!</a:t>
            </a:r>
          </a:p>
        </p:txBody>
      </p:sp>
    </p:spTree>
    <p:extLst>
      <p:ext uri="{BB962C8B-B14F-4D97-AF65-F5344CB8AC3E}">
        <p14:creationId xmlns:p14="http://schemas.microsoft.com/office/powerpoint/2010/main" val="288504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860" y="0"/>
            <a:ext cx="9751060" cy="1168400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Интересный факт!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1020" y="1412776"/>
            <a:ext cx="6602281" cy="426720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Comic Sans MS" panose="030F0702030302020204" pitchFamily="66" charset="0"/>
              </a:rPr>
              <a:t>Ньютон был уважаем и был почётным членом английской палаты лордов не один год. Заседания он не пропускал, но и никогда не выступал на них. Когда пошёл третий год этого социального служения, Исаак Ньютон неожиданно встал и попросил слова. Все были изумлены — в палате воцарилась мёртвая тишина. А физик уставшим голосом попросил всего лишь закрыть окно.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Comic Sans MS" panose="030F0702030302020204" pitchFamily="66" charset="0"/>
              </a:rPr>
              <a:t>По своей рассеянности Ньютон может равняться только с Альбертом Эйнштейном. Однажды он решил сварить себе яйцо, но вместо него опустил в кипяток свои карманные часы. Причём ошибку физик заметил лишь через 2 минуты, когда нужно было вытаскивать «яйцо».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652" y="1484784"/>
            <a:ext cx="3140705" cy="428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00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ига 16 х 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01059.potx" id="{C5FD5170-17AC-4815-968A-FDC1AAB6E99D}" vid="{74C691A5-1550-4555-B870-169F3443F41D}"/>
    </a:ext>
  </a:extLst>
</a:theme>
</file>

<file path=ppt/theme/theme2.xml><?xml version="1.0" encoding="utf-8"?>
<a:theme xmlns:a="http://schemas.openxmlformats.org/drawingml/2006/main" name="Тема Offic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1360476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TP102801058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706496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3ED4759-CFDD-43F0-817C-11D9197192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D80E12-3BE9-4746-820E-FFB249F467F2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dcmitype/"/>
    <ds:schemaRef ds:uri="4873beb7-5857-4685-be1f-d57550cc96cc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D003AC8-209A-4321-A17C-1B7A206433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Книга (широкоэкранный формат)</Template>
  <TotalTime>827</TotalTime>
  <Words>475</Words>
  <Application>Microsoft Office PowerPoint</Application>
  <PresentationFormat>Произвольный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Constantia</vt:lpstr>
      <vt:lpstr>Times New Roman</vt:lpstr>
      <vt:lpstr>Книга 16 х 9</vt:lpstr>
      <vt:lpstr>Тема: биография Иисака Ньютона</vt:lpstr>
      <vt:lpstr>Исаак Ньютон (1643-1727)</vt:lpstr>
      <vt:lpstr>Образование</vt:lpstr>
      <vt:lpstr>          Основные достижения Ньютона </vt:lpstr>
      <vt:lpstr>Самые значительные открытия в математической науке:</vt:lpstr>
      <vt:lpstr>Личная жизнь</vt:lpstr>
      <vt:lpstr>Смерть:</vt:lpstr>
      <vt:lpstr>Презентация PowerPoint</vt:lpstr>
      <vt:lpstr>Интересный факт!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Стратулат</dc:creator>
  <cp:lastModifiedBy>Диана Стратулат</cp:lastModifiedBy>
  <cp:revision>14</cp:revision>
  <dcterms:created xsi:type="dcterms:W3CDTF">2017-03-27T11:21:48Z</dcterms:created>
  <dcterms:modified xsi:type="dcterms:W3CDTF">2017-04-04T03:32:03Z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