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32" r:id="rId3"/>
    <p:sldMasterId id="2147483744" r:id="rId4"/>
  </p:sldMasterIdLst>
  <p:notesMasterIdLst>
    <p:notesMasterId r:id="rId18"/>
  </p:notesMasterIdLst>
  <p:sldIdLst>
    <p:sldId id="256" r:id="rId5"/>
    <p:sldId id="259" r:id="rId6"/>
    <p:sldId id="260" r:id="rId7"/>
    <p:sldId id="261" r:id="rId8"/>
    <p:sldId id="292" r:id="rId9"/>
    <p:sldId id="263" r:id="rId10"/>
    <p:sldId id="264" r:id="rId11"/>
    <p:sldId id="293" r:id="rId12"/>
    <p:sldId id="266" r:id="rId13"/>
    <p:sldId id="271" r:id="rId14"/>
    <p:sldId id="272" r:id="rId15"/>
    <p:sldId id="273" r:id="rId16"/>
    <p:sldId id="28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990000"/>
    <a:srgbClr val="990099"/>
    <a:srgbClr val="008000"/>
    <a:srgbClr val="003366"/>
    <a:srgbClr val="D60093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2" autoAdjust="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6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20B0FA-74B8-45DB-9059-3C7934FF08D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9E8ED2-3B27-4C6D-9DC0-78BA04795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0098-705C-4864-87D8-66603B7EF3BB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0324E-D00A-4EC5-A10C-AF5790B5B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07A39-B196-4304-ABF8-65CCB9725C48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C1E89-6E1F-4606-BA81-D4E4BEA0C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3C988-5C6F-492D-B13F-F8D36582870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091A3-5A36-4046-A387-CE3FFA6AE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01E12-E77A-429B-96DC-048019639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21648-7BC6-4B0E-A2B1-28777463F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5A06C-8A89-42E9-AD8C-D3A5DB61B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503F0-F33B-4AEE-8F69-A4CFC2492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63F6E-0ED7-4CD3-8082-72AF8F1F8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67C04-D31D-46EE-84B5-419B4E911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F3246-A1BD-4055-BF3D-8D55ACB28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DFC19-C6A7-4F4D-8E9B-DB0E1E4A7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0E385-C15E-41FD-8C8F-3C1E7938EA9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8A8E6-BF7F-4028-A839-4CFEBEF83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BB7D6-3A51-43DD-8A66-883E4DFE4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06CF1-4F77-418D-BEBC-13F8689D1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C02B0-2B16-4652-B9A1-2A2E64B4D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0B040-37E6-468A-8D3D-76440D07B44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018DC-A852-4AA6-AABB-EBCDA9FED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52B04-A92A-4FBA-B2B4-3E3A0943CDE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CB0D4-4832-487A-9A11-EEA79658D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1DFEB-CC09-4D2D-ACAB-5DDC6ED9C8DE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3F48E-69FE-4D5C-AA70-A5611C838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44E45-78F5-4037-9554-BD70F1B05150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F4F75-A9BC-4944-A6D1-93CDF4FC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5BD21-08C5-45ED-B668-A3AA02B76400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BE3A-3860-428A-A907-670863F07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28EDF-BA7A-4581-A285-DF88B69AA0A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EE406-A079-4247-A3B0-B89D96658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EC60C-2166-4231-8055-7BE153AEEB58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4D8E8-8E51-4484-87DF-08084ED8E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D2C9A-5248-40DC-912B-41EF480D158D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2766E-9D48-4611-87D4-9C2FC0FBE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33A0F-E8D8-4EC6-9212-BBE399E42A69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6263C-B29A-4934-977C-2C270E942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145AA-3710-4EC1-BAB5-FC778AF1B183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91732-275F-40E0-817E-1868A09ED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2D4E2-C9A2-4F8E-A6A7-173FD2C681E3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63D8A-3A72-40A4-B6B4-D92987F83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13020-96C1-4C39-9D6D-6952485EA6C6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8B502-F360-4E26-8EA7-95DFB9F44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438FC-4B53-4C3B-AA03-A5BD3AF57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15182-8E06-49C4-BA5E-0F5A2555C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E4577-0382-441C-875D-AA97243FE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EDF9-397A-4690-AED1-B05FBD162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4F8FE-F106-44F4-9514-211367949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A9C14-F0F1-48FC-8CDA-2CA93F316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FC251-5B99-4CCD-947B-F4224DE7B9CD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DF19D-01FF-4703-A67D-F0C819EF5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F3C5-0468-4CEB-8BC9-C3B4B9F8F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49352-AC28-4859-A83D-9346E633B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68C9-9CF5-42A4-9132-417FF1B1B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02921-E3F3-4EDC-9DED-AA3CFEA06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E07D0-0578-4F1D-BE5D-ED180DD01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FB19D-F8DC-440B-9B04-3DCFB2077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16CEC-CD79-4DDA-9001-D2C8DC17E93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16EE2-D1EB-4EC3-A6A0-BC938F459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55094-68F5-46CE-BA38-A6577A47D5A0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9A53A-927A-4B7B-9418-1EA1E7963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92688-869C-4FC3-90AD-CD00C70FD83E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DB91F-8469-42BC-BAFD-37D31BCBF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77E46-8D17-49A9-A83D-2F60E666565E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E4C4-B972-4D12-8731-154990777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CD9CD-9A69-4024-990D-FCDC93137CBD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F4778-A7AD-4878-86AB-9484469D2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39999"/>
                </a:schemeClr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00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2385A3-6966-4D69-8BC9-993D624E089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8EFF14-4A6E-4614-9DB1-B8990FF62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00">
                  <a:alpha val="50000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70000"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1B2BE7-C619-451A-A98D-917B1ED86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5" r:id="rId2"/>
    <p:sldLayoutId id="2147483764" r:id="rId3"/>
    <p:sldLayoutId id="2147483763" r:id="rId4"/>
    <p:sldLayoutId id="2147483762" r:id="rId5"/>
    <p:sldLayoutId id="2147483761" r:id="rId6"/>
    <p:sldLayoutId id="2147483760" r:id="rId7"/>
    <p:sldLayoutId id="2147483759" r:id="rId8"/>
    <p:sldLayoutId id="2147483758" r:id="rId9"/>
    <p:sldLayoutId id="2147483757" r:id="rId10"/>
    <p:sldLayoutId id="21474837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39999"/>
                </a:schemeClr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00">
              <a:alpha val="59999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B30CF4-CF98-4D58-9D50-96E157FC6D66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2927C8-5351-4F50-84CE-51E03676C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6" r:id="rId2"/>
    <p:sldLayoutId id="2147483775" r:id="rId3"/>
    <p:sldLayoutId id="2147483774" r:id="rId4"/>
    <p:sldLayoutId id="2147483773" r:id="rId5"/>
    <p:sldLayoutId id="2147483772" r:id="rId6"/>
    <p:sldLayoutId id="2147483771" r:id="rId7"/>
    <p:sldLayoutId id="2147483770" r:id="rId8"/>
    <p:sldLayoutId id="2147483769" r:id="rId9"/>
    <p:sldLayoutId id="2147483768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00">
                  <a:alpha val="50000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hlink">
                  <a:alpha val="70000"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0A5810-5463-489C-962C-5A5004EFA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87" r:id="rId3"/>
    <p:sldLayoutId id="2147483786" r:id="rId4"/>
    <p:sldLayoutId id="2147483785" r:id="rId5"/>
    <p:sldLayoutId id="2147483784" r:id="rId6"/>
    <p:sldLayoutId id="2147483783" r:id="rId7"/>
    <p:sldLayoutId id="2147483782" r:id="rId8"/>
    <p:sldLayoutId id="2147483781" r:id="rId9"/>
    <p:sldLayoutId id="2147483780" r:id="rId10"/>
    <p:sldLayoutId id="2147483779" r:id="rId11"/>
    <p:sldLayoutId id="214748377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4213" y="404813"/>
            <a:ext cx="7772400" cy="122396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990000"/>
                </a:solidFill>
              </a:rPr>
              <a:t> </a:t>
            </a:r>
            <a:r>
              <a:rPr lang="ru-RU" sz="2400" b="1" i="1" smtClean="0">
                <a:solidFill>
                  <a:srgbClr val="000066"/>
                </a:solidFill>
              </a:rPr>
              <a:t>МКДОК Вознесенский детский сад</a:t>
            </a:r>
            <a:endParaRPr lang="ru-RU" sz="3200" b="1" i="1" smtClean="0">
              <a:solidFill>
                <a:srgbClr val="000066"/>
              </a:solidFill>
            </a:endParaRPr>
          </a:p>
        </p:txBody>
      </p:sp>
      <p:sp>
        <p:nvSpPr>
          <p:cNvPr id="5120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2852738"/>
            <a:ext cx="6400800" cy="338455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sz="3600" b="1" smtClean="0">
                <a:solidFill>
                  <a:srgbClr val="800000"/>
                </a:solidFill>
              </a:rPr>
              <a:t>Отчет по самообразованию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 eaLnBrk="1" hangingPunct="1">
              <a:buFontTx/>
              <a:buNone/>
              <a:defRPr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воспитатель Журавлева С.В</a:t>
            </a:r>
            <a:r>
              <a:rPr lang="ru-RU" sz="280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Особенности работы со сказкой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1700808"/>
            <a:ext cx="7272808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>
                  <a:solidFill>
                    <a:srgbClr val="FB6353"/>
                  </a:solidFill>
                </a:ln>
                <a:solidFill>
                  <a:srgbClr val="FB635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эмоционального фона и заинтересованности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2996952"/>
            <a:ext cx="7272808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FB6353"/>
                  </a:solidFill>
                </a:ln>
                <a:solidFill>
                  <a:srgbClr val="FB6353"/>
                </a:solidFill>
              </a:rPr>
              <a:t>Эмоциональное рассказывание сказки (задания, вопросы, игры)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4221088"/>
            <a:ext cx="7272808" cy="108012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</a:rPr>
              <a:t>Создание с помощью подручных средств задуманного образа и выражение его вербальными и невербальными средствами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5517232"/>
            <a:ext cx="7272808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Переход к свободной игровой или продуктивной деятельности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333375"/>
            <a:ext cx="7583487" cy="792163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Вариативность работы со сказкой</a:t>
            </a:r>
          </a:p>
        </p:txBody>
      </p:sp>
      <p:sp>
        <p:nvSpPr>
          <p:cNvPr id="6861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99"/>
                </a:solidFill>
                <a:latin typeface="Monotype Corsiva" pitchFamily="66" charset="0"/>
              </a:rPr>
              <a:t>Моделирование  сказок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000099"/>
                </a:solidFill>
                <a:latin typeface="Monotype Corsiva" pitchFamily="66" charset="0"/>
              </a:rPr>
              <a:t>Проблемные ситуации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000099"/>
                </a:solidFill>
                <a:latin typeface="Monotype Corsiva" pitchFamily="66" charset="0"/>
              </a:rPr>
              <a:t>Творческие задания</a:t>
            </a:r>
          </a:p>
        </p:txBody>
      </p:sp>
      <p:pic>
        <p:nvPicPr>
          <p:cNvPr id="62467" name="Picture 18" descr="IMG_18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844675"/>
            <a:ext cx="33242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19" descr="IMG_26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357563"/>
            <a:ext cx="35623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7343775" cy="865188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</p:txBody>
      </p:sp>
      <p:sp>
        <p:nvSpPr>
          <p:cNvPr id="63490" name="Rectangle 6"/>
          <p:cNvSpPr>
            <a:spLocks noChangeArrowheads="1"/>
          </p:cNvSpPr>
          <p:nvPr/>
        </p:nvSpPr>
        <p:spPr bwMode="auto">
          <a:xfrm>
            <a:off x="4643438" y="963613"/>
            <a:ext cx="42306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Tx/>
              <a:buChar char="-"/>
            </a:pPr>
            <a:r>
              <a:rPr lang="ru-RU" sz="2000" b="1">
                <a:solidFill>
                  <a:srgbClr val="660066"/>
                </a:solidFill>
              </a:rPr>
              <a:t>подготовка консультаций, буклетов;</a:t>
            </a:r>
          </a:p>
          <a:p>
            <a:pPr algn="ctr"/>
            <a:r>
              <a:rPr lang="ru-RU" sz="2000" b="1">
                <a:solidFill>
                  <a:srgbClr val="660066"/>
                </a:solidFill>
              </a:rPr>
              <a:t>- индивидуальные беседы;</a:t>
            </a:r>
          </a:p>
          <a:p>
            <a:pPr algn="ctr"/>
            <a:r>
              <a:rPr lang="ru-RU" sz="2000" b="1">
                <a:solidFill>
                  <a:srgbClr val="660066"/>
                </a:solidFill>
              </a:rPr>
              <a:t>-  организация конкурса с родителями на лучшую книжку-малышку</a:t>
            </a:r>
          </a:p>
        </p:txBody>
      </p:sp>
      <p:pic>
        <p:nvPicPr>
          <p:cNvPr id="63491" name="Picture 8" descr="IMG_26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93963"/>
            <a:ext cx="554355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692150"/>
            <a:ext cx="8229600" cy="4968875"/>
          </a:xfrm>
        </p:spPr>
        <p:txBody>
          <a:bodyPr/>
          <a:lstStyle/>
          <a:p>
            <a:pPr eaLnBrk="1" hangingPunct="1"/>
            <a:r>
              <a:rPr lang="ru-RU" sz="2000" i="1" smtClean="0">
                <a:solidFill>
                  <a:srgbClr val="000099"/>
                </a:solidFill>
              </a:rPr>
              <a:t>Благодаря проделанной работе дети  стали более сознательно пользоваться языковыми средствами при передаче своих мыслей и в различных ситуациях речевого общения, повысилась речевая активность, появился живой интерес к самостоятельному познанию и размышлению. </a:t>
            </a:r>
            <a:br>
              <a:rPr lang="ru-RU" sz="2000" i="1" smtClean="0">
                <a:solidFill>
                  <a:srgbClr val="000099"/>
                </a:solidFill>
              </a:rPr>
            </a:br>
            <a:r>
              <a:rPr lang="ru-RU" sz="2000" i="1" smtClean="0">
                <a:solidFill>
                  <a:srgbClr val="000099"/>
                </a:solidFill>
              </a:rPr>
              <a:t>  Влияние устного народного творчества на развитие речи детей неоспоримо.   С его помощью можно решать практически все задачи программы развития речи. И наряду с основными методами и приемами речевого развития детей можно и нужно использовать  богатейший материал словесного творчества русского народа. </a:t>
            </a:r>
            <a:br>
              <a:rPr lang="ru-RU" sz="2000" i="1" smtClean="0">
                <a:solidFill>
                  <a:srgbClr val="000099"/>
                </a:solidFill>
              </a:rPr>
            </a:br>
            <a:r>
              <a:rPr lang="ru-RU" sz="2000" i="1" smtClean="0">
                <a:solidFill>
                  <a:srgbClr val="000099"/>
                </a:solidFill>
              </a:rPr>
              <a:t>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Тема по самообразованию:</a:t>
            </a:r>
          </a:p>
        </p:txBody>
      </p:sp>
      <p:sp>
        <p:nvSpPr>
          <p:cNvPr id="5427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b="1" smtClean="0">
                <a:solidFill>
                  <a:srgbClr val="000066"/>
                </a:solidFill>
                <a:latin typeface="Monotype Corsiva" pitchFamily="66" charset="0"/>
              </a:rPr>
              <a:t>"Влияние устного народного творчества на развитие речи детей  дошкольного возраста"</a:t>
            </a:r>
          </a:p>
        </p:txBody>
      </p:sp>
      <p:pic>
        <p:nvPicPr>
          <p:cNvPr id="53251" name="Picture 7" descr="IMG_26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636838"/>
            <a:ext cx="5113337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Цель работы по теме:</a:t>
            </a:r>
          </a:p>
        </p:txBody>
      </p:sp>
      <p:sp>
        <p:nvSpPr>
          <p:cNvPr id="55298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50688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800" smtClean="0"/>
              <a:t>- </a:t>
            </a:r>
            <a:r>
              <a:rPr lang="ru-RU" sz="2400" i="1" smtClean="0">
                <a:solidFill>
                  <a:srgbClr val="003300"/>
                </a:solidFill>
              </a:rPr>
              <a:t>развить познавательные, коммуникативные и речевые способности детей средствами устного народного творчества </a:t>
            </a:r>
            <a:r>
              <a:rPr lang="ru-RU" sz="2400" i="1" smtClean="0">
                <a:solidFill>
                  <a:srgbClr val="003300"/>
                </a:solidFill>
                <a:latin typeface="Monotype Corsiva" pitchFamily="66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endParaRPr lang="ru-RU" sz="2400" i="1" smtClean="0">
              <a:solidFill>
                <a:srgbClr val="003300"/>
              </a:solidFill>
              <a:latin typeface="Monotype Corsiva" pitchFamily="66" charset="0"/>
            </a:endParaRPr>
          </a:p>
        </p:txBody>
      </p:sp>
      <p:pic>
        <p:nvPicPr>
          <p:cNvPr id="54275" name="Picture 6" descr="IMG_17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3548063"/>
            <a:ext cx="3887787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Задачи работы по теме:</a:t>
            </a:r>
          </a:p>
        </p:txBody>
      </p:sp>
      <p:sp>
        <p:nvSpPr>
          <p:cNvPr id="5632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mtClean="0">
                <a:latin typeface="Monotype Corsiva" pitchFamily="66" charset="0"/>
              </a:rPr>
              <a:t> </a:t>
            </a:r>
            <a:endParaRPr lang="ru-RU" sz="2400" smtClean="0">
              <a:latin typeface="Monotype Corsiva" pitchFamily="66" charset="0"/>
            </a:endParaRPr>
          </a:p>
          <a:p>
            <a:pPr eaLnBrk="1" hangingPunct="1">
              <a:defRPr/>
            </a:pPr>
            <a:r>
              <a:rPr lang="ru-RU" sz="2400" smtClean="0">
                <a:solidFill>
                  <a:srgbClr val="000066"/>
                </a:solidFill>
                <a:latin typeface="Monotype Corsiva" pitchFamily="66" charset="0"/>
              </a:rPr>
              <a:t>вызвать интерес к устному народному творчеству и помочь детям успешно войти в мир сказок, прибауток, с использованием различных методов и приёмов;</a:t>
            </a:r>
          </a:p>
          <a:p>
            <a:pPr eaLnBrk="1" hangingPunct="1">
              <a:defRPr/>
            </a:pPr>
            <a:r>
              <a:rPr lang="ru-RU" sz="2400" smtClean="0">
                <a:solidFill>
                  <a:srgbClr val="000066"/>
                </a:solidFill>
                <a:latin typeface="Monotype Corsiva" pitchFamily="66" charset="0"/>
              </a:rPr>
              <a:t> познакомить детей с окружающим миром-природой (растения, животные, птицы), с укладом жизни и быта русского народа;</a:t>
            </a:r>
          </a:p>
          <a:p>
            <a:pPr eaLnBrk="1" hangingPunct="1">
              <a:defRPr/>
            </a:pPr>
            <a:r>
              <a:rPr lang="ru-RU" sz="2400" smtClean="0">
                <a:solidFill>
                  <a:srgbClr val="000066"/>
                </a:solidFill>
                <a:latin typeface="Monotype Corsiva" pitchFamily="66" charset="0"/>
              </a:rPr>
              <a:t> приобщать родителей к процессу развития ребёнка средствами устного народного творчества используя различные методы и приёмы работы с родителями.</a:t>
            </a:r>
          </a:p>
          <a:p>
            <a:pPr eaLnBrk="1" hangingPunct="1">
              <a:defRPr/>
            </a:pPr>
            <a:endParaRPr lang="ru-RU" sz="2400" smtClean="0">
              <a:solidFill>
                <a:srgbClr val="000066"/>
              </a:solidFill>
              <a:latin typeface="Monotype Corsiva" pitchFamily="66" charset="0"/>
            </a:endParaRPr>
          </a:p>
          <a:p>
            <a:pPr eaLnBrk="1" hangingPunct="1">
              <a:defRPr/>
            </a:pPr>
            <a:endParaRPr lang="ru-RU" sz="240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1187450" y="333375"/>
            <a:ext cx="6913563" cy="792163"/>
          </a:xfrm>
        </p:spPr>
        <p:txBody>
          <a:bodyPr/>
          <a:lstStyle/>
          <a:p>
            <a:r>
              <a:rPr lang="ru-RU" sz="2800" b="1" i="1" smtClean="0">
                <a:solidFill>
                  <a:srgbClr val="003300"/>
                </a:solidFill>
              </a:rPr>
              <a:t>Приемы развития связной речи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68313" y="1628775"/>
            <a:ext cx="4038600" cy="218598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i="1" u="sng" smtClean="0">
                <a:solidFill>
                  <a:srgbClr val="0000FF"/>
                </a:solidFill>
              </a:rPr>
              <a:t>Наглядные:</a:t>
            </a:r>
          </a:p>
          <a:p>
            <a:pPr>
              <a:buFontTx/>
              <a:buNone/>
              <a:defRPr/>
            </a:pPr>
            <a:r>
              <a:rPr lang="ru-RU" sz="1800" smtClean="0"/>
              <a:t>- </a:t>
            </a:r>
            <a:r>
              <a:rPr lang="ru-RU" sz="1800" i="1" smtClean="0">
                <a:solidFill>
                  <a:srgbClr val="000066"/>
                </a:solidFill>
              </a:rPr>
              <a:t>организация наблюдений;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000066"/>
                </a:solidFill>
              </a:rPr>
              <a:t>- демонстрация иллюстраций, картин, предмета, макета и т.д.;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000066"/>
                </a:solidFill>
              </a:rPr>
              <a:t>- просмотр видеофильмов.</a:t>
            </a:r>
            <a:r>
              <a:rPr lang="ru-RU" sz="2400" i="1" smtClean="0"/>
              <a:t> </a:t>
            </a:r>
            <a:r>
              <a:rPr lang="ru-RU" sz="1800" i="1" smtClean="0"/>
              <a:t> </a:t>
            </a:r>
          </a:p>
          <a:p>
            <a:pPr>
              <a:buFontTx/>
              <a:buNone/>
              <a:defRPr/>
            </a:pPr>
            <a:endParaRPr lang="ru-RU" sz="1800" i="1" smtClean="0"/>
          </a:p>
        </p:txBody>
      </p:sp>
      <p:sp>
        <p:nvSpPr>
          <p:cNvPr id="80902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643438" y="1628775"/>
            <a:ext cx="4038600" cy="218598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i="1" u="sng" smtClean="0">
                <a:solidFill>
                  <a:srgbClr val="003300"/>
                </a:solidFill>
              </a:rPr>
              <a:t>Игровые:</a:t>
            </a:r>
          </a:p>
          <a:p>
            <a:pPr>
              <a:buFontTx/>
              <a:buNone/>
              <a:defRPr/>
            </a:pPr>
            <a:r>
              <a:rPr lang="ru-RU" sz="1800" smtClean="0"/>
              <a:t>- </a:t>
            </a:r>
            <a:r>
              <a:rPr lang="ru-RU" sz="1800" i="1" smtClean="0">
                <a:solidFill>
                  <a:srgbClr val="006600"/>
                </a:solidFill>
              </a:rPr>
              <a:t>дидактические игры;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006600"/>
                </a:solidFill>
              </a:rPr>
              <a:t>- театрализованные игры;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006600"/>
                </a:solidFill>
              </a:rPr>
              <a:t>- сюжетно-ролевые игры;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006600"/>
                </a:solidFill>
              </a:rPr>
              <a:t>- и др. виды игр с речевым содержанием.</a:t>
            </a:r>
          </a:p>
        </p:txBody>
      </p:sp>
      <p:sp>
        <p:nvSpPr>
          <p:cNvPr id="80903" name="Rectangle 7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sz="2400" i="1" u="sng" smtClean="0">
                <a:solidFill>
                  <a:srgbClr val="660033"/>
                </a:solidFill>
              </a:rPr>
              <a:t>Словесные:</a:t>
            </a:r>
          </a:p>
          <a:p>
            <a:pPr>
              <a:buFontTx/>
              <a:buNone/>
              <a:defRPr/>
            </a:pPr>
            <a:r>
              <a:rPr lang="ru-RU" sz="1800" smtClean="0">
                <a:solidFill>
                  <a:srgbClr val="990000"/>
                </a:solidFill>
              </a:rPr>
              <a:t>- </a:t>
            </a:r>
            <a:r>
              <a:rPr lang="ru-RU" sz="1800" i="1" smtClean="0">
                <a:solidFill>
                  <a:srgbClr val="990000"/>
                </a:solidFill>
              </a:rPr>
              <a:t>речевой образец;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00"/>
                </a:solidFill>
              </a:rPr>
              <a:t>- повтор;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00"/>
                </a:solidFill>
              </a:rPr>
              <a:t>- вопрос.</a:t>
            </a:r>
          </a:p>
        </p:txBody>
      </p:sp>
      <p:sp>
        <p:nvSpPr>
          <p:cNvPr id="80904" name="Rectangle 8"/>
          <p:cNvSpPr>
            <a:spLocks noGrp="1" noChangeArrowheads="1"/>
          </p:cNvSpPr>
          <p:nvPr>
            <p:ph sz="quarter" idx="4"/>
          </p:nvPr>
        </p:nvSpPr>
        <p:spPr>
          <a:xfrm>
            <a:off x="4643438" y="3933825"/>
            <a:ext cx="4038600" cy="218757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i="1" u="sng" smtClean="0">
                <a:solidFill>
                  <a:srgbClr val="CC0066"/>
                </a:solidFill>
              </a:rPr>
              <a:t>Косвенные: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99"/>
                </a:solidFill>
              </a:rPr>
              <a:t>- подсказка;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99"/>
                </a:solidFill>
              </a:rPr>
              <a:t>- совет;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99"/>
                </a:solidFill>
              </a:rPr>
              <a:t>- исправление;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99"/>
                </a:solidFill>
              </a:rPr>
              <a:t>- реплика;</a:t>
            </a:r>
          </a:p>
          <a:p>
            <a:pPr>
              <a:buFontTx/>
              <a:buNone/>
              <a:defRPr/>
            </a:pPr>
            <a:r>
              <a:rPr lang="ru-RU" sz="1800" i="1" smtClean="0">
                <a:solidFill>
                  <a:srgbClr val="990099"/>
                </a:solidFill>
              </a:rPr>
              <a:t>- замечание.</a:t>
            </a:r>
          </a:p>
          <a:p>
            <a:pPr>
              <a:buFontTx/>
              <a:buNone/>
              <a:defRPr/>
            </a:pPr>
            <a:endParaRPr lang="ru-RU" sz="1800" i="1" smtClean="0">
              <a:solidFill>
                <a:srgbClr val="990099"/>
              </a:solidFill>
            </a:endParaRPr>
          </a:p>
          <a:p>
            <a:pPr>
              <a:buFontTx/>
              <a:buNone/>
              <a:defRPr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80400" cy="720725"/>
          </a:xfrm>
        </p:spPr>
        <p:txBody>
          <a:bodyPr/>
          <a:lstStyle/>
          <a:p>
            <a:pPr marL="838200" indent="-838200" eaLnBrk="1" hangingPunct="1"/>
            <a:r>
              <a:rPr lang="ru-RU" sz="2400" b="1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Дидактические пособия:  настольный театр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8370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4926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400" smtClean="0">
              <a:latin typeface="Monotype Corsiva" pitchFamily="66" charset="0"/>
            </a:endParaRPr>
          </a:p>
          <a:p>
            <a:pPr eaLnBrk="1" hangingPunct="1">
              <a:defRPr/>
            </a:pPr>
            <a:endParaRPr lang="ru-RU" sz="2400" smtClean="0">
              <a:latin typeface="Monotype Corsiva" pitchFamily="66" charset="0"/>
            </a:endParaRPr>
          </a:p>
        </p:txBody>
      </p:sp>
      <p:pic>
        <p:nvPicPr>
          <p:cNvPr id="57347" name="Picture 7" descr="IMG_21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273685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8" descr="IMG_2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1484313"/>
            <a:ext cx="27241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9" descr="IMG_23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1628775"/>
            <a:ext cx="27368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10" descr="IMG_177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3716338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8" descr="IMG_229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7175" y="3602038"/>
            <a:ext cx="3313113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250" y="188913"/>
            <a:ext cx="6048375" cy="792162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Лэпбук «Мир сказок»</a:t>
            </a:r>
          </a:p>
        </p:txBody>
      </p:sp>
      <p:pic>
        <p:nvPicPr>
          <p:cNvPr id="58370" name="Picture 4" descr="IMG_2575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341438"/>
            <a:ext cx="3683000" cy="2762250"/>
          </a:xfrm>
          <a:noFill/>
        </p:spPr>
      </p:pic>
      <p:pic>
        <p:nvPicPr>
          <p:cNvPr id="58371" name="Picture 5" descr="IMG_26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1341438"/>
            <a:ext cx="36671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6" descr="IMG_25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005263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50900"/>
          </a:xfrm>
        </p:spPr>
        <p:txBody>
          <a:bodyPr/>
          <a:lstStyle/>
          <a:p>
            <a:r>
              <a:rPr lang="ru-RU" sz="2800" b="1" i="1" smtClean="0">
                <a:solidFill>
                  <a:srgbClr val="990000"/>
                </a:solidFill>
                <a:latin typeface="Times New Roman" pitchFamily="18" charset="0"/>
              </a:rPr>
              <a:t>Картотека по развитию речи</a:t>
            </a:r>
          </a:p>
        </p:txBody>
      </p:sp>
      <p:pic>
        <p:nvPicPr>
          <p:cNvPr id="59394" name="Picture 8" descr="IMG_2618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268413"/>
            <a:ext cx="5976937" cy="4481512"/>
          </a:xfrm>
          <a:noFill/>
        </p:spPr>
      </p:pic>
      <p:pic>
        <p:nvPicPr>
          <p:cNvPr id="59395" name="Picture 9" descr="IMG_26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516313"/>
            <a:ext cx="4465637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333375"/>
            <a:ext cx="7345363" cy="1223963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Работая по этому направлению, составила проект «Мир сказок», веду работу театрального кружка </a:t>
            </a:r>
            <a:br>
              <a:rPr lang="ru-RU" sz="24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«Мы артисты»</a:t>
            </a:r>
            <a:r>
              <a:rPr lang="ru-RU" sz="2800" b="1" i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850" y="2133600"/>
            <a:ext cx="1439863" cy="33829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 Трудовое</a:t>
            </a:r>
          </a:p>
          <a:p>
            <a:pPr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воспитание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51050" y="2924175"/>
            <a:ext cx="1081088" cy="3313113"/>
          </a:xfrm>
          <a:prstGeom prst="rect">
            <a:avLst/>
          </a:prstGeom>
          <a:solidFill>
            <a:srgbClr val="FB63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Экологическое воспитание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851275" y="2205038"/>
            <a:ext cx="1441450" cy="33131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Патриотическое воспитание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24525" y="3068638"/>
            <a:ext cx="1152525" cy="331311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Умственное воспитание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51725" y="2205038"/>
            <a:ext cx="1512888" cy="33845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>
                <a:solidFill>
                  <a:srgbClr val="FFFFFF"/>
                </a:solidFill>
                <a:cs typeface="Arial" charset="0"/>
              </a:rPr>
              <a:t>Гражданское воспитание</a:t>
            </a:r>
          </a:p>
        </p:txBody>
      </p:sp>
      <p:sp>
        <p:nvSpPr>
          <p:cNvPr id="60423" name="Rectangle 9"/>
          <p:cNvSpPr>
            <a:spLocks noChangeArrowheads="1"/>
          </p:cNvSpPr>
          <p:nvPr/>
        </p:nvSpPr>
        <p:spPr bwMode="auto">
          <a:xfrm>
            <a:off x="3276600" y="170021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_Autumn">
  <a:themeElements>
    <a:clrScheme name="Red_Autum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Red_Autu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_Aut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Red_Autumn">
  <a:themeElements>
    <a:clrScheme name="Red_Autum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Red_Autu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_Aut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_Autu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_Autu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Специальное оформление">
  <a:themeElements>
    <a:clrScheme name="Специальное оформление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23_Red_Autumn</Template>
  <TotalTime>705</TotalTime>
  <Words>272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Times New Roman</vt:lpstr>
      <vt:lpstr>Monotype Corsiva</vt:lpstr>
      <vt:lpstr>Red_Autumn</vt:lpstr>
      <vt:lpstr>Специальное оформление</vt:lpstr>
      <vt:lpstr>1_Red_Autumn</vt:lpstr>
      <vt:lpstr>1_Специальное оформление</vt:lpstr>
      <vt:lpstr> МКДОК Вознесенский детский сад</vt:lpstr>
      <vt:lpstr>Тема по самообразованию:</vt:lpstr>
      <vt:lpstr>Цель работы по теме:</vt:lpstr>
      <vt:lpstr>Задачи работы по теме:</vt:lpstr>
      <vt:lpstr>Приемы развития связной речи</vt:lpstr>
      <vt:lpstr>Дидактические пособия:  настольный театр    </vt:lpstr>
      <vt:lpstr>Лэпбук «Мир сказок»</vt:lpstr>
      <vt:lpstr>Картотека по развитию речи</vt:lpstr>
      <vt:lpstr>Работая по этому направлению, составила проект «Мир сказок», веду работу театрального кружка  «Мы артисты»  </vt:lpstr>
      <vt:lpstr>Особенности работы со сказкой</vt:lpstr>
      <vt:lpstr>Вариативность работы со сказкой</vt:lpstr>
      <vt:lpstr>Работа с родителями:</vt:lpstr>
      <vt:lpstr>Благодаря проделанной работе дети  стали более сознательно пользоваться языковыми средствами при передаче своих мыслей и в различных ситуациях речевого общения, повысилась речевая активность, появился живой интерес к самостоятельному познанию и размышлению.    Влияние устного народного творчества на развитие речи детей неоспоримо.   С его помощью можно решать практически все задачи программы развития речи. И наряду с основными методами и приемами речевого развития детей можно и нужно использовать  богатейший материал словесного творчества русского народа.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воспитателя детского сада</dc:title>
  <dc:creator>Администратор</dc:creator>
  <cp:lastModifiedBy>СветлаНА</cp:lastModifiedBy>
  <cp:revision>48</cp:revision>
  <dcterms:created xsi:type="dcterms:W3CDTF">2011-10-29T11:56:38Z</dcterms:created>
  <dcterms:modified xsi:type="dcterms:W3CDTF">2018-06-22T12:43:38Z</dcterms:modified>
</cp:coreProperties>
</file>