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3"/>
  </p:handoutMasterIdLst>
  <p:sldIdLst>
    <p:sldId id="256" r:id="rId2"/>
    <p:sldId id="299" r:id="rId3"/>
    <p:sldId id="300" r:id="rId4"/>
    <p:sldId id="257" r:id="rId5"/>
    <p:sldId id="301" r:id="rId6"/>
    <p:sldId id="302" r:id="rId7"/>
    <p:sldId id="303" r:id="rId8"/>
    <p:sldId id="304" r:id="rId9"/>
    <p:sldId id="305" r:id="rId10"/>
    <p:sldId id="306" r:id="rId11"/>
    <p:sldId id="308" r:id="rId12"/>
    <p:sldId id="296" r:id="rId13"/>
    <p:sldId id="297" r:id="rId14"/>
    <p:sldId id="271" r:id="rId15"/>
    <p:sldId id="309" r:id="rId16"/>
    <p:sldId id="310" r:id="rId17"/>
    <p:sldId id="312" r:id="rId18"/>
    <p:sldId id="311" r:id="rId19"/>
    <p:sldId id="313" r:id="rId20"/>
    <p:sldId id="314" r:id="rId21"/>
    <p:sldId id="315" r:id="rId22"/>
    <p:sldId id="316" r:id="rId23"/>
    <p:sldId id="317" r:id="rId24"/>
    <p:sldId id="318" r:id="rId25"/>
    <p:sldId id="319" r:id="rId26"/>
    <p:sldId id="324" r:id="rId27"/>
    <p:sldId id="307" r:id="rId28"/>
    <p:sldId id="320" r:id="rId29"/>
    <p:sldId id="321" r:id="rId30"/>
    <p:sldId id="322" r:id="rId31"/>
    <p:sldId id="323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400" b="0" i="0" u="none" strike="noStrike" baseline="0">
                <a:effectLst/>
              </a:rPr>
              <a:t>Тебе нравится твое имя?</a:t>
            </a:r>
            <a:endParaRPr lang="ru-RU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Лист1!$A$2:$A$3</c:f>
              <c:strCache>
                <c:ptCount val="2"/>
                <c:pt idx="0">
                  <c:v>Группа 1</c:v>
                </c:pt>
                <c:pt idx="1">
                  <c:v>Группа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91</c:v>
                </c:pt>
                <c:pt idx="1">
                  <c:v>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E19-41FF-920E-D4CD391A44E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Лист1!$A$2:$A$3</c:f>
              <c:strCache>
                <c:ptCount val="2"/>
                <c:pt idx="0">
                  <c:v>Группа 1</c:v>
                </c:pt>
                <c:pt idx="1">
                  <c:v>Группа 2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9</c:v>
                </c:pt>
                <c:pt idx="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E19-41FF-920E-D4CD391A44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75257968"/>
        <c:axId val="2075261712"/>
      </c:barChart>
      <c:catAx>
        <c:axId val="2075257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75261712"/>
        <c:crosses val="autoZero"/>
        <c:auto val="1"/>
        <c:lblAlgn val="ctr"/>
        <c:lblOffset val="100"/>
        <c:noMultiLvlLbl val="0"/>
      </c:catAx>
      <c:valAx>
        <c:axId val="2075261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75257968"/>
        <c:crosses val="autoZero"/>
        <c:crossBetween val="between"/>
      </c:valAx>
      <c:spPr>
        <a:noFill/>
        <a:ln>
          <a:solidFill>
            <a:schemeClr val="accent1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400" b="0" i="0" u="none" strike="noStrike" baseline="0">
                <a:effectLst/>
              </a:rPr>
              <a:t>Если нет, то, какое бы имя ты выбрал себе?</a:t>
            </a:r>
            <a:endParaRPr lang="ru-RU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Нравится имя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Лист1!$A$2:$A$3</c:f>
              <c:strCache>
                <c:ptCount val="2"/>
                <c:pt idx="0">
                  <c:v>Группа 1</c:v>
                </c:pt>
                <c:pt idx="1">
                  <c:v>Группа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82</c:v>
                </c:pt>
                <c:pt idx="1">
                  <c:v>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0D8-41EC-AB66-AD8F55EB927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Поменял бы имя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Лист1!$A$2:$A$3</c:f>
              <c:strCache>
                <c:ptCount val="2"/>
                <c:pt idx="0">
                  <c:v>Группа 1</c:v>
                </c:pt>
                <c:pt idx="1">
                  <c:v>Группа 2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18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0D8-41EC-AB66-AD8F55EB92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68572912"/>
        <c:axId val="1968575408"/>
      </c:barChart>
      <c:catAx>
        <c:axId val="1968572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68575408"/>
        <c:crosses val="autoZero"/>
        <c:auto val="1"/>
        <c:lblAlgn val="ctr"/>
        <c:lblOffset val="100"/>
        <c:noMultiLvlLbl val="0"/>
      </c:catAx>
      <c:valAx>
        <c:axId val="1968575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68572912"/>
        <c:crosses val="autoZero"/>
        <c:crossBetween val="between"/>
      </c:valAx>
      <c:spPr>
        <a:noFill/>
        <a:ln>
          <a:solidFill>
            <a:schemeClr val="accent1"/>
          </a:solidFill>
        </a:ln>
        <a:effectLst/>
      </c:spPr>
    </c:plotArea>
    <c:legend>
      <c:legendPos val="b"/>
      <c:layout>
        <c:manualLayout>
          <c:xMode val="edge"/>
          <c:yMode val="edge"/>
          <c:x val="0.4006933508311461"/>
          <c:y val="0.89860240108038592"/>
          <c:w val="0.19861320324089923"/>
          <c:h val="6.13843661969813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400" b="0" i="0" u="none" strike="noStrike" baseline="0">
                <a:effectLst/>
              </a:rPr>
              <a:t>Ты знаешь, что означает твое имя?</a:t>
            </a:r>
            <a:endParaRPr lang="ru-RU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3.9286393548632503E-2"/>
          <c:y val="0.11983156991680913"/>
          <c:w val="0.95225950017117422"/>
          <c:h val="0.757468992863972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Лист1!$A$2:$A$3</c:f>
              <c:strCache>
                <c:ptCount val="2"/>
                <c:pt idx="0">
                  <c:v>Группа 1</c:v>
                </c:pt>
                <c:pt idx="1">
                  <c:v>Группа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91</c:v>
                </c:pt>
                <c:pt idx="1">
                  <c:v>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0D-4693-85D1-5FAEBF28961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Лист1!$A$2:$A$3</c:f>
              <c:strCache>
                <c:ptCount val="2"/>
                <c:pt idx="0">
                  <c:v>Группа 1</c:v>
                </c:pt>
                <c:pt idx="1">
                  <c:v>Группа 2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9</c:v>
                </c:pt>
                <c:pt idx="1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A0D-4693-85D1-5FAEBF2896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4823040"/>
        <c:axId val="1974823456"/>
      </c:barChart>
      <c:catAx>
        <c:axId val="1974823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74823456"/>
        <c:crosses val="autoZero"/>
        <c:auto val="1"/>
        <c:lblAlgn val="ctr"/>
        <c:lblOffset val="100"/>
        <c:noMultiLvlLbl val="0"/>
      </c:catAx>
      <c:valAx>
        <c:axId val="1974823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74823040"/>
        <c:crosses val="autoZero"/>
        <c:crossBetween val="between"/>
      </c:valAx>
      <c:spPr>
        <a:noFill/>
        <a:ln>
          <a:solidFill>
            <a:schemeClr val="accent1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400" b="0" i="0" u="none" strike="noStrike" baseline="0">
                <a:effectLst/>
              </a:rPr>
              <a:t>Как ты думаешь, повлияло ли твое  имя на твой характер?</a:t>
            </a:r>
            <a:endParaRPr lang="ru-RU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Лист1!$A$2:$A$3</c:f>
              <c:strCache>
                <c:ptCount val="2"/>
                <c:pt idx="0">
                  <c:v>Группа 1</c:v>
                </c:pt>
                <c:pt idx="1">
                  <c:v>Группа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82</c:v>
                </c:pt>
                <c:pt idx="1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E0-4440-9F73-B4F6FA1273A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Лист1!$A$2:$A$3</c:f>
              <c:strCache>
                <c:ptCount val="2"/>
                <c:pt idx="0">
                  <c:v>Группа 1</c:v>
                </c:pt>
                <c:pt idx="1">
                  <c:v>Группа 2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18</c:v>
                </c:pt>
                <c:pt idx="1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E0-4440-9F73-B4F6FA1273A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Наверное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Лист1!$A$2:$A$3</c:f>
              <c:strCache>
                <c:ptCount val="2"/>
                <c:pt idx="0">
                  <c:v>Группа 1</c:v>
                </c:pt>
                <c:pt idx="1">
                  <c:v>Группа 2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0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8E0-4440-9F73-B4F6FA1273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72697264"/>
        <c:axId val="2084548800"/>
      </c:barChart>
      <c:catAx>
        <c:axId val="1972697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84548800"/>
        <c:crosses val="autoZero"/>
        <c:auto val="1"/>
        <c:lblAlgn val="ctr"/>
        <c:lblOffset val="100"/>
        <c:noMultiLvlLbl val="0"/>
      </c:catAx>
      <c:valAx>
        <c:axId val="2084548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72697264"/>
        <c:crosses val="autoZero"/>
        <c:crossBetween val="between"/>
      </c:valAx>
      <c:spPr>
        <a:noFill/>
        <a:ln>
          <a:solidFill>
            <a:schemeClr val="accent1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400" b="0" i="0" u="none" strike="noStrike" baseline="0">
                <a:effectLst/>
              </a:rPr>
              <a:t>Находишь ли ты в себе черты характера имени?</a:t>
            </a:r>
            <a:endParaRPr lang="ru-RU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5.5484106153397494E-2"/>
          <c:y val="0.14718253968253969"/>
          <c:w val="0.9190529308836396"/>
          <c:h val="0.669986564179477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accent1"/>
              </a:solidFill>
            </a:ln>
            <a:effectLst/>
          </c:spPr>
          <c:invertIfNegative val="0"/>
          <c:cat>
            <c:strRef>
              <c:f>Лист1!$A$2:$A$3</c:f>
              <c:strCache>
                <c:ptCount val="2"/>
                <c:pt idx="0">
                  <c:v>Группа 1</c:v>
                </c:pt>
                <c:pt idx="1">
                  <c:v>Группа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76</c:v>
                </c:pt>
                <c:pt idx="1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BD-4E01-939E-6CBD3E5DBC1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Лист1!$A$2:$A$3</c:f>
              <c:strCache>
                <c:ptCount val="2"/>
                <c:pt idx="0">
                  <c:v>Группа 1</c:v>
                </c:pt>
                <c:pt idx="1">
                  <c:v>Группа 2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24</c:v>
                </c:pt>
                <c:pt idx="1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BD-4E01-939E-6CBD3E5DBC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07109952"/>
        <c:axId val="2011280704"/>
      </c:barChart>
      <c:catAx>
        <c:axId val="2007109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11280704"/>
        <c:crosses val="autoZero"/>
        <c:auto val="1"/>
        <c:lblAlgn val="ctr"/>
        <c:lblOffset val="100"/>
        <c:noMultiLvlLbl val="0"/>
      </c:catAx>
      <c:valAx>
        <c:axId val="2011280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7109952"/>
        <c:crosses val="autoZero"/>
        <c:crossBetween val="between"/>
      </c:valAx>
      <c:spPr>
        <a:noFill/>
        <a:ln>
          <a:solidFill>
            <a:schemeClr val="accent1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 sz="1400" b="0" i="0" u="none" strike="noStrike" baseline="0">
              <a:effectLst/>
            </a:endParaRPr>
          </a:p>
          <a:p>
            <a:pPr>
              <a:defRPr/>
            </a:pPr>
            <a:r>
              <a:rPr lang="ru-RU" sz="1400" b="0" i="0" u="none" strike="noStrike" baseline="0">
                <a:effectLst/>
              </a:rPr>
              <a:t>Если бы ты был писателем, то выбрал бы себе псевдоним? </a:t>
            </a:r>
            <a:endParaRPr lang="ru-RU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Лист1!$A$2:$A$3</c:f>
              <c:strCache>
                <c:ptCount val="2"/>
                <c:pt idx="0">
                  <c:v>Группа 1</c:v>
                </c:pt>
                <c:pt idx="1">
                  <c:v>Группа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53</c:v>
                </c:pt>
                <c:pt idx="1">
                  <c:v>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6B-458A-BF41-4CAC5902389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Лист1!$A$2:$A$3</c:f>
              <c:strCache>
                <c:ptCount val="2"/>
                <c:pt idx="0">
                  <c:v>Группа 1</c:v>
                </c:pt>
                <c:pt idx="1">
                  <c:v>Группа 2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47</c:v>
                </c:pt>
                <c:pt idx="1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96B-458A-BF41-4CAC590238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6978800"/>
        <c:axId val="166979632"/>
      </c:barChart>
      <c:catAx>
        <c:axId val="166978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6979632"/>
        <c:crosses val="autoZero"/>
        <c:auto val="1"/>
        <c:lblAlgn val="ctr"/>
        <c:lblOffset val="100"/>
        <c:noMultiLvlLbl val="0"/>
      </c:catAx>
      <c:valAx>
        <c:axId val="166979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6978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F7F5C-8EC1-4F86-8021-CBF5606E7313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B325E-3F36-4450-BB87-0FDB2F1A2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9169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C8AE6-6B5C-4090-8360-3D379EFA9DF9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530A-AA65-4DF2-B925-C02B67BAE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381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C8AE6-6B5C-4090-8360-3D379EFA9DF9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530A-AA65-4DF2-B925-C02B67BAE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498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C8AE6-6B5C-4090-8360-3D379EFA9DF9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530A-AA65-4DF2-B925-C02B67BAE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17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C8AE6-6B5C-4090-8360-3D379EFA9DF9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530A-AA65-4DF2-B925-C02B67BAE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108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C8AE6-6B5C-4090-8360-3D379EFA9DF9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530A-AA65-4DF2-B925-C02B67BAE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776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C8AE6-6B5C-4090-8360-3D379EFA9DF9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530A-AA65-4DF2-B925-C02B67BAE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267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C8AE6-6B5C-4090-8360-3D379EFA9DF9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530A-AA65-4DF2-B925-C02B67BAE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586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C8AE6-6B5C-4090-8360-3D379EFA9DF9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530A-AA65-4DF2-B925-C02B67BAE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080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C8AE6-6B5C-4090-8360-3D379EFA9DF9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530A-AA65-4DF2-B925-C02B67BAE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330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C8AE6-6B5C-4090-8360-3D379EFA9DF9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530A-AA65-4DF2-B925-C02B67BAE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653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C8AE6-6B5C-4090-8360-3D379EFA9DF9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530A-AA65-4DF2-B925-C02B67BAE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304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C8AE6-6B5C-4090-8360-3D379EFA9DF9}" type="datetimeFigureOut">
              <a:rPr lang="ru-RU" smtClean="0"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5530A-AA65-4DF2-B925-C02B67BAE4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297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4430" y="356261"/>
            <a:ext cx="9262754" cy="1205470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18160" y="1882366"/>
            <a:ext cx="9999023" cy="1425463"/>
          </a:xfrm>
          <a:solidFill>
            <a:srgbClr val="FF9999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ТАЙНА  ИМЕНИ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89" y="3459304"/>
            <a:ext cx="6375566" cy="3285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</p:pic>
      <p:pic>
        <p:nvPicPr>
          <p:cNvPr id="5122" name="Picture 2" descr="http://zastavki-oboi.ru/avatar/thumbs/mini_polina-33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89" y="115846"/>
            <a:ext cx="1862941" cy="161504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030191" y="4001987"/>
            <a:ext cx="4916385" cy="20036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indent="180340" algn="r">
              <a:lnSpc>
                <a:spcPct val="115000"/>
              </a:lnSpc>
              <a:spcAft>
                <a:spcPts val="0"/>
              </a:spcAft>
            </a:pPr>
            <a:r>
              <a:rPr lang="ru-RU" b="1" cap="small" spc="25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Выполнила: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Ткаченко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Полина</a:t>
            </a:r>
            <a:r>
              <a:rPr lang="ru-RU" cap="small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</a:t>
            </a:r>
            <a:r>
              <a:rPr lang="ru-RU" cap="small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обучающаяся   в 6 «а» </a:t>
            </a:r>
            <a:r>
              <a:rPr lang="ru-RU" cap="small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классе</a:t>
            </a:r>
            <a:r>
              <a:rPr lang="ru-RU" b="1" cap="small" spc="25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</a:t>
            </a:r>
            <a:r>
              <a:rPr lang="ru-RU" b="1" cap="small" spc="25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Руководитель: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r">
              <a:lnSpc>
                <a:spcPct val="115000"/>
              </a:lnSpc>
              <a:spcAft>
                <a:spcPts val="0"/>
              </a:spcAft>
            </a:pPr>
            <a:r>
              <a:rPr lang="ru-RU" b="1" cap="small" spc="25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учитель  русского языка и литературы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r">
              <a:lnSpc>
                <a:spcPct val="115000"/>
              </a:lnSpc>
              <a:spcAft>
                <a:spcPts val="0"/>
              </a:spcAft>
            </a:pPr>
            <a:r>
              <a:rPr lang="ru-RU" b="1" cap="small" spc="25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Плетнева Л.Г.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41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12413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 И СУДЬБА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8764" y="1543792"/>
            <a:ext cx="6757059" cy="5314208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Особое значение имя имеет при первом знакомстве, так глубокий смысл знакомства состоит в том, что, открывая своё имя, человек оказывает другому человеку великое доверие – « я знаю, что, зная моё имя, ты не причинишь мне зла». Поэтому, знание имени позволяло влиять на судьбу.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как бы формула счастья и здоровья. Каждое имя несёт в себе запас энергии. Чем «сильнее» имя, тем больше возможностей, дремлющих в нас, будет проявлено, тем полнее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самореализуется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личность. Таким образом, имя - это ключ к человеческой душе. </a:t>
            </a:r>
          </a:p>
          <a:p>
            <a:pPr algn="just"/>
            <a:endParaRPr lang="ru-RU" dirty="0"/>
          </a:p>
        </p:txBody>
      </p:sp>
      <p:pic>
        <p:nvPicPr>
          <p:cNvPr id="11266" name="Picture 2" descr="Картинки по запросу картинка име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823" y="1543791"/>
            <a:ext cx="4572000" cy="502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3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И МОЕ ИМЯ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82303" y="1690688"/>
            <a:ext cx="4039184" cy="476948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Мое имя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Поли́на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, что означает: многозначительная (имя Полина греческого происхождения).; франц. вариант имени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Аполлинария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принадлежащая Аполлону (греч.); маленькая (лат.). Родители меня называют: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Полинка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Поля,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Полюня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Полюша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Полюся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Пупсик, Лина, Полундра. </a:t>
            </a:r>
          </a:p>
          <a:p>
            <a:endParaRPr lang="ru-RU" dirty="0"/>
          </a:p>
        </p:txBody>
      </p:sp>
      <p:pic>
        <p:nvPicPr>
          <p:cNvPr id="12290" name="Picture 2" descr="Картинки по запросу картинка имени поли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29" y="1825625"/>
            <a:ext cx="4260474" cy="4634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Картинки по запросу картинка имени полин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6406" y="1825625"/>
            <a:ext cx="3608295" cy="4729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881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30629"/>
            <a:ext cx="12005952" cy="6727371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rhivurokov.ru/multiurok/html/2017/01/24/s_58878aa5c6069/img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157" y="714343"/>
            <a:ext cx="6074711" cy="579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artabela.com/wp-content/uploads/2016/03/detskoe-imja-poli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72" y="914400"/>
            <a:ext cx="57150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01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"/>
            <a:ext cx="12192000" cy="68580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http://i16.beon.ru/66/69/2776966/17/112165217/DzNEo0e7Kfk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144" y="2196935"/>
            <a:ext cx="5061857" cy="427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900igr.net/up/datas/152489/0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1257"/>
            <a:ext cx="7130143" cy="5347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44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0537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ИМЕНИ ПОЛИНА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01340" y="1365662"/>
            <a:ext cx="8573984" cy="527264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моего имени есть как положительные, так отрицательные черты. Положительные черты: терпеливо сносит невзгоды, сдержанна, довольствуется малым и добивается поставленной цели. Полина - одна из самых ответственных людей. Отрицательные черты: Полина может быть холодна, задумчива, подвержена меланхолии, беспричинным страхам, чрезмерному критицизму. По характеру Полина обаятельна, очаровательна и очень контактна. Разговор поддержит на любую тему, прекрасно держится во всяком обществе. Ей в жизни требуется успех! Кажется гордой и неприступной, хотя ей частенько приходится преодолевать себя, чтобы взяться за какое-то дело или с кем-то пообщаться.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cs309523.vk.me/v309523296/76b4/VDaFLy0s_j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28" y="1748048"/>
            <a:ext cx="2895600" cy="450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0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5642" y="213757"/>
            <a:ext cx="10748158" cy="1476932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истории встречаются знаменитые личности с именем Полина, так например: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1262" y="1825625"/>
            <a:ext cx="10902538" cy="487205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lvl="0" algn="just"/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Полина Анненкова (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1800–1876)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француженка, супруга декабриста Ивана Александровича Анненкова. </a:t>
            </a:r>
            <a:endParaRPr lang="ru-RU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Полина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Виардо-Гарсиа (1821-1910) - знаменитая французская певица. 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Дружила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И.С. Тургеневым всю жизнь.</a:t>
            </a:r>
          </a:p>
          <a:p>
            <a:pPr lvl="0" algn="just"/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Полина Дашкова (род.1960) - настоящее имя - Татьяна Поляченко; российская писательница. Дебютировала как поэт. Печаталась в журналах «Сельская молодежь», «Юность», «Истоки», альманахе «Молодые голоса». Широкую известность приобрела как автор детективов.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://fs.nashaucheba.ru/tw_files2/urls_3/1398/d-1397516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391" y="213757"/>
            <a:ext cx="4820186" cy="3615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883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0644" y="676894"/>
            <a:ext cx="10653156" cy="1733797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Поэтому, имя человека - это мощный носитель информации о нём. Даже официальная статистика уже давно определила, что носители одного и того же имени похожи друг на друга по характеру, образу жизни, а иногда и внешне. </a:t>
            </a:r>
          </a:p>
          <a:p>
            <a:endParaRPr lang="ru-RU" dirty="0"/>
          </a:p>
        </p:txBody>
      </p:sp>
      <p:pic>
        <p:nvPicPr>
          <p:cNvPr id="13314" name="Picture 2" descr="Картинки по запросу картинка име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551" y="2487742"/>
            <a:ext cx="7778337" cy="4019936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50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1268" y="356261"/>
            <a:ext cx="10712531" cy="3538846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Нами было проведено исследование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тайны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имени, которое проводилось среди учеников 6 и 10, 11 классов МКОУ СОШ № 251.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проходило в несколько этапов: теоретическое исследование и исследование загадок имени. Исследование проходило в виде анкетирования.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исследовании приняли участие 78 человек. Были разработаны вопросы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состоящей из 6 вопросов.  Была проведена обработка полученных результатов по выявлению загадок имени.  </a:t>
            </a:r>
          </a:p>
          <a:p>
            <a:endParaRPr lang="ru-RU" dirty="0"/>
          </a:p>
        </p:txBody>
      </p:sp>
      <p:pic>
        <p:nvPicPr>
          <p:cNvPr id="14338" name="Picture 2" descr="Картинки по запросу картинка име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073" y="3668378"/>
            <a:ext cx="5450773" cy="318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02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1881"/>
            <a:ext cx="10515600" cy="1488807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опрошенных мы разделили на 2 возрастные группы: 6 классы – группа № 1 (34 респондента) и 10, 11 классы – группа № 2 (44 респондента).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8705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1.ТЕБЕ НРАВИТСЯ СВОЕ ИМЯ?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ЕСЛИ НЕТ, ТО, КАКОЕ БЫ ИМЯ ТЫ ВЫБРАЛ СЕБЕ?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ТЫ ЗНАЕШЬ, ЧТО ОЗНАЧАЕТ ТВОЕ ИМЯ?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4.КАК ТЫ ДУМАЕШЬ, ПОВЛИЯЛО ЛИ ТВОЕ  ИМЯ НА ТВОЙ ХАРАКТЕР?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5.НАХОДИШЬ ЛИ ТЫ В СЕБЕ ЧЕРТЫ ХАРАКТЕРА ИМЕНИ?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КАКОЙ ПСЕВДОНИМ ТЫ БЫ ВЫБРАЛ, ЕСЛИ БЫ СТАЛ ПИСАТЕЛЕМ?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854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891" y="4465121"/>
            <a:ext cx="11032177" cy="2113809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первый вопрос: Тебе нравится твое имя?      респонденты 1 группы ответили следующим образом: А) Да -91 %, Б) нет – 9%. А респонденты 2 группы ответили следующим образом: А) Да -93 %, Б) нет – 7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респондентам как 1, так и 2 группы нравится свое имя.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07597586"/>
              </p:ext>
            </p:extLst>
          </p:nvPr>
        </p:nvGraphicFramePr>
        <p:xfrm>
          <a:off x="1757548" y="581891"/>
          <a:ext cx="8027720" cy="37763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8237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13912" y="106878"/>
            <a:ext cx="5830784" cy="2897579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имена, имена –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жизни звучат не случайно: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загадочна эта страна –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и имя – загадка и тайна.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Бобров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8764" y="190006"/>
            <a:ext cx="5308270" cy="6555178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 – это первое, что получает человек, что слышит ребёнок при рождении.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то, что сопровождает человека на протяжении всей жизни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Имя обладает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определенной таинственной силой, которая может ему помочь, а может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навредить.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тщательно оберегали от чужих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бывало так, что люди всю жизнь носили «прозвища», которым дозволялось пользоваться всем, кто хотел к тебе обратиться.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Картинки по запросу картинка име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88" y="3277590"/>
            <a:ext cx="5767708" cy="336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95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5641145"/>
              </p:ext>
            </p:extLst>
          </p:nvPr>
        </p:nvGraphicFramePr>
        <p:xfrm>
          <a:off x="838200" y="439386"/>
          <a:ext cx="10515600" cy="4037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42504" y="4572000"/>
            <a:ext cx="11211296" cy="21935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indent="18034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второй вопрос: Если нет, то, какое бы имя ты выбрал себе? Респонденты 1 группы ответили следующим образом: А) нравится имя   -82 %, Б) поменял бы – 18 %, при этом называли следующие имена: Катя, Денис, Кирилл, Мария, Александр. А респонденты 2 группы ответили следующим образом: А) нравится имя   -86 %, Б) поменял бы – 4 %, при этом называли следующие имена: Михаил и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Артем.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Таким образом, респондентам как 1, так и 2 группы нравится свое имя и менять его они не собираются.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83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6186806"/>
              </p:ext>
            </p:extLst>
          </p:nvPr>
        </p:nvGraphicFramePr>
        <p:xfrm>
          <a:off x="838200" y="486889"/>
          <a:ext cx="10515600" cy="4354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32509" y="4924820"/>
            <a:ext cx="11364687" cy="10479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indent="18034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третий вопрос: Ты знаешь, что означает твое имя? Респонденты 1 группы ответили следующим образом: А) Да -91 %, Б) нет – 9%. А респонденты 2 группы ответили следующим образом: А) Да -61%, Б) нет – 39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%.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Таким образом, респондентам как 1, так и 2 группы известно, что обозначает их имя.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02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8764" y="4500747"/>
            <a:ext cx="10855036" cy="2030681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четвертый вопрос: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Респонденты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группы ответили следующим образом: А) Да -82 %, Б) нет – 18 % В) наверное -. А респонденты 2 группы ответили следующим образом: А) Да -54%, Б) нет – 43%, В) наверное – 2%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Таким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респондентам как 1, так и 2 группы известно, что имя и характер взаимозависимы и могут влиять на судьбу человека.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928961158"/>
              </p:ext>
            </p:extLst>
          </p:nvPr>
        </p:nvGraphicFramePr>
        <p:xfrm>
          <a:off x="2137558" y="463138"/>
          <a:ext cx="6701642" cy="4037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438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013" y="4940134"/>
            <a:ext cx="11150930" cy="1805049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Респонденты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группы ответили следующим образом: А) Да  -76 %, Б) нет – 24 %  . А респонденты 2 группы ответили следующим образом: А) Да  -54%, Б) нет – 46%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респонденты как 1, так и 2 группы находят при сравнении с описанием своего имени черты своего характера.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127321820"/>
              </p:ext>
            </p:extLst>
          </p:nvPr>
        </p:nvGraphicFramePr>
        <p:xfrm>
          <a:off x="2030681" y="391886"/>
          <a:ext cx="7338950" cy="4637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601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8759" y="3990108"/>
            <a:ext cx="11435938" cy="2755075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Респонденты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группы ответили следующим образом:   А) Нет  -47 %, Б) Да – 53 %, при этом респонденты называли следующие псевдонимы: Одуванчик,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Алиса,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Нигиль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Юлян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т.д. А респонденты 2 группы ответили следующим образом:  А) нет  -39%, Б) да – 61% , при этом респонденты называли следующие псевдонимы: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Зухра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Лаванда, Дарья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Брейн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Блум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Никита Кис, Мерлин, Безвременный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т.д. Таким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 респонденты как 1, так и 2 группы находят при сравнении с описанием своего имени черты своего характера. Следовательно, респонденты первой и второй группы интересуются своими именами, и даже некоторые подумывают об изменение имени.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638278656"/>
              </p:ext>
            </p:extLst>
          </p:nvPr>
        </p:nvGraphicFramePr>
        <p:xfrm>
          <a:off x="2541319" y="570015"/>
          <a:ext cx="7350826" cy="3420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7333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3766" y="365125"/>
            <a:ext cx="10760034" cy="1325563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расширения кругозор, мы посетили три ЗАГСА, с целью узнать какие имена самые популярные в настоящий момент.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1294" y="4322617"/>
            <a:ext cx="9762506" cy="190005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753155"/>
              </p:ext>
            </p:extLst>
          </p:nvPr>
        </p:nvGraphicFramePr>
        <p:xfrm>
          <a:off x="593766" y="1923801"/>
          <a:ext cx="10889673" cy="47268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9891">
                  <a:extLst>
                    <a:ext uri="{9D8B030D-6E8A-4147-A177-3AD203B41FA5}">
                      <a16:colId xmlns:a16="http://schemas.microsoft.com/office/drawing/2014/main" val="1151959049"/>
                    </a:ext>
                  </a:extLst>
                </a:gridCol>
                <a:gridCol w="3257798">
                  <a:extLst>
                    <a:ext uri="{9D8B030D-6E8A-4147-A177-3AD203B41FA5}">
                      <a16:colId xmlns:a16="http://schemas.microsoft.com/office/drawing/2014/main" val="995150174"/>
                    </a:ext>
                  </a:extLst>
                </a:gridCol>
                <a:gridCol w="4001984">
                  <a:extLst>
                    <a:ext uri="{9D8B030D-6E8A-4147-A177-3AD203B41FA5}">
                      <a16:colId xmlns:a16="http://schemas.microsoft.com/office/drawing/2014/main" val="1510910001"/>
                    </a:ext>
                  </a:extLst>
                </a:gridCol>
              </a:tblGrid>
              <a:tr h="78681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ЗАТО г. Фокино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Большой-Камень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Первомайский ЗАГС г. Владивостока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388430"/>
                  </a:ext>
                </a:extLst>
              </a:tr>
              <a:tr h="390393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Артем, Александр, Кирилл, Дмитрий, Даниил, Егор; Мирослава, </a:t>
                      </a:r>
                      <a:r>
                        <a:rPr lang="ru-RU" sz="2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Есения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Владислава, Александра, Полина, Екатерина. 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Тихон, Ярополк, Артем; Эвелина, Янина, Эмилия, Александра. </a:t>
                      </a:r>
                    </a:p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Иван, Михаил, Максим, Дмитрий, Александр и Артем; Софья, Елизавета, Виктория, Арина, Алиса.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редких имен девочек и мальчиков были зарегистрированы: Власа, Клима, Иоанна, Лукиана, </a:t>
                      </a:r>
                      <a:r>
                        <a:rPr lang="ru-RU" sz="2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Бронислава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Ива и Эллада.</a:t>
                      </a:r>
                    </a:p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60732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198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9382" y="308758"/>
            <a:ext cx="11530940" cy="629392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32500" lnSpcReduction="20000"/>
          </a:bodyPr>
          <a:lstStyle/>
          <a:p>
            <a:pPr lvl="0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Анна (Аня) </a:t>
            </a: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(древнееврейское) 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милость.</a:t>
            </a:r>
          </a:p>
          <a:p>
            <a:pPr lvl="0"/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Карина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(латинское) 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вперёд смотрящая.</a:t>
            </a:r>
          </a:p>
          <a:p>
            <a:pPr lvl="0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Милана </a:t>
            </a: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(древнеславянское) 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милая.</a:t>
            </a:r>
          </a:p>
          <a:p>
            <a:pPr lvl="0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(Наташа) </a:t>
            </a: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(латинское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– родная.</a:t>
            </a:r>
          </a:p>
          <a:p>
            <a:pPr lvl="0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Ольга (Оля) </a:t>
            </a: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(древнеславянское или скандинавское) 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святая, священная, ясная, светлая, мудрая, роковая.</a:t>
            </a:r>
          </a:p>
          <a:p>
            <a:pPr lvl="0"/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Антон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(древнеримское) 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вступающий в бой.</a:t>
            </a:r>
          </a:p>
          <a:p>
            <a:pPr lvl="0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 (Алёша) </a:t>
            </a: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(древнегреческое) 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защищать.</a:t>
            </a:r>
          </a:p>
          <a:p>
            <a:pPr lvl="0"/>
            <a:r>
              <a:rPr lang="ru-RU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Бабкен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(армянское) 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младший сын отца.</a:t>
            </a:r>
          </a:p>
          <a:p>
            <a:pPr lvl="0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(Володя) </a:t>
            </a: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(славянское) 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владеющий миром.</a:t>
            </a:r>
          </a:p>
          <a:p>
            <a:pPr lvl="0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Василий </a:t>
            </a: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(греческое) 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царь.</a:t>
            </a:r>
          </a:p>
          <a:p>
            <a:pPr lvl="0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Геннадий (Гена) </a:t>
            </a: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(греческое) 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благородный, великородный.</a:t>
            </a:r>
          </a:p>
          <a:p>
            <a:pPr lvl="0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Дамир </a:t>
            </a:r>
            <a:r>
              <a:rPr lang="ru-RU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(тюркское) 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настойчивый.</a:t>
            </a:r>
          </a:p>
          <a:p>
            <a:pPr lvl="0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Егор (греческое) – земледелец.</a:t>
            </a:r>
          </a:p>
          <a:p>
            <a:pPr lvl="0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Матвей (древнееврейское) – божий человек.</a:t>
            </a:r>
          </a:p>
          <a:p>
            <a:pPr lvl="0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(Коля) (греческое) – победитель народов.</a:t>
            </a:r>
          </a:p>
          <a:p>
            <a:pPr lvl="0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Роберт (древнегерманское) – неувядаемая слава.</a:t>
            </a:r>
          </a:p>
          <a:p>
            <a:pPr lvl="0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(Серёжа) (латинское) – высокий, высокочтимый.</a:t>
            </a:r>
          </a:p>
          <a:p>
            <a:pPr lvl="0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Христофор (древне-греческое) – несущий Христа.</a:t>
            </a:r>
          </a:p>
          <a:p>
            <a:pPr lvl="0"/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Эрик (древне-германское) – благородный предводитель</a:t>
            </a:r>
          </a:p>
          <a:p>
            <a:endParaRPr lang="ru-RU" dirty="0"/>
          </a:p>
        </p:txBody>
      </p:sp>
      <p:pic>
        <p:nvPicPr>
          <p:cNvPr id="19460" name="Picture 4" descr="Картинки по запросу картинка име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569" y="2066307"/>
            <a:ext cx="3479470" cy="453637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748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53036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ИНТЕРЕСНЫЕ ФАКТЫ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31916"/>
            <a:ext cx="10515600" cy="4975761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индейцев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племени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квакиютль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человек, берущий взаймы, должен был оставить в залог не что-нибудь, а … своё имя! И пока он долга не вернёт, все члены племени считали этого человека безымённым и по имени не называли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 у римлян все имена сокращались. Связанно это было с тем, что у римлян было совсем мало личных имён - всего 70 от силы, а использовались из них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вобще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порядка 20. И в записи их можно было сокращать до 1-3 букв, потому что все равно совпадений не будет. Имя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Публий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было сократить всего до 1 буквы П., потому что других имён на букву П не было и спутать его с другим именем было невозможно. У тех же римлян в древности принято было давать полноправное имя только первым четырём детям, а остальных просто называть в порядке очередности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Quintus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(пятый),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Sextus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(шестой),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Septimus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(седьмой) и так далее.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827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270" y="365126"/>
            <a:ext cx="10617530" cy="120241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Проведя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исследовательскую работу, мы пришли  к  следующим выводам:</a:t>
            </a:r>
            <a:b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00806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имен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своя история происхождения;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значит для человека и может повлиять на его характер и судьбу;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результатам, анкетирования, узнала, что респонденты первой и второй группы интересуются своими именами, и даже некоторые подумывают об изменение имени.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связывает нас с нашей семьёй, с нашими друзьями и знакомыми; имя связывает нас с малой и большой Родиной; в именах отражаются быт, верования, чаяния, фантазия и художественное творчество народов, их исторические контакты.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тайна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имени действительно существует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гипотеза подтвердилась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63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5642" y="581891"/>
            <a:ext cx="10901548" cy="2802577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любое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 – официальное или уменьшительное, несёт в себе определённый запас энергии и информацию о своём носителе. В имени изначально закладывается вся наша жизненная программа. Нас назовут громким и властным именем – мы станем сильными и уверенными в себе людьми, нам дадут безликое и ничего не означающее имя – мы так и никем  в жизни не станем. </a:t>
            </a:r>
          </a:p>
        </p:txBody>
      </p:sp>
      <p:pic>
        <p:nvPicPr>
          <p:cNvPr id="17412" name="Picture 4" descr="Картинки по запросу картинка име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390" y="3478146"/>
            <a:ext cx="5758337" cy="324302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998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02720" y="356260"/>
            <a:ext cx="5748854" cy="6388924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Выбранная тема показалась нам интересной потому, что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именах отражаются быт, верования, чаяния, фантазия и художественное творчество народов, их исторические контакты.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 связывает нас с нашей семьёй, с нашими друзьями и знакомыми, связывает нас с малой и большой Родиной, в этом и состоит актуальность темы исследования.</a:t>
            </a:r>
          </a:p>
          <a:p>
            <a:pPr lvl="0" algn="just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своей работе мы предоставили наиболее интересные и мало известные факты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 имени. 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170" name="Picture 2" descr="Картинки по запросу картинка име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34" y="1104405"/>
            <a:ext cx="5639583" cy="473825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371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1261" y="570017"/>
            <a:ext cx="11174681" cy="27432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заключение приведу слова русского философа Лосева Александра Федоровича: «Я утверждаю, что сила имени в теперешней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жизни. Мы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перестали силою имени творить чудеса, но мы не перестали силою имени завоевывать умы и сердца, и это – ничуть не меньшая магия». Изучайте свое имя! Ведь имя – гордость и сила наша.</a:t>
            </a:r>
          </a:p>
          <a:p>
            <a:endParaRPr lang="ru-RU" dirty="0"/>
          </a:p>
        </p:txBody>
      </p:sp>
      <p:sp>
        <p:nvSpPr>
          <p:cNvPr id="4" name="AutoShape 2" descr="Картинки по запросу картинка имен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Картинки по запросу картинка имен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Картинки по запросу картинка имен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0" name="Picture 8" descr="Картинки по запросу картинка име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3313217"/>
            <a:ext cx="4505490" cy="342009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2" name="Picture 10" descr="Картинки по запросу картинка имен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287" y="3313216"/>
            <a:ext cx="4940135" cy="342009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96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Картинки по запросу картинка спасибо за вним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9"/>
            <a:ext cx="10336481" cy="505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30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57" y="237508"/>
            <a:ext cx="10831286" cy="59376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631" y="403761"/>
            <a:ext cx="11792198" cy="6341423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тайна имени.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исследования: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тайна имени.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Объектом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учащиеся  МКОУ СОШ № 251  6 и 10, 11 классов. 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Предмет: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смысл и значение имен.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исследование имени.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имя - это жизненная программа,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влиять на судьбу человека.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познакомиться с дополнительной литературой и источниками по данному вопросу;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познакомиться с историей и происхождением имен;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узнать значение имени Полина;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выяснить отношения учащихся к своим именам.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566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3772" y="1567543"/>
            <a:ext cx="5510150" cy="4310743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Исто́рия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(др.-греч.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ἱστορί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α) — область знаний, занимающаяся изучением человека в прошлом.   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Ономастика - наука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 собственных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именах.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8140" y="534390"/>
            <a:ext cx="11412187" cy="74814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ИСТОРИЧЕСКАЯ СПРАВКА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8" name="Picture 6" descr="Картинки по запросу картинка истор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180" y="1567543"/>
            <a:ext cx="5295900" cy="431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24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8769" y="1825625"/>
            <a:ext cx="10665031" cy="4777056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истории русских личных имен выделяются три этапа. </a:t>
            </a:r>
          </a:p>
          <a:p>
            <a:pPr marL="514350" indent="-514350" algn="just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Дохристианский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исповедовались самобытные имена, созданные на восточнославянской почве средствами древнерусского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языка.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Древнерусские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имена-прозвания, были разнообразны. Например: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Первак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-Первой, Второй, Вторак, Третьяк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древнерусских имен были такие, которые дошли до наших дней - Вадим, Всеволод, Горазд, Добрыня,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Ждан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Любава.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Древней Руси имён было много, которые отмечали наиболее характерные признаки или внешние особенности человека: Светлана, Чернава, Черныш, Беляк, свойства новорождённого: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Молчан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Неулыба, Пискун,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Прыгунок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Лобик. 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имена, которые отражали порядок появления детей: Первой, Старшой,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Вторуня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Третьяк,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Четвертуня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Пятой... Другие отражали времена года: Зима, Вешняк, явления природы: Метелица, Мороз, христианские праздники: Постник, Мясоед.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8769" y="463138"/>
            <a:ext cx="11103428" cy="118753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ИСТОРИЧЕСКАЯ СПРАВКА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75373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38794"/>
            <a:ext cx="10515600" cy="5070763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Период после крещения Руси (988 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крещении человеку давалось второе, календарное имя – древнегреческое, латинское, древнееврейское, древнеперсидское и другие. Например, в документах  Стефан, Иоанн,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Глукерья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Ксения, а в быту Степан, Иван, Лукерья, Аксинья.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17-19 веках списки календарных имен были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пересмотрены.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Мужских имён значилось около 900, а женских -250.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календарные имена разнообразны: Ив,  Ор, Ия,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Вар, Гай, Дей, Лев, Кир, Ада, Аза, Ева, Зоя, Лия.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длинные и труднопроизносимые, в наше время не встречаются, это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Ексакустодиан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Никтополиан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Асклипиодота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Фессалоникия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ряда преобразований получилось множество парных имён, то есть такие, которые могут принадлежать как женщинам, так и мужчинам: Агний – Агния, Анастасий – Анастасия, Александр – Александра, Евгений – Евгения…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18-19 веках календарные имена приобрели иностранное звучание, так как в высшем свете пользовались французским и английским языками: Петр - Пьер, Наталья -Натали, Николай - Николя, Надежда - Надин, Елизавета - Бетси. 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6679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ИСТОРИЧЕСКАЯ СПРАВКА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48047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97579" y="1825624"/>
            <a:ext cx="8763990" cy="4943311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этап, начавшийся после Великой Октябрьской Революции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имена: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Революция, Гений, Радий, Электрон, Грация, Воля,  Октябрина,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Ноябрина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Майя. Самыми популярными были имена, образованные из нескольких первых или начальных букв имён вождей: Владлен - Владимир Ленин, Марлен - Маркс, Ленин,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Донара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-дочь народа.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20-40-е годы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прошлого века у нас в стране детей называли в честь известных коммунистических лидеров, и даже создавали новые имена, отражающие достижения эпохи: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Урюрвкос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«Ура, Юра в космосе!»,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Перкосрак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«Первая космическая ракета»,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Ватерпежекосма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«Валентина Терешкова – первая женщина-космонавт»,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Кукуцаполь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«Кукуруза – царица полей»,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Лагшмивара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«Лагерь Шмидта в Арктике»,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Челнальдина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«Челюскин на льдине».  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ИСТОРИЧЕСКАЯ СПРАВКА</a:t>
            </a:r>
            <a:endParaRPr lang="ru-RU" sz="3600" b="1" dirty="0"/>
          </a:p>
        </p:txBody>
      </p:sp>
      <p:pic>
        <p:nvPicPr>
          <p:cNvPr id="9218" name="Picture 2" descr="Картинки по запросу картинка истор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3" y="2398815"/>
            <a:ext cx="2746554" cy="3146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39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892" y="1825625"/>
            <a:ext cx="7588332" cy="4527674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XX века появилась мода на старые имена: Анастасия, Софья, Марк, Матвей, Савелий, Ефросинья.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настоящее время 95% русских людей носят старые традиционные календарные русские имена.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«Словаре русских личных имён» Н.А.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Петраковского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насчитывается около 2600 имён.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русском именослове эта мода меняется примерно через 10-20 лет. 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716491" cy="132556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ИСТОРИЧЕСКАЯ СПРАВКА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Картинки по запросу картинка име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5839" y="2268187"/>
            <a:ext cx="4168239" cy="323008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15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376</TotalTime>
  <Words>2335</Words>
  <Application>Microsoft Office PowerPoint</Application>
  <PresentationFormat>Широкоэкранный</PresentationFormat>
  <Paragraphs>129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Arial</vt:lpstr>
      <vt:lpstr>Calibri</vt:lpstr>
      <vt:lpstr>Calibri Light</vt:lpstr>
      <vt:lpstr>Times New Roman</vt:lpstr>
      <vt:lpstr>Тема Office</vt:lpstr>
      <vt:lpstr>ИССЛЕДОВАТЕЛЬСКАЯ РАБОТА</vt:lpstr>
      <vt:lpstr> Имена, имена, имена – В нашей жизни звучат не случайно: Как загадочна эта страна – Так и имя – загадка и тайна. Александр Бобров </vt:lpstr>
      <vt:lpstr>Презентация PowerPoint</vt:lpstr>
      <vt:lpstr>                                 </vt:lpstr>
      <vt:lpstr>Презентация PowerPoint</vt:lpstr>
      <vt:lpstr>Презентация PowerPoint</vt:lpstr>
      <vt:lpstr>ИСТОРИЧЕСКАЯ СПРАВКА</vt:lpstr>
      <vt:lpstr>ИСТОРИЧЕСКАЯ СПРАВКА</vt:lpstr>
      <vt:lpstr>ИСТОРИЧЕСКАЯ СПРАВКА</vt:lpstr>
      <vt:lpstr>ИМЯ И СУДЬБА</vt:lpstr>
      <vt:lpstr>Я И МОЕ ИМЯ </vt:lpstr>
      <vt:lpstr>Презентация PowerPoint</vt:lpstr>
      <vt:lpstr>Презентация PowerPoint</vt:lpstr>
      <vt:lpstr>ЗНАЧЕНИЕ ИМЕНИ ПОЛИНА</vt:lpstr>
      <vt:lpstr>В истории встречаются знаменитые личности с именем Полина, так например: </vt:lpstr>
      <vt:lpstr>Презентация PowerPoint</vt:lpstr>
      <vt:lpstr>Презентация PowerPoint</vt:lpstr>
      <vt:lpstr>Всех опрошенных мы разделили на 2 возрастные группы: 6 классы – группа № 1 (34 респондента) и 10, 11 классы – группа № 2 (44 респондента).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Для расширения кругозор, мы посетили три ЗАГСА, с целью узнать какие имена самые популярные в настоящий момент. </vt:lpstr>
      <vt:lpstr>Презентация PowerPoint</vt:lpstr>
      <vt:lpstr>ИНТЕРЕСНЫЕ ФАКТЫ</vt:lpstr>
      <vt:lpstr> Проведя исследовательскую работу, мы пришли  к  следующим выводам: </vt:lpstr>
      <vt:lpstr>Презентация PowerPoint</vt:lpstr>
      <vt:lpstr>Презентация PowerPoint</vt:lpstr>
      <vt:lpstr>СПАСИБО ЗА ВНИМАНИЕ!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</dc:title>
  <dc:creator>RePack by Diakov</dc:creator>
  <cp:lastModifiedBy>RePack by Diakov</cp:lastModifiedBy>
  <cp:revision>60</cp:revision>
  <cp:lastPrinted>2017-04-20T13:46:28Z</cp:lastPrinted>
  <dcterms:created xsi:type="dcterms:W3CDTF">2017-04-19T12:10:52Z</dcterms:created>
  <dcterms:modified xsi:type="dcterms:W3CDTF">2017-04-20T13:48:16Z</dcterms:modified>
</cp:coreProperties>
</file>