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60" r:id="rId6"/>
    <p:sldId id="262" r:id="rId7"/>
    <p:sldId id="264" r:id="rId8"/>
    <p:sldId id="265" r:id="rId9"/>
    <p:sldId id="272" r:id="rId10"/>
    <p:sldId id="273" r:id="rId11"/>
    <p:sldId id="267"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434" autoAdjust="0"/>
  </p:normalViewPr>
  <p:slideViewPr>
    <p:cSldViewPr snapToGrid="0">
      <p:cViewPr varScale="1">
        <p:scale>
          <a:sx n="74" d="100"/>
          <a:sy n="74" d="100"/>
        </p:scale>
        <p:origin x="55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95BD651-4D35-4521-A8CF-13A935219DE0}" type="datetimeFigureOut">
              <a:rPr lang="ru-RU" smtClean="0"/>
              <a:t>22.06.2018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844996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95BD651-4D35-4521-A8CF-13A935219DE0}" type="datetimeFigureOut">
              <a:rPr lang="ru-RU" smtClean="0"/>
              <a:t>22.06.2018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3866278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95BD651-4D35-4521-A8CF-13A935219DE0}" type="datetimeFigureOut">
              <a:rPr lang="ru-RU" smtClean="0"/>
              <a:t>22.06.2018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3331910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95BD651-4D35-4521-A8CF-13A935219DE0}" type="datetimeFigureOut">
              <a:rPr lang="ru-RU" smtClean="0"/>
              <a:t>22.06.2018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2347573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95BD651-4D35-4521-A8CF-13A935219DE0}" type="datetimeFigureOut">
              <a:rPr lang="ru-RU" smtClean="0"/>
              <a:t>22.06.2018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2912897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95BD651-4D35-4521-A8CF-13A935219DE0}" type="datetimeFigureOut">
              <a:rPr lang="ru-RU" smtClean="0"/>
              <a:t>22.06.2018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1065392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95BD651-4D35-4521-A8CF-13A935219DE0}" type="datetimeFigureOut">
              <a:rPr lang="ru-RU" smtClean="0"/>
              <a:t>22.06.2018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1631619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95BD651-4D35-4521-A8CF-13A935219DE0}" type="datetimeFigureOut">
              <a:rPr lang="ru-RU" smtClean="0"/>
              <a:t>22.06.2018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1459187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95BD651-4D35-4521-A8CF-13A935219DE0}" type="datetimeFigureOut">
              <a:rPr lang="ru-RU" smtClean="0"/>
              <a:t>22.06.2018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2582044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95BD651-4D35-4521-A8CF-13A935219DE0}" type="datetimeFigureOut">
              <a:rPr lang="ru-RU" smtClean="0"/>
              <a:t>22.06.2018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3095266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95BD651-4D35-4521-A8CF-13A935219DE0}" type="datetimeFigureOut">
              <a:rPr lang="ru-RU" smtClean="0"/>
              <a:t>22.06.2018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4DCFD9-285E-483F-842A-ACE072C4EF06}" type="slidenum">
              <a:rPr lang="ru-RU" smtClean="0"/>
              <a:t>‹#›</a:t>
            </a:fld>
            <a:endParaRPr lang="ru-RU"/>
          </a:p>
        </p:txBody>
      </p:sp>
    </p:spTree>
    <p:extLst>
      <p:ext uri="{BB962C8B-B14F-4D97-AF65-F5344CB8AC3E}">
        <p14:creationId xmlns:p14="http://schemas.microsoft.com/office/powerpoint/2010/main" val="360246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0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BD651-4D35-4521-A8CF-13A935219DE0}" type="datetimeFigureOut">
              <a:rPr lang="ru-RU" smtClean="0"/>
              <a:t>22.06.2018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4DCFD9-285E-483F-842A-ACE072C4EF06}" type="slidenum">
              <a:rPr lang="ru-RU" smtClean="0"/>
              <a:t>‹#›</a:t>
            </a:fld>
            <a:endParaRPr lang="ru-RU"/>
          </a:p>
        </p:txBody>
      </p:sp>
    </p:spTree>
    <p:extLst>
      <p:ext uri="{BB962C8B-B14F-4D97-AF65-F5344CB8AC3E}">
        <p14:creationId xmlns:p14="http://schemas.microsoft.com/office/powerpoint/2010/main" val="9332431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73876" y="286603"/>
            <a:ext cx="9148164" cy="859617"/>
          </a:xfrm>
        </p:spPr>
        <p:txBody>
          <a:bodyPr>
            <a:normAutofit/>
          </a:bodyPr>
          <a:lstStyle/>
          <a:p>
            <a:r>
              <a:rPr lang="ru-RU" sz="1800" b="1" dirty="0">
                <a:latin typeface="Times New Roman" panose="02020603050405020304" pitchFamily="18" charset="0"/>
                <a:cs typeface="Times New Roman" panose="02020603050405020304" pitchFamily="18" charset="0"/>
              </a:rPr>
              <a:t>Бюджетное учреждение среднего профессионального образования </a:t>
            </a:r>
            <a:r>
              <a:rPr lang="ru-RU" sz="1800" b="1" dirty="0" smtClean="0">
                <a:latin typeface="Times New Roman" panose="02020603050405020304" pitchFamily="18" charset="0"/>
                <a:cs typeface="Times New Roman" panose="02020603050405020304" pitchFamily="18" charset="0"/>
              </a:rPr>
              <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Ханты </a:t>
            </a:r>
            <a:r>
              <a:rPr lang="ru-RU" sz="1800" b="1" dirty="0">
                <a:latin typeface="Times New Roman" panose="02020603050405020304" pitchFamily="18" charset="0"/>
                <a:cs typeface="Times New Roman" panose="02020603050405020304" pitchFamily="18" charset="0"/>
              </a:rPr>
              <a:t>- Мансийского  автономного округа – Югры колледж-интернат </a:t>
            </a:r>
            <a:r>
              <a:rPr lang="ru-RU" sz="1800" b="1" dirty="0" smtClean="0">
                <a:latin typeface="Times New Roman" panose="02020603050405020304" pitchFamily="18" charset="0"/>
                <a:cs typeface="Times New Roman" panose="02020603050405020304" pitchFamily="18" charset="0"/>
              </a:rPr>
              <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a:t>
            </a:r>
            <a:r>
              <a:rPr lang="ru-RU" sz="1800" b="1" dirty="0">
                <a:latin typeface="Times New Roman" panose="02020603050405020304" pitchFamily="18" charset="0"/>
                <a:cs typeface="Times New Roman" panose="02020603050405020304" pitchFamily="18" charset="0"/>
              </a:rPr>
              <a:t>Центр искусств для одаренных детей Севера»</a:t>
            </a:r>
          </a:p>
        </p:txBody>
      </p:sp>
      <p:sp>
        <p:nvSpPr>
          <p:cNvPr id="3" name="Подзаголовок 2"/>
          <p:cNvSpPr>
            <a:spLocks noGrp="1"/>
          </p:cNvSpPr>
          <p:nvPr>
            <p:ph type="subTitle" idx="1"/>
          </p:nvPr>
        </p:nvSpPr>
        <p:spPr>
          <a:xfrm>
            <a:off x="1223748" y="2347415"/>
            <a:ext cx="10076597" cy="3398291"/>
          </a:xfrm>
        </p:spPr>
        <p:txBody>
          <a:bodyPr>
            <a:normAutofit fontScale="25000" lnSpcReduction="20000"/>
          </a:bodyPr>
          <a:lstStyle/>
          <a:p>
            <a:endParaRPr lang="ru-RU" sz="7200" b="1" dirty="0" smtClean="0">
              <a:latin typeface="Times New Roman" panose="02020603050405020304" pitchFamily="18" charset="0"/>
              <a:cs typeface="Times New Roman" panose="02020603050405020304" pitchFamily="18" charset="0"/>
            </a:endParaRPr>
          </a:p>
          <a:p>
            <a:endParaRPr lang="ru-RU" sz="7200" b="1" dirty="0">
              <a:latin typeface="Times New Roman" panose="02020603050405020304" pitchFamily="18" charset="0"/>
              <a:cs typeface="Times New Roman" panose="02020603050405020304" pitchFamily="18" charset="0"/>
            </a:endParaRPr>
          </a:p>
          <a:p>
            <a:endParaRPr lang="ru-RU" sz="7200" b="1" dirty="0" smtClean="0">
              <a:latin typeface="Times New Roman" panose="02020603050405020304" pitchFamily="18" charset="0"/>
              <a:cs typeface="Times New Roman" panose="02020603050405020304" pitchFamily="18" charset="0"/>
            </a:endParaRPr>
          </a:p>
          <a:p>
            <a:r>
              <a:rPr lang="ru-RU" sz="9600" b="1" dirty="0" smtClean="0">
                <a:latin typeface="Times New Roman" panose="02020603050405020304" pitchFamily="18" charset="0"/>
                <a:cs typeface="Times New Roman" panose="02020603050405020304" pitchFamily="18" charset="0"/>
              </a:rPr>
              <a:t>Классный час «Глаза- зеркало души человека»</a:t>
            </a:r>
          </a:p>
          <a:p>
            <a:endParaRPr lang="ru-RU" dirty="0"/>
          </a:p>
          <a:p>
            <a:endParaRPr lang="ru-RU" dirty="0" smtClean="0"/>
          </a:p>
          <a:p>
            <a:endParaRPr lang="ru-RU" dirty="0"/>
          </a:p>
          <a:p>
            <a:endParaRPr lang="ru-RU" dirty="0"/>
          </a:p>
          <a:p>
            <a:endParaRPr lang="ru-RU" dirty="0" smtClean="0"/>
          </a:p>
          <a:p>
            <a:endParaRPr lang="ru-RU" dirty="0"/>
          </a:p>
          <a:p>
            <a:endParaRPr lang="ru-RU" dirty="0" smtClean="0"/>
          </a:p>
          <a:p>
            <a:r>
              <a:rPr lang="ru-RU" sz="7200" dirty="0" smtClean="0">
                <a:latin typeface="Times New Roman" panose="02020603050405020304" pitchFamily="18" charset="0"/>
                <a:cs typeface="Times New Roman" panose="02020603050405020304" pitchFamily="18" charset="0"/>
              </a:rPr>
              <a:t>                                                                                                                          </a:t>
            </a:r>
            <a:r>
              <a:rPr lang="ru-RU" sz="7200" b="1" dirty="0" smtClean="0">
                <a:latin typeface="Times New Roman" panose="02020603050405020304" pitchFamily="18" charset="0"/>
                <a:cs typeface="Times New Roman" panose="02020603050405020304" pitchFamily="18" charset="0"/>
              </a:rPr>
              <a:t>Выполнила: Телегина Л.Ю.</a:t>
            </a:r>
            <a:endParaRPr lang="ru-RU" sz="7200" b="1" dirty="0">
              <a:latin typeface="Times New Roman" panose="02020603050405020304" pitchFamily="18" charset="0"/>
              <a:cs typeface="Times New Roman" panose="02020603050405020304" pitchFamily="18" charset="0"/>
            </a:endParaRPr>
          </a:p>
          <a:p>
            <a:endParaRPr lang="ru-RU" sz="3800" dirty="0" smtClean="0">
              <a:latin typeface="Times New Roman" panose="02020603050405020304" pitchFamily="18" charset="0"/>
              <a:cs typeface="Times New Roman" panose="02020603050405020304" pitchFamily="18" charset="0"/>
            </a:endParaRPr>
          </a:p>
          <a:p>
            <a:endParaRPr lang="ru-RU" sz="3800" dirty="0">
              <a:latin typeface="Times New Roman" panose="02020603050405020304" pitchFamily="18" charset="0"/>
              <a:cs typeface="Times New Roman" panose="02020603050405020304" pitchFamily="18" charset="0"/>
            </a:endParaRPr>
          </a:p>
          <a:p>
            <a:endParaRPr lang="ru-RU" sz="3800" dirty="0">
              <a:latin typeface="Times New Roman" panose="02020603050405020304" pitchFamily="18" charset="0"/>
              <a:cs typeface="Times New Roman" panose="02020603050405020304" pitchFamily="18" charset="0"/>
            </a:endParaRPr>
          </a:p>
          <a:p>
            <a:r>
              <a:rPr lang="ru-RU" sz="7200" b="1" dirty="0" smtClean="0">
                <a:latin typeface="Times New Roman" panose="02020603050405020304" pitchFamily="18" charset="0"/>
                <a:cs typeface="Times New Roman" panose="02020603050405020304" pitchFamily="18" charset="0"/>
              </a:rPr>
              <a:t>г. Ханты-Мансийск </a:t>
            </a:r>
          </a:p>
          <a:p>
            <a:r>
              <a:rPr lang="ru-RU" sz="7200" b="1" dirty="0" smtClean="0">
                <a:latin typeface="Times New Roman" panose="02020603050405020304" pitchFamily="18" charset="0"/>
                <a:cs typeface="Times New Roman" panose="02020603050405020304" pitchFamily="18" charset="0"/>
              </a:rPr>
              <a:t>2015       </a:t>
            </a:r>
            <a:r>
              <a:rPr lang="ru-RU" sz="3800"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1623491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160358" cy="214424"/>
          </a:xfrm>
        </p:spPr>
        <p:txBody>
          <a:bodyPr>
            <a:normAutofit fontScale="90000"/>
          </a:bodyPr>
          <a:lstStyle/>
          <a:p>
            <a:pPr algn="ctr"/>
            <a:r>
              <a:rPr lang="ru-RU" sz="2400" b="1" dirty="0" smtClean="0">
                <a:latin typeface="Times New Roman" panose="02020603050405020304" pitchFamily="18" charset="0"/>
                <a:cs typeface="Times New Roman" panose="02020603050405020304" pitchFamily="18" charset="0"/>
              </a:rPr>
              <a:t>Самый редкий цвет глаз</a:t>
            </a: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43943" y="579550"/>
            <a:ext cx="10818254" cy="5859887"/>
          </a:xfrm>
        </p:spPr>
        <p:txBody>
          <a:bodyPr>
            <a:normAutofit/>
          </a:bodyPr>
          <a:lstStyle/>
          <a:p>
            <a:pPr marL="0" indent="0">
              <a:buNone/>
            </a:pPr>
            <a:r>
              <a:rPr lang="ru-RU" sz="1800" dirty="0" smtClean="0">
                <a:latin typeface="Times New Roman" panose="02020603050405020304" pitchFamily="18" charset="0"/>
                <a:cs typeface="Times New Roman" panose="02020603050405020304" pitchFamily="18" charset="0"/>
              </a:rPr>
              <a:t>В </a:t>
            </a:r>
            <a:r>
              <a:rPr lang="ru-RU" sz="1800" dirty="0">
                <a:latin typeface="Times New Roman" panose="02020603050405020304" pitchFamily="18" charset="0"/>
                <a:cs typeface="Times New Roman" panose="02020603050405020304" pitchFamily="18" charset="0"/>
              </a:rPr>
              <a:t>мире зеленый цвет глаз имеют примерно два процента населения, большинство которого это жители северных стран Европы, таких как Германия и Шотландия. Также самый редкий цвет глаз свойственен туркам (20 процентов) и жителям Исландии (около 35 процентов населения). В странах же Азии, Южной Америки и на Среднем Востоке, зеленый цвет глаз большая редкость</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smtClean="0">
                <a:latin typeface="Times New Roman" panose="02020603050405020304" pitchFamily="18" charset="0"/>
                <a:cs typeface="Times New Roman" panose="02020603050405020304" pitchFamily="18" charset="0"/>
              </a:rPr>
              <a:t>Зеленый </a:t>
            </a:r>
            <a:r>
              <a:rPr lang="ru-RU" sz="1800" dirty="0">
                <a:latin typeface="Times New Roman" panose="02020603050405020304" pitchFamily="18" charset="0"/>
                <a:cs typeface="Times New Roman" panose="02020603050405020304" pitchFamily="18" charset="0"/>
              </a:rPr>
              <a:t>цвет глаз определяется небольшим количеством меланина в организме и получается из-за смешения синего и желтого цветов.</a:t>
            </a:r>
          </a:p>
          <a:p>
            <a:pPr marL="0" indent="0">
              <a:buNone/>
            </a:pPr>
            <a:r>
              <a:rPr lang="ru-RU" sz="1800" dirty="0" smtClean="0">
                <a:latin typeface="Times New Roman" panose="02020603050405020304" pitchFamily="18" charset="0"/>
                <a:cs typeface="Times New Roman" panose="02020603050405020304" pitchFamily="18" charset="0"/>
              </a:rPr>
              <a:t>Во </a:t>
            </a:r>
            <a:r>
              <a:rPr lang="ru-RU" sz="1800" dirty="0">
                <a:latin typeface="Times New Roman" panose="02020603050405020304" pitchFamily="18" charset="0"/>
                <a:cs typeface="Times New Roman" panose="02020603050405020304" pitchFamily="18" charset="0"/>
              </a:rPr>
              <a:t>внешнем слое радужной оболочки находится желтое и светло-коричневое вещество, а задний слой имеет, как правило, синий цвет. В результате радужка человеческого глаза и приобретает зеленый оттенок. А так как цветовые оттенки слоев радужной оболочки и их интенсивность у всех людей разные, то и разновидность зеленого цвета глаз может быть различной — от желто-зеленых и зеленовато-серых до изумрудно-зеленых.</a:t>
            </a:r>
          </a:p>
          <a:p>
            <a:pPr marL="0" indent="0">
              <a:buNone/>
            </a:pPr>
            <a:r>
              <a:rPr lang="ru-RU" sz="1800" dirty="0" smtClean="0">
                <a:latin typeface="Times New Roman" panose="02020603050405020304" pitchFamily="18" charset="0"/>
                <a:cs typeface="Times New Roman" panose="02020603050405020304" pitchFamily="18" charset="0"/>
              </a:rPr>
              <a:t>Также </a:t>
            </a:r>
            <a:r>
              <a:rPr lang="ru-RU" sz="1800" dirty="0">
                <a:latin typeface="Times New Roman" panose="02020603050405020304" pitchFamily="18" charset="0"/>
                <a:cs typeface="Times New Roman" panose="02020603050405020304" pitchFamily="18" charset="0"/>
              </a:rPr>
              <a:t>самым редким цветом глаз является янтарный и фиолетовый цвет, а самым распространенным — карий. Объяснение этому достаточно простое — жители большинства самых населенных стран на планете, например, таких как Индия и Китай, обладают радужной оболочкой именно коричневого цвета.</a:t>
            </a:r>
          </a:p>
          <a:p>
            <a:pPr marL="0" indent="0">
              <a:buNone/>
            </a:pPr>
            <a:r>
              <a:rPr lang="ru-RU" sz="1800" dirty="0" smtClean="0">
                <a:latin typeface="Times New Roman" panose="02020603050405020304" pitchFamily="18" charset="0"/>
                <a:cs typeface="Times New Roman" panose="02020603050405020304" pitchFamily="18" charset="0"/>
              </a:rPr>
              <a:t>В </a:t>
            </a:r>
            <a:r>
              <a:rPr lang="ru-RU" sz="1800" dirty="0">
                <a:latin typeface="Times New Roman" panose="02020603050405020304" pitchFamily="18" charset="0"/>
                <a:cs typeface="Times New Roman" panose="02020603050405020304" pitchFamily="18" charset="0"/>
              </a:rPr>
              <a:t>России, большинство людей имеют серый (примерно около половины населения) и карий (четверть жителей) цвет глаз, меньше (15−20 процентов) голубой и синий. Зеленый цвет глаз для жителя России редкость.</a:t>
            </a:r>
          </a:p>
        </p:txBody>
      </p:sp>
      <p:pic>
        <p:nvPicPr>
          <p:cNvPr id="5" name="Рисунок 4"/>
          <p:cNvPicPr>
            <a:picLocks noChangeAspect="1"/>
          </p:cNvPicPr>
          <p:nvPr/>
        </p:nvPicPr>
        <p:blipFill>
          <a:blip r:embed="rId2"/>
          <a:stretch>
            <a:fillRect/>
          </a:stretch>
        </p:blipFill>
        <p:spPr>
          <a:xfrm>
            <a:off x="3145026" y="5693470"/>
            <a:ext cx="5816088" cy="493819"/>
          </a:xfrm>
          <a:prstGeom prst="rect">
            <a:avLst/>
          </a:prstGeom>
        </p:spPr>
      </p:pic>
    </p:spTree>
    <p:extLst>
      <p:ext uri="{BB962C8B-B14F-4D97-AF65-F5344CB8AC3E}">
        <p14:creationId xmlns:p14="http://schemas.microsoft.com/office/powerpoint/2010/main" val="8893734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339316" cy="385502"/>
          </a:xfrm>
        </p:spPr>
        <p:txBody>
          <a:bodyPr>
            <a:normAutofit/>
          </a:bodyPr>
          <a:lstStyle/>
          <a:p>
            <a:pPr algn="just"/>
            <a:r>
              <a:rPr lang="ru-RU" sz="1800" b="1" dirty="0" smtClean="0">
                <a:latin typeface="Times New Roman" panose="02020603050405020304" pitchFamily="18" charset="0"/>
                <a:cs typeface="Times New Roman" panose="02020603050405020304" pitchFamily="18" charset="0"/>
              </a:rPr>
              <a:t>                                                                       Итог классного часа</a:t>
            </a:r>
            <a:endParaRPr lang="ru-RU" sz="1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68740" y="914400"/>
            <a:ext cx="10685060" cy="5943600"/>
          </a:xfrm>
        </p:spPr>
        <p:txBody>
          <a:bodyPr>
            <a:noAutofit/>
          </a:bodyPr>
          <a:lstStyle/>
          <a:p>
            <a:pPr marL="0" indent="0">
              <a:buNone/>
            </a:pPr>
            <a:endParaRPr lang="ru-RU" sz="1800" dirty="0">
              <a:latin typeface="Times New Roman" panose="02020603050405020304" pitchFamily="18" charset="0"/>
              <a:cs typeface="Times New Roman" panose="02020603050405020304" pitchFamily="18" charset="0"/>
            </a:endParaRPr>
          </a:p>
          <a:p>
            <a:pPr marL="0" indent="0">
              <a:buNone/>
            </a:pPr>
            <a:r>
              <a:rPr lang="ru-RU" sz="1800" dirty="0">
                <a:latin typeface="Times New Roman" panose="02020603050405020304" pitchFamily="18" charset="0"/>
                <a:cs typeface="Times New Roman" panose="02020603050405020304" pitchFamily="18" charset="0"/>
              </a:rPr>
              <a:t>Глаза умеют говорить,</a:t>
            </a:r>
          </a:p>
          <a:p>
            <a:pPr marL="0" indent="0">
              <a:buNone/>
            </a:pPr>
            <a:r>
              <a:rPr lang="ru-RU" sz="1800" dirty="0">
                <a:latin typeface="Times New Roman" panose="02020603050405020304" pitchFamily="18" charset="0"/>
                <a:cs typeface="Times New Roman" panose="02020603050405020304" pitchFamily="18" charset="0"/>
              </a:rPr>
              <a:t>Кричать от счастья или плакать,</a:t>
            </a:r>
          </a:p>
          <a:p>
            <a:pPr marL="0" indent="0">
              <a:buNone/>
            </a:pPr>
            <a:r>
              <a:rPr lang="ru-RU" sz="1800" dirty="0">
                <a:latin typeface="Times New Roman" panose="02020603050405020304" pitchFamily="18" charset="0"/>
                <a:cs typeface="Times New Roman" panose="02020603050405020304" pitchFamily="18" charset="0"/>
              </a:rPr>
              <a:t>Глазами можно ободрить,</a:t>
            </a:r>
          </a:p>
          <a:p>
            <a:pPr marL="0" indent="0">
              <a:buNone/>
            </a:pPr>
            <a:r>
              <a:rPr lang="ru-RU" sz="1800" dirty="0">
                <a:latin typeface="Times New Roman" panose="02020603050405020304" pitchFamily="18" charset="0"/>
                <a:cs typeface="Times New Roman" panose="02020603050405020304" pitchFamily="18" charset="0"/>
              </a:rPr>
              <a:t>С ума свести, пуститься в драку…</a:t>
            </a:r>
          </a:p>
          <a:p>
            <a:pPr marL="0" indent="0">
              <a:buNone/>
            </a:pPr>
            <a:endParaRPr lang="ru-RU" sz="1800" dirty="0">
              <a:latin typeface="Times New Roman" panose="02020603050405020304" pitchFamily="18" charset="0"/>
              <a:cs typeface="Times New Roman" panose="02020603050405020304" pitchFamily="18" charset="0"/>
            </a:endParaRPr>
          </a:p>
          <a:p>
            <a:pPr marL="0" indent="0">
              <a:buNone/>
            </a:pPr>
            <a:r>
              <a:rPr lang="ru-RU" sz="1800" dirty="0">
                <a:latin typeface="Times New Roman" panose="02020603050405020304" pitchFamily="18" charset="0"/>
                <a:cs typeface="Times New Roman" panose="02020603050405020304" pitchFamily="18" charset="0"/>
              </a:rPr>
              <a:t>Словами можно обмануть,</a:t>
            </a:r>
          </a:p>
          <a:p>
            <a:pPr marL="0" indent="0">
              <a:buNone/>
            </a:pPr>
            <a:r>
              <a:rPr lang="ru-RU" sz="1800" dirty="0">
                <a:latin typeface="Times New Roman" panose="02020603050405020304" pitchFamily="18" charset="0"/>
                <a:cs typeface="Times New Roman" panose="02020603050405020304" pitchFamily="18" charset="0"/>
              </a:rPr>
              <a:t>Глазами это — невозможно.</a:t>
            </a:r>
          </a:p>
          <a:p>
            <a:pPr marL="0" indent="0">
              <a:buNone/>
            </a:pPr>
            <a:r>
              <a:rPr lang="ru-RU" sz="1800" dirty="0">
                <a:latin typeface="Times New Roman" panose="02020603050405020304" pitchFamily="18" charset="0"/>
                <a:cs typeface="Times New Roman" panose="02020603050405020304" pitchFamily="18" charset="0"/>
              </a:rPr>
              <a:t>Во взгляде можно утонуть,</a:t>
            </a:r>
          </a:p>
          <a:p>
            <a:pPr marL="0" indent="0">
              <a:buNone/>
            </a:pPr>
            <a:r>
              <a:rPr lang="ru-RU" sz="1800" dirty="0">
                <a:latin typeface="Times New Roman" panose="02020603050405020304" pitchFamily="18" charset="0"/>
                <a:cs typeface="Times New Roman" panose="02020603050405020304" pitchFamily="18" charset="0"/>
              </a:rPr>
              <a:t>Если смотреть неосторожно…</a:t>
            </a:r>
          </a:p>
          <a:p>
            <a:pPr marL="0" indent="0">
              <a:buNone/>
            </a:pPr>
            <a:endParaRPr lang="ru-RU" sz="1800" dirty="0">
              <a:latin typeface="Times New Roman" panose="02020603050405020304" pitchFamily="18" charset="0"/>
              <a:cs typeface="Times New Roman" panose="02020603050405020304" pitchFamily="18" charset="0"/>
            </a:endParaRPr>
          </a:p>
          <a:p>
            <a:pPr marL="0" indent="0">
              <a:buNone/>
            </a:pPr>
            <a:r>
              <a:rPr lang="ru-RU" sz="1800" dirty="0">
                <a:latin typeface="Times New Roman" panose="02020603050405020304" pitchFamily="18" charset="0"/>
                <a:cs typeface="Times New Roman" panose="02020603050405020304" pitchFamily="18" charset="0"/>
              </a:rPr>
              <a:t>Не знают устали глаза,</a:t>
            </a:r>
          </a:p>
          <a:p>
            <a:pPr marL="0" indent="0">
              <a:buNone/>
            </a:pPr>
            <a:r>
              <a:rPr lang="ru-RU" sz="1800" dirty="0">
                <a:latin typeface="Times New Roman" panose="02020603050405020304" pitchFamily="18" charset="0"/>
                <a:cs typeface="Times New Roman" panose="02020603050405020304" pitchFamily="18" charset="0"/>
              </a:rPr>
              <a:t>Что видят всюду, то внимают,</a:t>
            </a:r>
          </a:p>
          <a:p>
            <a:pPr marL="0" indent="0">
              <a:buNone/>
            </a:pPr>
            <a:r>
              <a:rPr lang="ru-RU" sz="1800" dirty="0">
                <a:latin typeface="Times New Roman" panose="02020603050405020304" pitchFamily="18" charset="0"/>
                <a:cs typeface="Times New Roman" panose="02020603050405020304" pitchFamily="18" charset="0"/>
              </a:rPr>
              <a:t>Пусть не коснется их слеза,</a:t>
            </a:r>
          </a:p>
          <a:p>
            <a:pPr marL="0" indent="0">
              <a:buNone/>
            </a:pPr>
            <a:r>
              <a:rPr lang="ru-RU" sz="1800" dirty="0">
                <a:latin typeface="Times New Roman" panose="02020603050405020304" pitchFamily="18" charset="0"/>
                <a:cs typeface="Times New Roman" panose="02020603050405020304" pitchFamily="18" charset="0"/>
              </a:rPr>
              <a:t>Лишь счастьем пусть они сияют.</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8523" y="1957588"/>
            <a:ext cx="3374265" cy="3065173"/>
          </a:xfrm>
          <a:prstGeom prst="rect">
            <a:avLst/>
          </a:prstGeom>
        </p:spPr>
      </p:pic>
    </p:spTree>
    <p:extLst>
      <p:ext uri="{BB962C8B-B14F-4D97-AF65-F5344CB8AC3E}">
        <p14:creationId xmlns:p14="http://schemas.microsoft.com/office/powerpoint/2010/main" val="257036674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96705" y="859810"/>
            <a:ext cx="8015785" cy="464024"/>
          </a:xfrm>
        </p:spPr>
        <p:txBody>
          <a:bodyPr>
            <a:normAutofit/>
          </a:bodyPr>
          <a:lstStyle/>
          <a:p>
            <a:r>
              <a:rPr lang="ru-RU" sz="1800" b="1" dirty="0" smtClean="0">
                <a:latin typeface="Times New Roman" panose="02020603050405020304" pitchFamily="18" charset="0"/>
                <a:cs typeface="Times New Roman" panose="02020603050405020304" pitchFamily="18" charset="0"/>
              </a:rPr>
              <a:t>Цель</a:t>
            </a:r>
            <a:endParaRPr lang="ru-RU" sz="18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873457" y="1678675"/>
            <a:ext cx="9794543" cy="3253933"/>
          </a:xfrm>
        </p:spPr>
        <p:txBody>
          <a:bodyPr>
            <a:normAutofit fontScale="62500" lnSpcReduction="20000"/>
          </a:bodyPr>
          <a:lstStyle/>
          <a:p>
            <a:pPr algn="l"/>
            <a:r>
              <a:rPr lang="ru-RU" sz="2600" dirty="0" smtClean="0">
                <a:latin typeface="Times New Roman" panose="02020603050405020304" pitchFamily="18" charset="0"/>
                <a:cs typeface="Times New Roman" panose="02020603050405020304" pitchFamily="18" charset="0"/>
              </a:rPr>
              <a:t>1. Научить пятиклассников через внешность постигать внутренний мир человека и описывать свои наблюдения.</a:t>
            </a:r>
          </a:p>
          <a:p>
            <a:pPr algn="l"/>
            <a:r>
              <a:rPr lang="ru-RU" sz="2600" dirty="0" smtClean="0">
                <a:latin typeface="Times New Roman" panose="02020603050405020304" pitchFamily="18" charset="0"/>
                <a:cs typeface="Times New Roman" panose="02020603050405020304" pitchFamily="18" charset="0"/>
              </a:rPr>
              <a:t>2. Дать нравственную оценку изображенного на  предлагаемых портретах.</a:t>
            </a:r>
          </a:p>
          <a:p>
            <a:pPr algn="l"/>
            <a:r>
              <a:rPr lang="ru-RU" sz="2600" dirty="0" smtClean="0">
                <a:latin typeface="Times New Roman" panose="02020603050405020304" pitchFamily="18" charset="0"/>
                <a:cs typeface="Times New Roman" panose="02020603050405020304" pitchFamily="18" charset="0"/>
              </a:rPr>
              <a:t>3. Учить по глазам распознавать характер человека и его внутренний мир.</a:t>
            </a:r>
          </a:p>
          <a:p>
            <a:pPr algn="l"/>
            <a:endParaRPr lang="ru-RU" sz="1800" dirty="0">
              <a:latin typeface="Times New Roman" panose="02020603050405020304" pitchFamily="18" charset="0"/>
              <a:cs typeface="Times New Roman" panose="02020603050405020304" pitchFamily="18" charset="0"/>
            </a:endParaRPr>
          </a:p>
          <a:p>
            <a:pPr algn="l"/>
            <a:endParaRPr lang="ru-RU" sz="1800" dirty="0" smtClean="0">
              <a:latin typeface="Times New Roman" panose="02020603050405020304" pitchFamily="18" charset="0"/>
              <a:cs typeface="Times New Roman" panose="02020603050405020304" pitchFamily="18" charset="0"/>
            </a:endParaRPr>
          </a:p>
          <a:p>
            <a:pPr algn="l"/>
            <a:endParaRPr lang="ru-RU" sz="1800" dirty="0">
              <a:latin typeface="Times New Roman" panose="02020603050405020304" pitchFamily="18" charset="0"/>
              <a:cs typeface="Times New Roman" panose="02020603050405020304" pitchFamily="18" charset="0"/>
            </a:endParaRPr>
          </a:p>
          <a:p>
            <a:pPr algn="just"/>
            <a:r>
              <a:rPr lang="ru-RU" sz="2600" dirty="0" smtClean="0">
                <a:latin typeface="Times New Roman" panose="02020603050405020304" pitchFamily="18" charset="0"/>
                <a:cs typeface="Times New Roman" panose="02020603050405020304" pitchFamily="18" charset="0"/>
              </a:rPr>
              <a:t>                                                     </a:t>
            </a:r>
            <a:r>
              <a:rPr lang="ru-RU" sz="2600" b="1" dirty="0" smtClean="0">
                <a:latin typeface="Times New Roman" panose="02020603050405020304" pitchFamily="18" charset="0"/>
                <a:cs typeface="Times New Roman" panose="02020603050405020304" pitchFamily="18" charset="0"/>
              </a:rPr>
              <a:t>Оборудование</a:t>
            </a:r>
          </a:p>
          <a:p>
            <a:pPr algn="l"/>
            <a:r>
              <a:rPr lang="ru-RU" sz="2600" dirty="0" smtClean="0">
                <a:latin typeface="Times New Roman" panose="02020603050405020304" pitchFamily="18" charset="0"/>
                <a:cs typeface="Times New Roman" panose="02020603050405020304" pitchFamily="18" charset="0"/>
              </a:rPr>
              <a:t>1. Репродукция двух портретов: </a:t>
            </a:r>
          </a:p>
          <a:p>
            <a:pPr algn="l"/>
            <a:r>
              <a:rPr lang="ru-RU" sz="2600" dirty="0" smtClean="0">
                <a:latin typeface="Times New Roman" panose="02020603050405020304" pitchFamily="18" charset="0"/>
                <a:cs typeface="Times New Roman" panose="02020603050405020304" pitchFamily="18" charset="0"/>
              </a:rPr>
              <a:t>      Валентин Александрович Серов «Девочка с персиками», 1887г.</a:t>
            </a:r>
          </a:p>
          <a:p>
            <a:pPr algn="l"/>
            <a:r>
              <a:rPr lang="ru-RU" sz="2600" dirty="0" smtClean="0">
                <a:latin typeface="Times New Roman" panose="02020603050405020304" pitchFamily="18" charset="0"/>
                <a:cs typeface="Times New Roman" panose="02020603050405020304" pitchFamily="18" charset="0"/>
              </a:rPr>
              <a:t>      Илья Сергеевич Глазунов «Вера», 1980г.</a:t>
            </a:r>
          </a:p>
          <a:p>
            <a:pPr algn="l"/>
            <a:r>
              <a:rPr lang="ru-RU" sz="2600" dirty="0" smtClean="0">
                <a:latin typeface="Times New Roman" panose="02020603050405020304" pitchFamily="18" charset="0"/>
                <a:cs typeface="Times New Roman" panose="02020603050405020304" pitchFamily="18" charset="0"/>
              </a:rPr>
              <a:t>2. Презентация классного часа.</a:t>
            </a:r>
          </a:p>
          <a:p>
            <a:pPr algn="l"/>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7739715"/>
      </p:ext>
    </p:extLst>
  </p:cSld>
  <p:clrMapOvr>
    <a:masterClrMapping/>
  </p:clrMapOvr>
  <p:transition spd="slow">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44483" y="914400"/>
            <a:ext cx="8766412" cy="1983346"/>
          </a:xfrm>
        </p:spPr>
        <p:txBody>
          <a:bodyPr>
            <a:noAutofit/>
          </a:bodyPr>
          <a:lstStyle/>
          <a:p>
            <a:pPr algn="just"/>
            <a:r>
              <a:rPr lang="ru-RU" sz="1600" b="1" dirty="0" smtClean="0">
                <a:latin typeface="Times New Roman" panose="02020603050405020304" pitchFamily="18" charset="0"/>
                <a:cs typeface="Times New Roman" panose="02020603050405020304" pitchFamily="18" charset="0"/>
              </a:rPr>
              <a:t>Глаза</a:t>
            </a:r>
            <a:r>
              <a:rPr lang="ru-RU" sz="1600" dirty="0" smtClean="0">
                <a:latin typeface="Times New Roman" panose="02020603050405020304" pitchFamily="18" charset="0"/>
                <a:cs typeface="Times New Roman" panose="02020603050405020304" pitchFamily="18" charset="0"/>
              </a:rPr>
              <a:t> –это целый мир, который иногда невозможно распознать. Глаза человека помогают нам понять его эмоции, мысли, поступки. Каждый имеет право скрывать свои эмоции, но взгляд может их проявлять. Глаза могут быть зеленые, синие, карие, голубые, но это не влияет на то, что мы видим в них. По глазам можно распознать характер человека и его внутренний мир. Душа отражается в глазах, именно по этому есть выражение « взгляд из глубины души». Самое главное, что взгляд скрыть не в силах- любовь. Глаза человека- два маленьких полушария чего-то целого. А именно- внутреннего мира человека.</a:t>
            </a:r>
            <a:endParaRPr lang="ru-RU" sz="16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068946" y="793106"/>
            <a:ext cx="9517487" cy="2259187"/>
          </a:xfrm>
        </p:spPr>
        <p:txBody>
          <a:bodyPr/>
          <a:lstStyle/>
          <a:p>
            <a:endParaRPr lang="ru-RU" dirty="0"/>
          </a:p>
        </p:txBody>
      </p:sp>
    </p:spTree>
    <p:extLst>
      <p:ext uri="{BB962C8B-B14F-4D97-AF65-F5344CB8AC3E}">
        <p14:creationId xmlns:p14="http://schemas.microsoft.com/office/powerpoint/2010/main" val="800174699"/>
      </p:ext>
    </p:extLst>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1800" b="1" dirty="0" smtClean="0">
                <a:latin typeface="Times New Roman" panose="02020603050405020304" pitchFamily="18" charset="0"/>
                <a:cs typeface="Times New Roman" panose="02020603050405020304" pitchFamily="18" charset="0"/>
              </a:rPr>
              <a:t>Михаил Шолохов в рассказе «Судьба человека»</a:t>
            </a:r>
            <a:endParaRPr lang="ru-RU" sz="1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buNone/>
            </a:pPr>
            <a:r>
              <a:rPr lang="ru-RU" sz="1800" dirty="0" smtClean="0">
                <a:latin typeface="Times New Roman" panose="02020603050405020304" pitchFamily="18" charset="0"/>
                <a:cs typeface="Times New Roman" panose="02020603050405020304" pitchFamily="18" charset="0"/>
              </a:rPr>
              <a:t>« Я сбоку взглянул на него, и мне стало что-то не по себе. </a:t>
            </a:r>
          </a:p>
          <a:p>
            <a:pPr marL="0" indent="0">
              <a:buNone/>
            </a:pPr>
            <a:r>
              <a:rPr lang="ru-RU" sz="1800" dirty="0" smtClean="0">
                <a:latin typeface="Times New Roman" panose="02020603050405020304" pitchFamily="18" charset="0"/>
                <a:cs typeface="Times New Roman" panose="02020603050405020304" pitchFamily="18" charset="0"/>
              </a:rPr>
              <a:t>Видели ли вы когда-нибудь глаза, словно присыпанные пеплом,</a:t>
            </a:r>
          </a:p>
          <a:p>
            <a:pPr marL="0" indent="0">
              <a:buNone/>
            </a:pPr>
            <a:r>
              <a:rPr lang="ru-RU" sz="1800" dirty="0" smtClean="0">
                <a:latin typeface="Times New Roman" panose="02020603050405020304" pitchFamily="18" charset="0"/>
                <a:cs typeface="Times New Roman" panose="02020603050405020304" pitchFamily="18" charset="0"/>
              </a:rPr>
              <a:t> наполненные такой неизбывной смертной тоской, </a:t>
            </a:r>
          </a:p>
          <a:p>
            <a:pPr marL="0" indent="0">
              <a:buNone/>
            </a:pPr>
            <a:r>
              <a:rPr lang="ru-RU" sz="1800" dirty="0" smtClean="0">
                <a:latin typeface="Times New Roman" panose="02020603050405020304" pitchFamily="18" charset="0"/>
                <a:cs typeface="Times New Roman" panose="02020603050405020304" pitchFamily="18" charset="0"/>
              </a:rPr>
              <a:t>что в них трудно смотреть. </a:t>
            </a:r>
          </a:p>
          <a:p>
            <a:pPr marL="0" indent="0">
              <a:buNone/>
            </a:pPr>
            <a:r>
              <a:rPr lang="ru-RU" sz="1800" dirty="0" smtClean="0">
                <a:latin typeface="Times New Roman" panose="02020603050405020304" pitchFamily="18" charset="0"/>
                <a:cs typeface="Times New Roman" panose="02020603050405020304" pitchFamily="18" charset="0"/>
              </a:rPr>
              <a:t>Вот такие глаза были у моего собеседника»</a:t>
            </a:r>
          </a:p>
          <a:p>
            <a:pPr marL="0" indent="0">
              <a:buNone/>
            </a:pPr>
            <a:r>
              <a:rPr lang="ru-RU" sz="1800" b="1" dirty="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cs typeface="Times New Roman" panose="02020603050405020304" pitchFamily="18" charset="0"/>
              </a:rPr>
              <a:t>Вопросы:</a:t>
            </a:r>
          </a:p>
          <a:p>
            <a:pPr marL="342900" indent="-342900">
              <a:buAutoNum type="arabicPeriod"/>
            </a:pPr>
            <a:r>
              <a:rPr lang="ru-RU" sz="1800" dirty="0" smtClean="0">
                <a:latin typeface="Times New Roman" panose="02020603050405020304" pitchFamily="18" charset="0"/>
                <a:cs typeface="Times New Roman" panose="02020603050405020304" pitchFamily="18" charset="0"/>
              </a:rPr>
              <a:t>Каким вы представили себе героя рассказа?</a:t>
            </a:r>
          </a:p>
          <a:p>
            <a:pPr marL="342900" indent="-342900">
              <a:buAutoNum type="arabicPeriod"/>
            </a:pPr>
            <a:r>
              <a:rPr lang="ru-RU" sz="1800" dirty="0" smtClean="0">
                <a:latin typeface="Times New Roman" panose="02020603050405020304" pitchFamily="18" charset="0"/>
                <a:cs typeface="Times New Roman" panose="02020603050405020304" pitchFamily="18" charset="0"/>
              </a:rPr>
              <a:t>Что можете сказать об этом человеке?</a:t>
            </a:r>
          </a:p>
          <a:p>
            <a:pPr marL="342900" indent="-342900">
              <a:buAutoNum type="arabicPeriod"/>
            </a:pPr>
            <a:endParaRPr lang="ru-RU" sz="18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7443988" y="3451538"/>
            <a:ext cx="4502239" cy="2860362"/>
          </a:xfrm>
          <a:prstGeom prst="rect">
            <a:avLst/>
          </a:prstGeom>
        </p:spPr>
      </p:pic>
    </p:spTree>
    <p:extLst>
      <p:ext uri="{BB962C8B-B14F-4D97-AF65-F5344CB8AC3E}">
        <p14:creationId xmlns:p14="http://schemas.microsoft.com/office/powerpoint/2010/main" val="25680172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b="1" dirty="0" smtClean="0">
                <a:latin typeface="Times New Roman" panose="02020603050405020304" pitchFamily="18" charset="0"/>
                <a:cs typeface="Times New Roman" panose="02020603050405020304" pitchFamily="18" charset="0"/>
              </a:rPr>
              <a:t>Беседа по вопросам:</a:t>
            </a:r>
            <a:endParaRPr lang="ru-RU" sz="1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buNone/>
            </a:pPr>
            <a:r>
              <a:rPr lang="ru-RU" sz="1800" dirty="0" smtClean="0">
                <a:latin typeface="Times New Roman" panose="02020603050405020304" pitchFamily="18" charset="0"/>
                <a:cs typeface="Times New Roman" panose="02020603050405020304" pitchFamily="18" charset="0"/>
              </a:rPr>
              <a:t>1. Что интересного в этой картине? </a:t>
            </a:r>
          </a:p>
          <a:p>
            <a:pPr marL="0" indent="0">
              <a:buNone/>
            </a:pPr>
            <a:r>
              <a:rPr lang="ru-RU" sz="1800" dirty="0" smtClean="0">
                <a:latin typeface="Times New Roman" panose="02020603050405020304" pitchFamily="18" charset="0"/>
                <a:cs typeface="Times New Roman" panose="02020603050405020304" pitchFamily="18" charset="0"/>
              </a:rPr>
              <a:t>2. Чем она вас привлекает?</a:t>
            </a:r>
          </a:p>
          <a:p>
            <a:pPr marL="0" indent="0">
              <a:buNone/>
            </a:pPr>
            <a:r>
              <a:rPr lang="ru-RU" sz="1800" dirty="0" smtClean="0">
                <a:latin typeface="Times New Roman" panose="02020603050405020304" pitchFamily="18" charset="0"/>
                <a:cs typeface="Times New Roman" panose="02020603050405020304" pitchFamily="18" charset="0"/>
              </a:rPr>
              <a:t>3</a:t>
            </a:r>
            <a:r>
              <a:rPr lang="ru-RU" sz="1800" dirty="0">
                <a:latin typeface="Times New Roman" panose="02020603050405020304" pitchFamily="18" charset="0"/>
                <a:cs typeface="Times New Roman" panose="02020603050405020304" pitchFamily="18" charset="0"/>
              </a:rPr>
              <a:t>. Рассмотрите картину</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smtClean="0">
                <a:latin typeface="Times New Roman" panose="02020603050405020304" pitchFamily="18" charset="0"/>
                <a:cs typeface="Times New Roman" panose="02020603050405020304" pitchFamily="18" charset="0"/>
              </a:rPr>
              <a:t>    Постарайтесь </a:t>
            </a:r>
            <a:r>
              <a:rPr lang="ru-RU" sz="1800" dirty="0">
                <a:latin typeface="Times New Roman" panose="02020603050405020304" pitchFamily="18" charset="0"/>
                <a:cs typeface="Times New Roman" panose="02020603050405020304" pitchFamily="18" charset="0"/>
              </a:rPr>
              <a:t>объяснить, </a:t>
            </a:r>
            <a:endParaRPr lang="ru-RU" sz="1800" dirty="0" smtClean="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    почему </a:t>
            </a:r>
            <a:r>
              <a:rPr lang="ru-RU" sz="1800" dirty="0">
                <a:latin typeface="Times New Roman" panose="02020603050405020304" pitchFamily="18" charset="0"/>
                <a:cs typeface="Times New Roman" panose="02020603050405020304" pitchFamily="18" charset="0"/>
              </a:rPr>
              <a:t>второй вариант </a:t>
            </a:r>
            <a:r>
              <a:rPr lang="ru-RU" sz="1800" dirty="0" smtClean="0">
                <a:latin typeface="Times New Roman" panose="02020603050405020304" pitchFamily="18" charset="0"/>
                <a:cs typeface="Times New Roman" panose="02020603050405020304" pitchFamily="18" charset="0"/>
              </a:rPr>
              <a:t>названия</a:t>
            </a:r>
          </a:p>
          <a:p>
            <a:pPr marL="0" indent="0">
              <a:buNone/>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является более выразительным, </a:t>
            </a:r>
            <a:endParaRPr lang="ru-RU" sz="1800" dirty="0" smtClean="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   точнее </a:t>
            </a:r>
            <a:r>
              <a:rPr lang="ru-RU" sz="1800" dirty="0">
                <a:latin typeface="Times New Roman" panose="02020603050405020304" pitchFamily="18" charset="0"/>
                <a:cs typeface="Times New Roman" panose="02020603050405020304" pitchFamily="18" charset="0"/>
              </a:rPr>
              <a:t>передает авторский замысел</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smtClean="0">
                <a:latin typeface="Times New Roman" panose="02020603050405020304" pitchFamily="18" charset="0"/>
                <a:cs typeface="Times New Roman" panose="02020603050405020304" pitchFamily="18" charset="0"/>
              </a:rPr>
              <a:t>4. Как художник передает обаяние девочки?</a:t>
            </a:r>
          </a:p>
          <a:p>
            <a:pPr marL="0" indent="0">
              <a:buNone/>
            </a:pPr>
            <a:r>
              <a:rPr lang="ru-RU" sz="1800" dirty="0" smtClean="0">
                <a:latin typeface="Times New Roman" panose="02020603050405020304" pitchFamily="18" charset="0"/>
                <a:cs typeface="Times New Roman" panose="02020603050405020304" pitchFamily="18" charset="0"/>
              </a:rPr>
              <a:t>   Опишите ее лицо, позу, глаза.</a:t>
            </a:r>
          </a:p>
          <a:p>
            <a:pPr marL="0" indent="0">
              <a:buNone/>
            </a:pPr>
            <a:r>
              <a:rPr lang="ru-RU" sz="1800" dirty="0" smtClean="0">
                <a:latin typeface="Times New Roman" panose="02020603050405020304" pitchFamily="18" charset="0"/>
                <a:cs typeface="Times New Roman" panose="02020603050405020304" pitchFamily="18" charset="0"/>
              </a:rPr>
              <a:t>5. Какие чувства вызывает картина?</a:t>
            </a:r>
          </a:p>
          <a:p>
            <a:pPr marL="0" indent="0">
              <a:buNone/>
            </a:pPr>
            <a:endParaRPr lang="ru-RU" sz="1800" dirty="0" smtClean="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7774" y="1468192"/>
            <a:ext cx="3618529" cy="2910626"/>
          </a:xfrm>
          <a:prstGeom prst="rect">
            <a:avLst/>
          </a:prstGeom>
        </p:spPr>
      </p:pic>
      <p:pic>
        <p:nvPicPr>
          <p:cNvPr id="5" name="Рисунок 4"/>
          <p:cNvPicPr>
            <a:picLocks noChangeAspect="1"/>
          </p:cNvPicPr>
          <p:nvPr/>
        </p:nvPicPr>
        <p:blipFill>
          <a:blip r:embed="rId3"/>
          <a:stretch>
            <a:fillRect/>
          </a:stretch>
        </p:blipFill>
        <p:spPr>
          <a:xfrm>
            <a:off x="686937" y="124368"/>
            <a:ext cx="7443861" cy="493819"/>
          </a:xfrm>
          <a:prstGeom prst="rect">
            <a:avLst/>
          </a:prstGeom>
        </p:spPr>
      </p:pic>
    </p:spTree>
    <p:extLst>
      <p:ext uri="{BB962C8B-B14F-4D97-AF65-F5344CB8AC3E}">
        <p14:creationId xmlns:p14="http://schemas.microsoft.com/office/powerpoint/2010/main" val="17120264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669" y="365125"/>
            <a:ext cx="11212132" cy="344559"/>
          </a:xfrm>
        </p:spPr>
        <p:txBody>
          <a:bodyPr>
            <a:normAutofit/>
          </a:bodyPr>
          <a:lstStyle/>
          <a:p>
            <a:r>
              <a:rPr lang="ru-RU" sz="1800" dirty="0" smtClean="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cs typeface="Times New Roman" panose="02020603050405020304" pitchFamily="18" charset="0"/>
              </a:rPr>
              <a:t>Картина Ильи Сергеевича Глазунова «Вера»</a:t>
            </a:r>
            <a:endParaRPr lang="ru-RU" sz="1800" b="1"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9250" y="2112135"/>
            <a:ext cx="2936384" cy="2871989"/>
          </a:xfrm>
        </p:spPr>
      </p:pic>
      <p:pic>
        <p:nvPicPr>
          <p:cNvPr id="3" name="Рисунок 2"/>
          <p:cNvPicPr>
            <a:picLocks noChangeAspect="1"/>
          </p:cNvPicPr>
          <p:nvPr/>
        </p:nvPicPr>
        <p:blipFill>
          <a:blip r:embed="rId3"/>
          <a:stretch>
            <a:fillRect/>
          </a:stretch>
        </p:blipFill>
        <p:spPr>
          <a:xfrm>
            <a:off x="6690859" y="2723301"/>
            <a:ext cx="4322439" cy="2737341"/>
          </a:xfrm>
          <a:prstGeom prst="rect">
            <a:avLst/>
          </a:prstGeom>
        </p:spPr>
      </p:pic>
      <p:pic>
        <p:nvPicPr>
          <p:cNvPr id="5" name="Рисунок 4"/>
          <p:cNvPicPr>
            <a:picLocks noChangeAspect="1"/>
          </p:cNvPicPr>
          <p:nvPr/>
        </p:nvPicPr>
        <p:blipFill>
          <a:blip r:embed="rId4"/>
          <a:stretch>
            <a:fillRect/>
          </a:stretch>
        </p:blipFill>
        <p:spPr>
          <a:xfrm>
            <a:off x="6895248" y="1752535"/>
            <a:ext cx="2316681" cy="493819"/>
          </a:xfrm>
          <a:prstGeom prst="rect">
            <a:avLst/>
          </a:prstGeom>
        </p:spPr>
      </p:pic>
    </p:spTree>
    <p:extLst>
      <p:ext uri="{BB962C8B-B14F-4D97-AF65-F5344CB8AC3E}">
        <p14:creationId xmlns:p14="http://schemas.microsoft.com/office/powerpoint/2010/main" val="1175543116"/>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b="1" dirty="0" smtClean="0">
                <a:latin typeface="Times New Roman" panose="02020603050405020304" pitchFamily="18" charset="0"/>
                <a:cs typeface="Times New Roman" panose="02020603050405020304" pitchFamily="18" charset="0"/>
              </a:rPr>
              <a:t>Письменная творческая работа</a:t>
            </a:r>
            <a:endParaRPr lang="ru-RU" sz="1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342900" indent="-342900">
              <a:buAutoNum type="arabicPeriod"/>
            </a:pPr>
            <a:r>
              <a:rPr lang="ru-RU" sz="1800" dirty="0" smtClean="0">
                <a:latin typeface="Times New Roman" panose="02020603050405020304" pitchFamily="18" charset="0"/>
                <a:cs typeface="Times New Roman" panose="02020603050405020304" pitchFamily="18" charset="0"/>
              </a:rPr>
              <a:t>Записать в тетрадях как можно больше определений, какими бывают глаза, взгляд, лицо.</a:t>
            </a:r>
          </a:p>
          <a:p>
            <a:pPr marL="342900" indent="-342900">
              <a:buAutoNum type="arabicPeriod"/>
            </a:pPr>
            <a:r>
              <a:rPr lang="ru-RU" sz="1800" dirty="0" smtClean="0">
                <a:latin typeface="Times New Roman" panose="02020603050405020304" pitchFamily="18" charset="0"/>
                <a:cs typeface="Times New Roman" panose="02020603050405020304" pitchFamily="18" charset="0"/>
              </a:rPr>
              <a:t>Читаю слова- определения глаз, определить их в два столбика в зависимости от эмоций</a:t>
            </a:r>
          </a:p>
          <a:p>
            <a:pPr marL="0" indent="0">
              <a:buNone/>
            </a:pP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 положительных или отрицательных).</a:t>
            </a:r>
          </a:p>
          <a:p>
            <a:pPr marL="0" indent="0">
              <a:buNone/>
            </a:pPr>
            <a:r>
              <a:rPr lang="ru-RU" sz="1800" dirty="0" smtClean="0">
                <a:latin typeface="Times New Roman" panose="02020603050405020304" pitchFamily="18" charset="0"/>
                <a:cs typeface="Times New Roman" panose="02020603050405020304" pitchFamily="18" charset="0"/>
              </a:rPr>
              <a:t>3.   К каждому столбику подобрать свои 2-3 слова.</a:t>
            </a:r>
            <a:endParaRPr lang="ru-RU" sz="18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8208" y="3649981"/>
            <a:ext cx="1521532" cy="99757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1977" y="4647556"/>
            <a:ext cx="1773153" cy="1096421"/>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87944" y="3731102"/>
            <a:ext cx="1813667" cy="1098476"/>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06107" y="3193961"/>
            <a:ext cx="1574012" cy="1017431"/>
          </a:xfrm>
          <a:prstGeom prst="rect">
            <a:avLst/>
          </a:prstGeom>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95360" y="5220335"/>
            <a:ext cx="1568325" cy="794100"/>
          </a:xfrm>
          <a:prstGeom prst="rect">
            <a:avLst/>
          </a:prstGeom>
        </p:spPr>
      </p:pic>
    </p:spTree>
    <p:extLst>
      <p:ext uri="{BB962C8B-B14F-4D97-AF65-F5344CB8AC3E}">
        <p14:creationId xmlns:p14="http://schemas.microsoft.com/office/powerpoint/2010/main" val="2848835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4426" y="-289967"/>
            <a:ext cx="10515600" cy="1325563"/>
          </a:xfrm>
        </p:spPr>
        <p:txBody>
          <a:bodyPr>
            <a:normAutofit/>
          </a:bodyPr>
          <a:lstStyle/>
          <a:p>
            <a:r>
              <a:rPr lang="ru-RU" sz="1800" dirty="0" smtClean="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cs typeface="Times New Roman" panose="02020603050405020304" pitchFamily="18" charset="0"/>
              </a:rPr>
              <a:t>Пословицы</a:t>
            </a:r>
            <a:endParaRPr lang="ru-RU" sz="1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19585" y="850485"/>
            <a:ext cx="10515600" cy="4351338"/>
          </a:xfrm>
        </p:spPr>
        <p:txBody>
          <a:bodyPr>
            <a:noAutofit/>
          </a:bodyPr>
          <a:lstStyle/>
          <a:p>
            <a:pPr marL="0" indent="0">
              <a:buNone/>
            </a:pPr>
            <a:r>
              <a:rPr lang="ru-RU" sz="1800" dirty="0" smtClean="0">
                <a:latin typeface="Times New Roman" panose="02020603050405020304" pitchFamily="18" charset="0"/>
                <a:cs typeface="Times New Roman" panose="02020603050405020304" pitchFamily="18" charset="0"/>
              </a:rPr>
              <a:t>1. Глаза- зеркало души</a:t>
            </a:r>
          </a:p>
          <a:p>
            <a:pPr marL="0" indent="0">
              <a:buNone/>
            </a:pPr>
            <a:r>
              <a:rPr lang="ru-RU" sz="1800" dirty="0" smtClean="0">
                <a:latin typeface="Times New Roman" panose="02020603050405020304" pitchFamily="18" charset="0"/>
                <a:cs typeface="Times New Roman" panose="02020603050405020304" pitchFamily="18" charset="0"/>
              </a:rPr>
              <a:t>2.  Коль очи светятся, душа чиста</a:t>
            </a:r>
          </a:p>
          <a:p>
            <a:pPr marL="0" indent="0">
              <a:buNone/>
            </a:pPr>
            <a:r>
              <a:rPr lang="ru-RU" sz="1800" dirty="0" smtClean="0">
                <a:latin typeface="Times New Roman" panose="02020603050405020304" pitchFamily="18" charset="0"/>
                <a:cs typeface="Times New Roman" panose="02020603050405020304" pitchFamily="18" charset="0"/>
              </a:rPr>
              <a:t>3.  Одни </a:t>
            </a:r>
            <a:r>
              <a:rPr lang="ru-RU" sz="1800" dirty="0">
                <a:latin typeface="Times New Roman" panose="02020603050405020304" pitchFamily="18" charset="0"/>
                <a:cs typeface="Times New Roman" panose="02020603050405020304" pitchFamily="18" charset="0"/>
              </a:rPr>
              <a:t>глаза и плачут, и </a:t>
            </a:r>
            <a:r>
              <a:rPr lang="ru-RU" sz="1800" dirty="0" smtClean="0">
                <a:latin typeface="Times New Roman" panose="02020603050405020304" pitchFamily="18" charset="0"/>
                <a:cs typeface="Times New Roman" panose="02020603050405020304" pitchFamily="18" charset="0"/>
              </a:rPr>
              <a:t>смеются</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4.  Свой </a:t>
            </a:r>
            <a:r>
              <a:rPr lang="ru-RU" sz="1800" dirty="0">
                <a:latin typeface="Times New Roman" panose="02020603050405020304" pitchFamily="18" charset="0"/>
                <a:cs typeface="Times New Roman" panose="02020603050405020304" pitchFamily="18" charset="0"/>
              </a:rPr>
              <a:t>глаз - алмаз, а чужой </a:t>
            </a:r>
            <a:r>
              <a:rPr lang="ru-RU" sz="1800" dirty="0" smtClean="0">
                <a:latin typeface="Times New Roman" panose="02020603050405020304" pitchFamily="18" charset="0"/>
                <a:cs typeface="Times New Roman" panose="02020603050405020304" pitchFamily="18" charset="0"/>
              </a:rPr>
              <a:t>– стекло</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5. Глазами </a:t>
            </a:r>
            <a:r>
              <a:rPr lang="ru-RU" sz="1800" dirty="0">
                <a:latin typeface="Times New Roman" panose="02020603050405020304" pitchFamily="18" charset="0"/>
                <a:cs typeface="Times New Roman" panose="02020603050405020304" pitchFamily="18" charset="0"/>
              </a:rPr>
              <a:t>плачет, а сердцем </a:t>
            </a:r>
            <a:r>
              <a:rPr lang="ru-RU" sz="1800" dirty="0" smtClean="0">
                <a:latin typeface="Times New Roman" panose="02020603050405020304" pitchFamily="18" charset="0"/>
                <a:cs typeface="Times New Roman" panose="02020603050405020304" pitchFamily="18" charset="0"/>
              </a:rPr>
              <a:t>смеется</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6. Глазам </a:t>
            </a:r>
            <a:r>
              <a:rPr lang="ru-RU" sz="1800" dirty="0">
                <a:latin typeface="Times New Roman" panose="02020603050405020304" pitchFamily="18" charset="0"/>
                <a:cs typeface="Times New Roman" panose="02020603050405020304" pitchFamily="18" charset="0"/>
              </a:rPr>
              <a:t>видно, а ногам </a:t>
            </a:r>
            <a:r>
              <a:rPr lang="ru-RU" sz="1800" dirty="0" smtClean="0">
                <a:latin typeface="Times New Roman" panose="02020603050405020304" pitchFamily="18" charset="0"/>
                <a:cs typeface="Times New Roman" panose="02020603050405020304" pitchFamily="18" charset="0"/>
              </a:rPr>
              <a:t>обидно</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7. Глаз </a:t>
            </a:r>
            <a:r>
              <a:rPr lang="ru-RU" sz="1800" dirty="0">
                <a:latin typeface="Times New Roman" panose="02020603050405020304" pitchFamily="18" charset="0"/>
                <a:cs typeface="Times New Roman" panose="02020603050405020304" pitchFamily="18" charset="0"/>
              </a:rPr>
              <a:t>- не очки, выбьешь - не </a:t>
            </a:r>
            <a:r>
              <a:rPr lang="ru-RU" sz="1800" dirty="0" smtClean="0">
                <a:latin typeface="Times New Roman" panose="02020603050405020304" pitchFamily="18" charset="0"/>
                <a:cs typeface="Times New Roman" panose="02020603050405020304" pitchFamily="18" charset="0"/>
              </a:rPr>
              <a:t>купишь</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8. Не </a:t>
            </a:r>
            <a:r>
              <a:rPr lang="ru-RU" sz="1800" dirty="0">
                <a:latin typeface="Times New Roman" panose="02020603050405020304" pitchFamily="18" charset="0"/>
                <a:cs typeface="Times New Roman" panose="02020603050405020304" pitchFamily="18" charset="0"/>
              </a:rPr>
              <a:t>верь ушам, а верь </a:t>
            </a:r>
            <a:r>
              <a:rPr lang="ru-RU" sz="1800" dirty="0" smtClean="0">
                <a:latin typeface="Times New Roman" panose="02020603050405020304" pitchFamily="18" charset="0"/>
                <a:cs typeface="Times New Roman" panose="02020603050405020304" pitchFamily="18" charset="0"/>
              </a:rPr>
              <a:t>глазам</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9. Глаза </a:t>
            </a:r>
            <a:r>
              <a:rPr lang="ru-RU" sz="1800" dirty="0">
                <a:latin typeface="Times New Roman" panose="02020603050405020304" pitchFamily="18" charset="0"/>
                <a:cs typeface="Times New Roman" panose="02020603050405020304" pitchFamily="18" charset="0"/>
              </a:rPr>
              <a:t>лучистые, да мысли </a:t>
            </a:r>
            <a:r>
              <a:rPr lang="ru-RU" sz="1800" dirty="0" smtClean="0">
                <a:latin typeface="Times New Roman" panose="02020603050405020304" pitchFamily="18" charset="0"/>
                <a:cs typeface="Times New Roman" panose="02020603050405020304" pitchFamily="18" charset="0"/>
              </a:rPr>
              <a:t>нечистые</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10. Глаза </a:t>
            </a:r>
            <a:r>
              <a:rPr lang="ru-RU" sz="1800" dirty="0">
                <a:latin typeface="Times New Roman" panose="02020603050405020304" pitchFamily="18" charset="0"/>
                <a:cs typeface="Times New Roman" panose="02020603050405020304" pitchFamily="18" charset="0"/>
              </a:rPr>
              <a:t>карие - люди бравые, глаза серые - люди </a:t>
            </a:r>
            <a:r>
              <a:rPr lang="ru-RU" sz="1800" dirty="0" smtClean="0">
                <a:latin typeface="Times New Roman" panose="02020603050405020304" pitchFamily="18" charset="0"/>
                <a:cs typeface="Times New Roman" panose="02020603050405020304" pitchFamily="18" charset="0"/>
              </a:rPr>
              <a:t>смелые</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11. Глаза </a:t>
            </a:r>
            <a:r>
              <a:rPr lang="ru-RU" sz="1800" dirty="0">
                <a:latin typeface="Times New Roman" panose="02020603050405020304" pitchFamily="18" charset="0"/>
                <a:cs typeface="Times New Roman" panose="02020603050405020304" pitchFamily="18" charset="0"/>
              </a:rPr>
              <a:t>глядят, а руки </a:t>
            </a:r>
            <a:r>
              <a:rPr lang="ru-RU" sz="1800" dirty="0" smtClean="0">
                <a:latin typeface="Times New Roman" panose="02020603050405020304" pitchFamily="18" charset="0"/>
                <a:cs typeface="Times New Roman" panose="02020603050405020304" pitchFamily="18" charset="0"/>
              </a:rPr>
              <a:t>делают</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12. Человека </a:t>
            </a:r>
            <a:r>
              <a:rPr lang="ru-RU" sz="1800" dirty="0">
                <a:latin typeface="Times New Roman" panose="02020603050405020304" pitchFamily="18" charset="0"/>
                <a:cs typeface="Times New Roman" panose="02020603050405020304" pitchFamily="18" charset="0"/>
              </a:rPr>
              <a:t>по глазам </a:t>
            </a:r>
            <a:r>
              <a:rPr lang="ru-RU" sz="1800" dirty="0" smtClean="0">
                <a:latin typeface="Times New Roman" panose="02020603050405020304" pitchFamily="18" charset="0"/>
                <a:cs typeface="Times New Roman" panose="02020603050405020304" pitchFamily="18" charset="0"/>
              </a:rPr>
              <a:t>видно</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13. Глазами </a:t>
            </a:r>
            <a:r>
              <a:rPr lang="ru-RU" sz="1800" dirty="0">
                <a:latin typeface="Times New Roman" panose="02020603050405020304" pitchFamily="18" charset="0"/>
                <a:cs typeface="Times New Roman" panose="02020603050405020304" pitchFamily="18" charset="0"/>
              </a:rPr>
              <a:t>гляди, а рукам воли не </a:t>
            </a:r>
            <a:r>
              <a:rPr lang="ru-RU" sz="1800" dirty="0" smtClean="0">
                <a:latin typeface="Times New Roman" panose="02020603050405020304" pitchFamily="18" charset="0"/>
                <a:cs typeface="Times New Roman" panose="02020603050405020304" pitchFamily="18" charset="0"/>
              </a:rPr>
              <a:t>давай</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14. Глаз </a:t>
            </a:r>
            <a:r>
              <a:rPr lang="ru-RU" sz="1800" dirty="0">
                <a:latin typeface="Times New Roman" panose="02020603050405020304" pitchFamily="18" charset="0"/>
                <a:cs typeface="Times New Roman" panose="02020603050405020304" pitchFamily="18" charset="0"/>
              </a:rPr>
              <a:t>видит, да зуб </a:t>
            </a:r>
            <a:r>
              <a:rPr lang="ru-RU" sz="1800" dirty="0" smtClean="0">
                <a:latin typeface="Times New Roman" panose="02020603050405020304" pitchFamily="18" charset="0"/>
                <a:cs typeface="Times New Roman" panose="02020603050405020304" pitchFamily="18" charset="0"/>
              </a:rPr>
              <a:t>неймет</a:t>
            </a:r>
            <a:endParaRPr lang="ru-RU" sz="1800" dirty="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15. В </a:t>
            </a:r>
            <a:r>
              <a:rPr lang="ru-RU" sz="1800" dirty="0">
                <a:latin typeface="Times New Roman" panose="02020603050405020304" pitchFamily="18" charset="0"/>
                <a:cs typeface="Times New Roman" panose="02020603050405020304" pitchFamily="18" charset="0"/>
              </a:rPr>
              <a:t>кривом глазу все </a:t>
            </a:r>
            <a:r>
              <a:rPr lang="ru-RU" sz="1800" dirty="0" smtClean="0">
                <a:latin typeface="Times New Roman" panose="02020603050405020304" pitchFamily="18" charset="0"/>
                <a:cs typeface="Times New Roman" panose="02020603050405020304" pitchFamily="18" charset="0"/>
              </a:rPr>
              <a:t>криво</a:t>
            </a:r>
            <a:endParaRPr lang="ru-RU" sz="1800"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2"/>
          <a:stretch>
            <a:fillRect/>
          </a:stretch>
        </p:blipFill>
        <p:spPr>
          <a:xfrm>
            <a:off x="6751132" y="1436067"/>
            <a:ext cx="4261473" cy="3365284"/>
          </a:xfrm>
          <a:prstGeom prst="rect">
            <a:avLst/>
          </a:prstGeom>
        </p:spPr>
      </p:pic>
      <p:pic>
        <p:nvPicPr>
          <p:cNvPr id="7" name="Рисунок 6"/>
          <p:cNvPicPr>
            <a:picLocks noChangeAspect="1"/>
          </p:cNvPicPr>
          <p:nvPr/>
        </p:nvPicPr>
        <p:blipFill>
          <a:blip r:embed="rId3"/>
          <a:stretch>
            <a:fillRect/>
          </a:stretch>
        </p:blipFill>
        <p:spPr>
          <a:xfrm>
            <a:off x="7670191" y="788686"/>
            <a:ext cx="1822862" cy="493819"/>
          </a:xfrm>
          <a:prstGeom prst="rect">
            <a:avLst/>
          </a:prstGeom>
        </p:spPr>
      </p:pic>
    </p:spTree>
    <p:extLst>
      <p:ext uri="{BB962C8B-B14F-4D97-AF65-F5344CB8AC3E}">
        <p14:creationId xmlns:p14="http://schemas.microsoft.com/office/powerpoint/2010/main" val="11133023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3639" y="1184856"/>
            <a:ext cx="11311985" cy="2537137"/>
          </a:xfrm>
        </p:spPr>
        <p:txBody>
          <a:bodyPr>
            <a:noAutofit/>
          </a:bodyPr>
          <a:lstStyle/>
          <a:p>
            <a:r>
              <a:rPr lang="ru-RU" sz="2400" b="1" dirty="0" smtClean="0">
                <a:latin typeface="Times New Roman" panose="02020603050405020304" pitchFamily="18" charset="0"/>
                <a:cs typeface="Times New Roman" panose="02020603050405020304" pitchFamily="18" charset="0"/>
              </a:rPr>
              <a:t>Цвет глаз</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родителей и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ребёнка</a:t>
            </a:r>
            <a:endParaRPr lang="ru-RU" sz="2400" b="1"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7758" y="721218"/>
            <a:ext cx="5396248" cy="3361386"/>
          </a:xfrm>
        </p:spPr>
      </p:pic>
    </p:spTree>
    <p:extLst>
      <p:ext uri="{BB962C8B-B14F-4D97-AF65-F5344CB8AC3E}">
        <p14:creationId xmlns:p14="http://schemas.microsoft.com/office/powerpoint/2010/main" val="4952515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409</TotalTime>
  <Words>842</Words>
  <Application>Microsoft Office PowerPoint</Application>
  <PresentationFormat>Широкоэкранный</PresentationFormat>
  <Paragraphs>96</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Times New Roman</vt:lpstr>
      <vt:lpstr>Тема Office</vt:lpstr>
      <vt:lpstr>Бюджетное учреждение среднего профессионального образования  Ханты - Мансийского  автономного округа – Югры колледж-интернат  «Центр искусств для одаренных детей Севера»</vt:lpstr>
      <vt:lpstr>Цель</vt:lpstr>
      <vt:lpstr>Глаза –это целый мир, который иногда невозможно распознать. Глаза человека помогают нам понять его эмоции, мысли, поступки. Каждый имеет право скрывать свои эмоции, но взгляд может их проявлять. Глаза могут быть зеленые, синие, карие, голубые, но это не влияет на то, что мы видим в них. По глазам можно распознать характер человека и его внутренний мир. Душа отражается в глазах, именно по этому есть выражение « взгляд из глубины души». Самое главное, что взгляд скрыть не в силах- любовь. Глаза человека- два маленьких полушария чего-то целого. А именно- внутреннего мира человека.</vt:lpstr>
      <vt:lpstr>Михаил Шолохов в рассказе «Судьба человека»</vt:lpstr>
      <vt:lpstr>Беседа по вопросам:</vt:lpstr>
      <vt:lpstr>   Картина Ильи Сергеевича Глазунова «Вера»</vt:lpstr>
      <vt:lpstr>Письменная творческая работа</vt:lpstr>
      <vt:lpstr>                                                                                  Пословицы</vt:lpstr>
      <vt:lpstr>Цвет глаз   родителей и   ребёнка</vt:lpstr>
      <vt:lpstr>Самый редкий цвет глаз</vt:lpstr>
      <vt:lpstr>                                                                       Итог классного часа</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home</dc:creator>
  <cp:lastModifiedBy>Admin</cp:lastModifiedBy>
  <cp:revision>58</cp:revision>
  <dcterms:created xsi:type="dcterms:W3CDTF">2015-02-23T15:40:45Z</dcterms:created>
  <dcterms:modified xsi:type="dcterms:W3CDTF">2018-06-22T12:36:24Z</dcterms:modified>
</cp:coreProperties>
</file>