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126" y="-51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19057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1629563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B3AB354-177A-4CB4-AAB6-6F0098C2B3CC}" type="slidenum">
              <a:rPr lang="ru-RU" smtClean="0"/>
              <a:pPr/>
              <a:t>‹#›</a:t>
            </a:fld>
            <a:endParaRPr lang="ru-RU"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099978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1780702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B3AB354-177A-4CB4-AAB6-6F0098C2B3CC}" type="slidenum">
              <a:rPr lang="ru-RU" smtClean="0"/>
              <a:pPr/>
              <a:t>‹#›</a:t>
            </a:fld>
            <a:endParaRPr lang="ru-RU"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871389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2643580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995630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5367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086187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440084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905913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150299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212307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253659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216957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02DE9BB-EDD9-4944-A231-B8BBF4EC2B51}" type="datetimeFigureOut">
              <a:rPr lang="ru-RU" smtClean="0"/>
              <a:pPr/>
              <a:t>28.01.2018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317090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02DE9BB-EDD9-4944-A231-B8BBF4EC2B51}" type="datetimeFigureOut">
              <a:rPr lang="ru-RU" smtClean="0"/>
              <a:pPr/>
              <a:t>28.01.2018</a:t>
            </a:fld>
            <a:endParaRPr lang="ru-RU"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B3AB354-177A-4CB4-AAB6-6F0098C2B3CC}" type="slidenum">
              <a:rPr lang="ru-RU" smtClean="0"/>
              <a:pPr/>
              <a:t>‹#›</a:t>
            </a:fld>
            <a:endParaRPr lang="ru-RU" dirty="0"/>
          </a:p>
        </p:txBody>
      </p:sp>
    </p:spTree>
    <p:extLst>
      <p:ext uri="{BB962C8B-B14F-4D97-AF65-F5344CB8AC3E}">
        <p14:creationId xmlns:p14="http://schemas.microsoft.com/office/powerpoint/2010/main" xmlns="" val="219717921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47081" y="436728"/>
            <a:ext cx="9144000" cy="1555845"/>
          </a:xfrm>
        </p:spPr>
        <p:txBody>
          <a:bodyPr>
            <a:noAutofit/>
          </a:bodyPr>
          <a:lstStyle/>
          <a:p>
            <a:pPr algn="ctr"/>
            <a:r>
              <a:rPr lang="ru-RU" sz="2400" b="1" dirty="0" smtClean="0">
                <a:latin typeface="Times New Roman" panose="02020603050405020304" pitchFamily="18" charset="0"/>
                <a:cs typeface="Times New Roman" panose="02020603050405020304" pitchFamily="18" charset="0"/>
              </a:rPr>
              <a:t>Бюджетное учреждение среднего профессионального образования Ханты - Мансийского автономного округа – Югры колледж-интернат «Центр искусств для одаренных детей Севера»</a:t>
            </a:r>
            <a:endParaRPr lang="ru-RU" sz="24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36728" y="1992573"/>
            <a:ext cx="11341290" cy="4490114"/>
          </a:xfrm>
        </p:spPr>
        <p:txBody>
          <a:bodyPr>
            <a:normAutofit lnSpcReduction="10000"/>
          </a:bodyPr>
          <a:lstStyle/>
          <a:p>
            <a:endParaRPr lang="ru-RU" sz="3600" b="1" i="1" dirty="0" smtClean="0">
              <a:latin typeface="Times New Roman" panose="02020603050405020304" pitchFamily="18" charset="0"/>
              <a:cs typeface="Times New Roman" panose="02020603050405020304" pitchFamily="18" charset="0"/>
            </a:endParaRPr>
          </a:p>
          <a:p>
            <a:pPr algn="ctr"/>
            <a:r>
              <a:rPr lang="ru-RU" sz="3600" b="1" i="1" dirty="0" smtClean="0">
                <a:latin typeface="Times New Roman" panose="02020603050405020304" pitchFamily="18" charset="0"/>
                <a:cs typeface="Times New Roman" panose="02020603050405020304" pitchFamily="18" charset="0"/>
              </a:rPr>
              <a:t>«Профилактика табакокурения»</a:t>
            </a:r>
          </a:p>
          <a:p>
            <a:endParaRPr lang="ru-RU" sz="3600" b="1" i="1" dirty="0">
              <a:latin typeface="Times New Roman" panose="02020603050405020304" pitchFamily="18" charset="0"/>
              <a:cs typeface="Times New Roman" panose="02020603050405020304" pitchFamily="18" charset="0"/>
            </a:endParaRPr>
          </a:p>
          <a:p>
            <a:endParaRPr lang="ru-RU" sz="3600" b="1" i="1" dirty="0" smtClean="0">
              <a:latin typeface="Times New Roman" panose="02020603050405020304" pitchFamily="18" charset="0"/>
              <a:cs typeface="Times New Roman" panose="02020603050405020304" pitchFamily="18" charset="0"/>
            </a:endParaRPr>
          </a:p>
          <a:p>
            <a:r>
              <a:rPr lang="ru-RU" sz="2800" b="1"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           Телегина </a:t>
            </a:r>
            <a:r>
              <a:rPr lang="ru-RU" sz="2800" b="1" dirty="0" smtClean="0">
                <a:latin typeface="Times New Roman" panose="02020603050405020304" pitchFamily="18" charset="0"/>
                <a:cs typeface="Times New Roman" panose="02020603050405020304" pitchFamily="18" charset="0"/>
              </a:rPr>
              <a:t>Л.Ю.</a:t>
            </a:r>
            <a:endParaRPr lang="ru-RU" sz="2800" b="1" dirty="0">
              <a:latin typeface="Times New Roman" panose="02020603050405020304" pitchFamily="18" charset="0"/>
              <a:cs typeface="Times New Roman" panose="02020603050405020304" pitchFamily="18" charset="0"/>
            </a:endParaRPr>
          </a:p>
          <a:p>
            <a:r>
              <a:rPr lang="ru-RU" sz="3600" b="1" i="1" dirty="0" smtClean="0">
                <a:latin typeface="Times New Roman" panose="02020603050405020304" pitchFamily="18" charset="0"/>
                <a:cs typeface="Times New Roman" panose="02020603050405020304" pitchFamily="18" charset="0"/>
              </a:rPr>
              <a:t>            </a:t>
            </a:r>
          </a:p>
          <a:p>
            <a:pPr algn="ctr"/>
            <a:r>
              <a:rPr lang="ru-RU" b="1" dirty="0" smtClean="0">
                <a:latin typeface="Times New Roman" panose="02020603050405020304" pitchFamily="18" charset="0"/>
                <a:cs typeface="Times New Roman" panose="02020603050405020304" pitchFamily="18" charset="0"/>
              </a:rPr>
              <a:t>Ханты- </a:t>
            </a:r>
            <a:r>
              <a:rPr lang="ru-RU" b="1" dirty="0">
                <a:latin typeface="Times New Roman" panose="02020603050405020304" pitchFamily="18" charset="0"/>
                <a:cs typeface="Times New Roman" panose="02020603050405020304" pitchFamily="18" charset="0"/>
              </a:rPr>
              <a:t>М</a:t>
            </a:r>
            <a:r>
              <a:rPr lang="ru-RU" b="1" dirty="0" smtClean="0">
                <a:latin typeface="Times New Roman" panose="02020603050405020304" pitchFamily="18" charset="0"/>
                <a:cs typeface="Times New Roman" panose="02020603050405020304" pitchFamily="18" charset="0"/>
              </a:rPr>
              <a:t>ансийск </a:t>
            </a:r>
          </a:p>
          <a:p>
            <a:pPr algn="ctr"/>
            <a:r>
              <a:rPr lang="ru-RU" b="1" dirty="0" smtClean="0">
                <a:latin typeface="Times New Roman" panose="02020603050405020304" pitchFamily="18" charset="0"/>
                <a:cs typeface="Times New Roman" panose="02020603050405020304" pitchFamily="18" charset="0"/>
              </a:rPr>
              <a:t>2018</a:t>
            </a:r>
          </a:p>
          <a:p>
            <a:endParaRPr lang="ru-RU" sz="3600" b="1" i="1" dirty="0">
              <a:latin typeface="Times New Roman" panose="02020603050405020304" pitchFamily="18" charset="0"/>
              <a:cs typeface="Times New Roman" panose="02020603050405020304" pitchFamily="18" charset="0"/>
            </a:endParaRPr>
          </a:p>
          <a:p>
            <a:endParaRPr lang="ru-RU" sz="3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61570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32013"/>
            <a:ext cx="9144000" cy="682388"/>
          </a:xfrm>
        </p:spPr>
        <p:txBody>
          <a:bodyPr>
            <a:normAutofit fontScale="90000"/>
          </a:bodyPr>
          <a:lstStyle/>
          <a:p>
            <a:pPr algn="ctr"/>
            <a:r>
              <a:rPr lang="ru-RU" dirty="0" smtClean="0"/>
              <a:t> </a:t>
            </a:r>
            <a:r>
              <a:rPr lang="ru-RU" sz="3100" b="1" i="1" u="sng" dirty="0" smtClean="0">
                <a:latin typeface="Times New Roman" panose="02020603050405020304" pitchFamily="18" charset="0"/>
                <a:cs typeface="Times New Roman" panose="02020603050405020304" pitchFamily="18" charset="0"/>
              </a:rPr>
              <a:t>Никотин</a:t>
            </a:r>
            <a:endParaRPr lang="ru-RU" sz="31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637730" y="1023582"/>
            <a:ext cx="9580730" cy="5036024"/>
          </a:xfrm>
        </p:spPr>
        <p:txBody>
          <a:bodyPr>
            <a:normAutofit/>
          </a:bodyPr>
          <a:lstStyle/>
          <a:p>
            <a:r>
              <a:rPr lang="ru-RU" sz="2400" b="1" dirty="0" smtClean="0">
                <a:latin typeface="Times New Roman" panose="02020603050405020304" pitchFamily="18" charset="0"/>
                <a:cs typeface="Times New Roman" panose="02020603050405020304" pitchFamily="18" charset="0"/>
              </a:rPr>
              <a:t>Никотин выделен из листьев табака и табачного дыма в 1809 г. Температура тления табака – 300°С (во время затяжки 900°С-1000 °С) Температура табачного дыма –40-60 °С. Горящая сигарета продуцирует более 4 тыс. химических соединений. При выкуривании 20 г табака образуется 1г </a:t>
            </a:r>
            <a:r>
              <a:rPr lang="ru-RU" sz="2400" b="1" dirty="0" smtClean="0">
                <a:latin typeface="Times New Roman" panose="02020603050405020304" pitchFamily="18" charset="0"/>
                <a:cs typeface="Times New Roman" panose="02020603050405020304" pitchFamily="18" charset="0"/>
              </a:rPr>
              <a:t>дегтя. Современные </a:t>
            </a:r>
            <a:r>
              <a:rPr lang="ru-RU" sz="2400" b="1" dirty="0" smtClean="0">
                <a:latin typeface="Times New Roman" panose="02020603050405020304" pitchFamily="18" charset="0"/>
                <a:cs typeface="Times New Roman" panose="02020603050405020304" pitchFamily="18" charset="0"/>
              </a:rPr>
              <a:t>фильтры удерживают не более 20% содержащихся в дыме </a:t>
            </a:r>
            <a:r>
              <a:rPr lang="ru-RU" sz="2400" b="1" dirty="0" smtClean="0">
                <a:latin typeface="Times New Roman" panose="02020603050405020304" pitchFamily="18" charset="0"/>
                <a:cs typeface="Times New Roman" panose="02020603050405020304" pitchFamily="18" charset="0"/>
              </a:rPr>
              <a:t>веществ. </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21875" y="3289111"/>
            <a:ext cx="5131557" cy="3411940"/>
          </a:xfrm>
          <a:prstGeom prst="rect">
            <a:avLst/>
          </a:prstGeom>
        </p:spPr>
      </p:pic>
    </p:spTree>
    <p:extLst>
      <p:ext uri="{BB962C8B-B14F-4D97-AF65-F5344CB8AC3E}">
        <p14:creationId xmlns:p14="http://schemas.microsoft.com/office/powerpoint/2010/main" xmlns="" val="4086438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23082"/>
            <a:ext cx="9144000" cy="477670"/>
          </a:xfrm>
        </p:spPr>
        <p:txBody>
          <a:bodyPr>
            <a:noAutofit/>
          </a:bodyPr>
          <a:lstStyle/>
          <a:p>
            <a:pPr algn="ctr"/>
            <a:r>
              <a:rPr lang="ru-RU" sz="2800" b="1" i="1" u="sng" dirty="0" smtClean="0">
                <a:latin typeface="Times New Roman" panose="02020603050405020304" pitchFamily="18" charset="0"/>
                <a:cs typeface="Times New Roman" panose="02020603050405020304" pitchFamily="18" charset="0"/>
              </a:rPr>
              <a:t>Еще немного статистики</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1146413"/>
            <a:ext cx="9144000" cy="4872250"/>
          </a:xfrm>
        </p:spPr>
        <p:txBody>
          <a:bodyPr>
            <a:normAutofit/>
          </a:bodyPr>
          <a:lstStyle/>
          <a:p>
            <a:r>
              <a:rPr lang="ru-RU" sz="2400" b="1" dirty="0" smtClean="0">
                <a:latin typeface="Times New Roman" panose="02020603050405020304" pitchFamily="18" charset="0"/>
                <a:cs typeface="Times New Roman" panose="02020603050405020304" pitchFamily="18" charset="0"/>
              </a:rPr>
              <a:t>Из-за наличия в табачных изделиях радиоактивного полония-210, человек, выкуривающий по 20 сигарет в день, за год получает ту же дозу радиации, как и после 200 рентгеновских снимков. Регулярное курение сокращает жизнь в среднем на 15 лет, причем одновременно снижается ее качество за счет ухудшения самочувствия и снижения физических возможностей. Люди, выкуривающие 1-9 сигарет в день, живут меньше на 4,6 года, </a:t>
            </a:r>
            <a:r>
              <a:rPr lang="ru-RU" sz="2400" b="1" dirty="0" smtClean="0">
                <a:latin typeface="Times New Roman" panose="02020603050405020304" pitchFamily="18" charset="0"/>
                <a:cs typeface="Times New Roman" panose="02020603050405020304" pitchFamily="18" charset="0"/>
              </a:rPr>
              <a:t>10- 20 сигарет </a:t>
            </a:r>
            <a:r>
              <a:rPr lang="ru-RU" sz="2400" b="1" dirty="0" smtClean="0">
                <a:latin typeface="Times New Roman" panose="02020603050405020304" pitchFamily="18" charset="0"/>
                <a:cs typeface="Times New Roman" panose="02020603050405020304" pitchFamily="18" charset="0"/>
              </a:rPr>
              <a:t>– на 5,5 лет, </a:t>
            </a:r>
            <a:r>
              <a:rPr lang="ru-RU" sz="2400" b="1" dirty="0" smtClean="0">
                <a:latin typeface="Times New Roman" panose="02020603050405020304" pitchFamily="18" charset="0"/>
                <a:cs typeface="Times New Roman" panose="02020603050405020304" pitchFamily="18" charset="0"/>
              </a:rPr>
              <a:t>20 и более сигарет  </a:t>
            </a:r>
            <a:r>
              <a:rPr lang="ru-RU" sz="2400" b="1" dirty="0" smtClean="0">
                <a:latin typeface="Times New Roman" panose="02020603050405020304" pitchFamily="18" charset="0"/>
                <a:cs typeface="Times New Roman" panose="02020603050405020304" pitchFamily="18" charset="0"/>
              </a:rPr>
              <a:t>на 6,2 года. </a:t>
            </a:r>
          </a:p>
          <a:p>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271749" y="4176215"/>
            <a:ext cx="3234520" cy="2511187"/>
          </a:xfrm>
          <a:prstGeom prst="rect">
            <a:avLst/>
          </a:prstGeom>
        </p:spPr>
      </p:pic>
    </p:spTree>
    <p:extLst>
      <p:ext uri="{BB962C8B-B14F-4D97-AF65-F5344CB8AC3E}">
        <p14:creationId xmlns:p14="http://schemas.microsoft.com/office/powerpoint/2010/main" xmlns="" val="2260719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3875" y="248906"/>
            <a:ext cx="9144000" cy="583607"/>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Последствия курения</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955343" y="1119116"/>
            <a:ext cx="9712657" cy="5036024"/>
          </a:xfrm>
        </p:spPr>
        <p:txBody>
          <a:bodyPr/>
          <a:lstStyle/>
          <a:p>
            <a:r>
              <a:rPr lang="ru-RU" dirty="0" smtClean="0"/>
              <a:t> </a:t>
            </a:r>
            <a:endParaRPr lang="ru-RU" dirty="0"/>
          </a:p>
        </p:txBody>
      </p:sp>
      <p:sp>
        <p:nvSpPr>
          <p:cNvPr id="4" name="Прямоугольник 3"/>
          <p:cNvSpPr/>
          <p:nvPr/>
        </p:nvSpPr>
        <p:spPr>
          <a:xfrm>
            <a:off x="1373875" y="1119116"/>
            <a:ext cx="9567081" cy="1938992"/>
          </a:xfrm>
          <a:prstGeom prst="rect">
            <a:avLst/>
          </a:prstGeom>
        </p:spPr>
        <p:txBody>
          <a:bodyPr wrap="square">
            <a:spAutoFit/>
          </a:bodyPr>
          <a:lstStyle/>
          <a:p>
            <a:r>
              <a:rPr lang="ru-RU" sz="2400" b="1" dirty="0" smtClean="0">
                <a:latin typeface="Times New Roman" panose="02020603050405020304" pitchFamily="18" charset="0"/>
                <a:cs typeface="Times New Roman" panose="02020603050405020304" pitchFamily="18" charset="0"/>
              </a:rPr>
              <a:t>Риск развития сердечно – сосудистых болезней в 3 раза выше чем у никогда не куривших риск развития хронических респираторных болезней выше в 10 раз </a:t>
            </a:r>
            <a:r>
              <a:rPr lang="ru-RU" sz="2400" b="1" dirty="0" smtClean="0">
                <a:latin typeface="Times New Roman" panose="02020603050405020304" pitchFamily="18" charset="0"/>
                <a:cs typeface="Times New Roman" panose="02020603050405020304" pitchFamily="18" charset="0"/>
              </a:rPr>
              <a:t>.Стаж </a:t>
            </a:r>
            <a:r>
              <a:rPr lang="ru-RU" sz="2400" b="1" dirty="0" smtClean="0">
                <a:latin typeface="Times New Roman" panose="02020603050405020304" pitchFamily="18" charset="0"/>
                <a:cs typeface="Times New Roman" panose="02020603050405020304" pitchFamily="18" charset="0"/>
              </a:rPr>
              <a:t>курения увеличивает риск развития сердечнососудистых и хронических респираторных болезней, включая комбинированную </a:t>
            </a:r>
            <a:r>
              <a:rPr lang="ru-RU" sz="2400" b="1" dirty="0" smtClean="0">
                <a:latin typeface="Times New Roman" panose="02020603050405020304" pitchFamily="18" charset="0"/>
                <a:cs typeface="Times New Roman" panose="02020603050405020304" pitchFamily="18" charset="0"/>
              </a:rPr>
              <a:t>патологию.</a:t>
            </a:r>
            <a:endParaRPr lang="ru-RU" sz="2400" b="1"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93826" y="3220872"/>
            <a:ext cx="4394579" cy="2825086"/>
          </a:xfrm>
          <a:prstGeom prst="rect">
            <a:avLst/>
          </a:prstGeom>
        </p:spPr>
      </p:pic>
    </p:spTree>
    <p:extLst>
      <p:ext uri="{BB962C8B-B14F-4D97-AF65-F5344CB8AC3E}">
        <p14:creationId xmlns:p14="http://schemas.microsoft.com/office/powerpoint/2010/main" xmlns="" val="3828186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04718"/>
            <a:ext cx="9144000" cy="436728"/>
          </a:xfrm>
        </p:spPr>
        <p:txBody>
          <a:bodyPr>
            <a:noAutofit/>
          </a:bodyPr>
          <a:lstStyle/>
          <a:p>
            <a:pPr algn="ctr"/>
            <a:r>
              <a:rPr lang="ru-RU" sz="2800" b="1" i="1" u="sng" dirty="0" smtClean="0">
                <a:latin typeface="Times New Roman" panose="02020603050405020304" pitchFamily="18" charset="0"/>
                <a:cs typeface="Times New Roman" panose="02020603050405020304" pitchFamily="18" charset="0"/>
              </a:rPr>
              <a:t>Пассивное курение</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05970" y="641447"/>
            <a:ext cx="10385946" cy="5172500"/>
          </a:xfrm>
        </p:spPr>
        <p:txBody>
          <a:bodyPr>
            <a:noAutofit/>
          </a:bodyPr>
          <a:lstStyle/>
          <a:p>
            <a:r>
              <a:rPr lang="ru-RU" sz="2400" b="1" dirty="0" smtClean="0">
                <a:latin typeface="Times New Roman" panose="02020603050405020304" pitchFamily="18" charset="0"/>
                <a:cs typeface="Times New Roman" panose="02020603050405020304" pitchFamily="18" charset="0"/>
              </a:rPr>
              <a:t>Пассивное курение ускоряет рост уже существующих </a:t>
            </a:r>
            <a:r>
              <a:rPr lang="ru-RU" sz="2400" b="1" dirty="0" smtClean="0">
                <a:latin typeface="Times New Roman" panose="02020603050405020304" pitchFamily="18" charset="0"/>
                <a:cs typeface="Times New Roman" panose="02020603050405020304" pitchFamily="18" charset="0"/>
              </a:rPr>
              <a:t>опухолей. </a:t>
            </a:r>
            <a:r>
              <a:rPr lang="ru-RU" sz="2400" b="1" dirty="0" smtClean="0">
                <a:latin typeface="Times New Roman" panose="02020603050405020304" pitchFamily="18" charset="0"/>
                <a:cs typeface="Times New Roman" panose="02020603050405020304" pitchFamily="18" charset="0"/>
              </a:rPr>
              <a:t>Мыши с индуцированным раком легкого в течение 17 дней подвергались воздействию табачного дыма или чистого воздуха. У мышей, дышавших дымом, опухоли в 5 раз быстрее росли и прогрессировали. В помещении, где курят, загрязнённость воздуха может увеличиться в 6 раз. Девушки, работающие в пропитанном сигаретным дымом воздухе учреждений, как бы выкуривают до 20 сигарет ежедневно. Жена интенсивно курящего человека в сутки пассивно выкуривает 10 – 12 сигарет, а его дети – 6 – 7. Живущие в накуренных помещениях дети чаще и больше страдают заболеваниями органов дыхания. У детей курящих родителей в течение первого года жизни увеличивается частота бронхитов и пневмонии и повышается риск развития серьезных заболеваний. </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269460" y="4772594"/>
            <a:ext cx="2524125" cy="1809750"/>
          </a:xfrm>
          <a:prstGeom prst="rect">
            <a:avLst/>
          </a:prstGeom>
        </p:spPr>
      </p:pic>
    </p:spTree>
    <p:extLst>
      <p:ext uri="{BB962C8B-B14F-4D97-AF65-F5344CB8AC3E}">
        <p14:creationId xmlns:p14="http://schemas.microsoft.com/office/powerpoint/2010/main" xmlns="" val="3642565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51044" y="341195"/>
            <a:ext cx="9144000" cy="491318"/>
          </a:xfrm>
        </p:spPr>
        <p:txBody>
          <a:bodyPr>
            <a:noAutofit/>
          </a:bodyPr>
          <a:lstStyle/>
          <a:p>
            <a:pPr algn="ctr"/>
            <a:r>
              <a:rPr lang="ru-RU" sz="2800" b="1" i="1" u="sng" dirty="0" smtClean="0">
                <a:latin typeface="Times New Roman" panose="02020603050405020304" pitchFamily="18" charset="0"/>
                <a:cs typeface="Times New Roman" panose="02020603050405020304" pitchFamily="18" charset="0"/>
              </a:rPr>
              <a:t>Мифы, которые мешают бросить курить</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687772" y="1050878"/>
            <a:ext cx="10567917" cy="5500048"/>
          </a:xfrm>
        </p:spPr>
        <p:txBody>
          <a:bodyPr>
            <a:normAutofit/>
          </a:bodyPr>
          <a:lstStyle/>
          <a:p>
            <a:r>
              <a:rPr lang="ru-RU" sz="2400" b="1" dirty="0" smtClean="0">
                <a:latin typeface="Times New Roman" panose="02020603050405020304" pitchFamily="18" charset="0"/>
                <a:cs typeface="Times New Roman" panose="02020603050405020304" pitchFamily="18" charset="0"/>
              </a:rPr>
              <a:t>1.Некоторые верят, что если курить и не затягиваться, пытаясь не вдыхать дым в легкие, можно избежать отрицательных последствий курения. На самом деле, даже если просто держать в руке зажженную сигарету, то уже вдыхаешь табачный дым. Поэтому не имеет значения, затягивается человек или нет табачный дым все равно попадает в его легкие. </a:t>
            </a:r>
          </a:p>
          <a:p>
            <a:r>
              <a:rPr lang="ru-RU" sz="2400" b="1" u="sng" dirty="0" smtClean="0">
                <a:latin typeface="Times New Roman" panose="02020603050405020304" pitchFamily="18" charset="0"/>
                <a:cs typeface="Times New Roman" panose="02020603050405020304" pitchFamily="18" charset="0"/>
              </a:rPr>
              <a:t>Вывод: Курить и не затягиваться также вредно для здоровья.</a:t>
            </a:r>
          </a:p>
          <a:p>
            <a:r>
              <a:rPr lang="ru-RU" sz="2400" b="1" dirty="0" smtClean="0">
                <a:latin typeface="Times New Roman" panose="02020603050405020304" pitchFamily="18" charset="0"/>
                <a:cs typeface="Times New Roman" panose="02020603050405020304" pitchFamily="18" charset="0"/>
              </a:rPr>
              <a:t>2.Кое-кто не сомневается, что сигареты с фильтром безопасны для здоровья. В действительности же, курение различных табачных изделий: сигарет с фильтром и без фильтра, папирос, трубок вредно для здоровья. Дым любых табачных изделий содержит как ядовитые вещества, так и вещества, которые могут вызвать рак. Не бывает безопасных сигарет. </a:t>
            </a:r>
          </a:p>
          <a:p>
            <a:r>
              <a:rPr lang="ru-RU" sz="2400" b="1" u="sng" dirty="0" smtClean="0">
                <a:latin typeface="Times New Roman" panose="02020603050405020304" pitchFamily="18" charset="0"/>
                <a:cs typeface="Times New Roman" panose="02020603050405020304" pitchFamily="18" charset="0"/>
              </a:rPr>
              <a:t>Вывод: Сигареты с фильтром также вредны для здоровья. </a:t>
            </a:r>
            <a:endParaRPr lang="ru-RU" sz="2400" b="1" u="sng"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4715" y="101079"/>
            <a:ext cx="1591101" cy="1681234"/>
          </a:xfrm>
          <a:prstGeom prst="rect">
            <a:avLst/>
          </a:prstGeom>
        </p:spPr>
      </p:pic>
    </p:spTree>
    <p:extLst>
      <p:ext uri="{BB962C8B-B14F-4D97-AF65-F5344CB8AC3E}">
        <p14:creationId xmlns:p14="http://schemas.microsoft.com/office/powerpoint/2010/main" xmlns="" val="3476004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45661"/>
            <a:ext cx="9144000" cy="573206"/>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Мифы, которые мешают бросить курить</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60560" y="1173707"/>
            <a:ext cx="9785445" cy="5008729"/>
          </a:xfrm>
        </p:spPr>
        <p:txBody>
          <a:bodyPr>
            <a:normAutofit lnSpcReduction="10000"/>
          </a:bodyPr>
          <a:lstStyle/>
          <a:p>
            <a:r>
              <a:rPr lang="ru-RU" sz="2400" b="1" dirty="0" smtClean="0">
                <a:latin typeface="Times New Roman" panose="02020603050405020304" pitchFamily="18" charset="0"/>
                <a:cs typeface="Times New Roman" panose="02020603050405020304" pitchFamily="18" charset="0"/>
              </a:rPr>
              <a:t>3. Иные уверены, что если вместо сигарет жевать табак, никакого вреда для здоровья не будет. Доказано, что жевание табака также вредно, как и курение сигарет или других табачных изделий. В жевательном табаке также содержатся ядовитые вещества и вещества, которые могут вызвать рак. </a:t>
            </a:r>
            <a:r>
              <a:rPr lang="ru-RU" sz="2400" b="1" u="sng" dirty="0" smtClean="0">
                <a:latin typeface="Times New Roman" panose="02020603050405020304" pitchFamily="18" charset="0"/>
                <a:cs typeface="Times New Roman" panose="02020603050405020304" pitchFamily="18" charset="0"/>
              </a:rPr>
              <a:t>Вывод: Жевательный табак, как и сигареты, вредны для здоровья. </a:t>
            </a:r>
          </a:p>
          <a:p>
            <a:r>
              <a:rPr lang="ru-RU" sz="2400" b="1" dirty="0" smtClean="0">
                <a:latin typeface="Times New Roman" panose="02020603050405020304" pitchFamily="18" charset="0"/>
                <a:cs typeface="Times New Roman" panose="02020603050405020304" pitchFamily="18" charset="0"/>
              </a:rPr>
              <a:t>4. Находятся и такие, которые уверены, что умеренное курение не вредит здоровью. Однако, известно, что курить много или мало одинаково вредно. Никотин вызывает привыкание, которое может развиться и после пары выкуренных сигарет. Никотин, смолы и угарный газ попадают в организм вместе с табачным дымом даже от одной выкуренной сигареты. </a:t>
            </a:r>
          </a:p>
          <a:p>
            <a:r>
              <a:rPr lang="ru-RU" sz="2400" b="1" u="sng" dirty="0" smtClean="0">
                <a:latin typeface="Times New Roman" panose="02020603050405020304" pitchFamily="18" charset="0"/>
                <a:cs typeface="Times New Roman" panose="02020603050405020304" pitchFamily="18" charset="0"/>
              </a:rPr>
              <a:t>Вывод: Умеренное курение вредно для здоровья. </a:t>
            </a:r>
            <a:endParaRPr lang="ru-RU" sz="2400" b="1" u="sng"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09243" y="5104264"/>
            <a:ext cx="1686636" cy="1569491"/>
          </a:xfrm>
          <a:prstGeom prst="rect">
            <a:avLst/>
          </a:prstGeom>
        </p:spPr>
      </p:pic>
    </p:spTree>
    <p:extLst>
      <p:ext uri="{BB962C8B-B14F-4D97-AF65-F5344CB8AC3E}">
        <p14:creationId xmlns:p14="http://schemas.microsoft.com/office/powerpoint/2010/main" xmlns="" val="99677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95785"/>
            <a:ext cx="9144000" cy="573206"/>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Мифы, которые мешают бросить курить</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33266" y="1228299"/>
            <a:ext cx="9935569" cy="4872250"/>
          </a:xfrm>
        </p:spPr>
        <p:txBody>
          <a:bodyPr>
            <a:normAutofit/>
          </a:bodyPr>
          <a:lstStyle/>
          <a:p>
            <a:r>
              <a:rPr lang="ru-RU" sz="2400" b="1" dirty="0" smtClean="0">
                <a:latin typeface="Times New Roman" panose="02020603050405020304" pitchFamily="18" charset="0"/>
                <a:cs typeface="Times New Roman" panose="02020603050405020304" pitchFamily="18" charset="0"/>
              </a:rPr>
              <a:t>5. Отдельные женщины, да и мужчины, убеждены, что курение является лучшим средством для похудения. Те из них, которые уже курят, но хотели бы бросить, волнуются о том, что бросив курить, они наберут вес. Исследовано, что никотин угнетает аппетит, однако курение не решает проблему лишнего веса. Много курильщиков также имеют излишний вес. Проблема лишнего веса может быть решена лишь с помощью правильного и сбалансированного питания. Можно, например, перейти на низкокалорийную пищу и употреблять больше овощей и фруктов. Яблоки и морковь вот наилучший способ для поддержания оптимального веса.</a:t>
            </a:r>
          </a:p>
          <a:p>
            <a:r>
              <a:rPr lang="ru-RU" sz="2400" b="1" u="sng" dirty="0" smtClean="0">
                <a:latin typeface="Times New Roman" panose="02020603050405020304" pitchFamily="18" charset="0"/>
                <a:cs typeface="Times New Roman" panose="02020603050405020304" pitchFamily="18" charset="0"/>
              </a:rPr>
              <a:t> Вывод: Курение это не средство для похудения. </a:t>
            </a:r>
            <a:endParaRPr lang="ru-RU" sz="2400" b="1" u="sng"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551727" y="4617209"/>
            <a:ext cx="1905000" cy="2029251"/>
          </a:xfrm>
          <a:prstGeom prst="rect">
            <a:avLst/>
          </a:prstGeom>
        </p:spPr>
      </p:pic>
    </p:spTree>
    <p:extLst>
      <p:ext uri="{BB962C8B-B14F-4D97-AF65-F5344CB8AC3E}">
        <p14:creationId xmlns:p14="http://schemas.microsoft.com/office/powerpoint/2010/main" xmlns="" val="3534516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54843"/>
            <a:ext cx="9144000" cy="600500"/>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Самостоятельный план действий</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897038" y="955344"/>
            <a:ext cx="9962865" cy="5595582"/>
          </a:xfrm>
        </p:spPr>
        <p:txBody>
          <a:bodyPr>
            <a:noAutofit/>
          </a:bodyPr>
          <a:lstStyle/>
          <a:p>
            <a:r>
              <a:rPr lang="ru-RU" sz="2400" b="1" dirty="0" smtClean="0">
                <a:latin typeface="Times New Roman" panose="02020603050405020304" pitchFamily="18" charset="0"/>
                <a:cs typeface="Times New Roman" panose="02020603050405020304" pitchFamily="18" charset="0"/>
              </a:rPr>
              <a:t>Внимательно изучить научные данные о влиянии курения на здоровье. Оценить состояние своего здоровья, проанализировать наличие симптомов его нарушения (кашля, мокрота, повышенное артериальное давление, боли в желудке, ранние морщины, хроническая усталость и т.д.). Определите причины отказа от табака (улучшить здоровье, сэкономить деньги, иметь здорового младенца и т.д.). Сосредоточьтесь на причинах и примите решение. Выберите день, в который вы бросите курить. Не допускайте чтобы кто-то курил там, где находитесь вы. Обеспечьте себе поддержку окружающих. Определите что вызывает непреодолимое желание курить (тоска, стресс). Научитесь бороться с проблемами здоровыми способами: чтение, приятная музыка, любимое занятие и т.д. Обратитесь за помощью к лекарственным препаратам (пластырь, жевательная резинка). Обратитесь к специалистам в области зависимостей.</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43953" y="145435"/>
            <a:ext cx="1653085" cy="1619818"/>
          </a:xfrm>
          <a:prstGeom prst="rect">
            <a:avLst/>
          </a:prstGeom>
        </p:spPr>
      </p:pic>
    </p:spTree>
    <p:extLst>
      <p:ext uri="{BB962C8B-B14F-4D97-AF65-F5344CB8AC3E}">
        <p14:creationId xmlns:p14="http://schemas.microsoft.com/office/powerpoint/2010/main" xmlns="" val="2008380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559559"/>
            <a:ext cx="9144000" cy="600502"/>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Альтернатива курения</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1160061"/>
            <a:ext cx="9144000" cy="4097739"/>
          </a:xfrm>
        </p:spPr>
        <p:txBody>
          <a:bodyPr>
            <a:normAutofit/>
          </a:bodyPr>
          <a:lstStyle/>
          <a:p>
            <a:r>
              <a:rPr lang="ru-RU" sz="2400" b="1" dirty="0" smtClean="0">
                <a:latin typeface="Times New Roman" panose="02020603050405020304" pitchFamily="18" charset="0"/>
                <a:cs typeface="Times New Roman" panose="02020603050405020304" pitchFamily="18" charset="0"/>
              </a:rPr>
              <a:t>Рациональное питание. Спорт (плавание, бег). Душевный комфорт. Разумное чередование труда и отдыха. Интересное и увлекательное проведение свободного времени. </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93827" y="2402007"/>
            <a:ext cx="4776716" cy="4121624"/>
          </a:xfrm>
          <a:prstGeom prst="rect">
            <a:avLst/>
          </a:prstGeom>
        </p:spPr>
      </p:pic>
    </p:spTree>
    <p:extLst>
      <p:ext uri="{BB962C8B-B14F-4D97-AF65-F5344CB8AC3E}">
        <p14:creationId xmlns:p14="http://schemas.microsoft.com/office/powerpoint/2010/main" xmlns="" val="2093350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41193"/>
            <a:ext cx="9144000" cy="1364777"/>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Подростковое курение</a:t>
            </a:r>
            <a:r>
              <a:rPr lang="ru-RU" dirty="0" smtClean="0"/>
              <a:t/>
            </a:r>
            <a:br>
              <a:rPr lang="ru-RU" dirty="0" smtClean="0"/>
            </a:br>
            <a:endParaRPr lang="ru-RU" dirty="0"/>
          </a:p>
        </p:txBody>
      </p:sp>
      <p:sp>
        <p:nvSpPr>
          <p:cNvPr id="3" name="Подзаголовок 2"/>
          <p:cNvSpPr>
            <a:spLocks noGrp="1"/>
          </p:cNvSpPr>
          <p:nvPr>
            <p:ph type="subTitle" idx="1"/>
          </p:nvPr>
        </p:nvSpPr>
        <p:spPr>
          <a:xfrm>
            <a:off x="1733266" y="341193"/>
            <a:ext cx="10290412" cy="5049673"/>
          </a:xfrm>
        </p:spPr>
        <p:txBody>
          <a:bodyPr>
            <a:normAutofit/>
          </a:bodyPr>
          <a:lstStyle/>
          <a:p>
            <a:endParaRPr lang="ru-RU" dirty="0" smtClean="0"/>
          </a:p>
          <a:p>
            <a:r>
              <a:rPr lang="ru-RU" dirty="0" smtClean="0"/>
              <a:t> </a:t>
            </a:r>
            <a:r>
              <a:rPr lang="ru-RU" sz="2400" b="1" u="sng" dirty="0" smtClean="0">
                <a:latin typeface="Times New Roman" panose="02020603050405020304" pitchFamily="18" charset="0"/>
                <a:cs typeface="Times New Roman" panose="02020603050405020304" pitchFamily="18" charset="0"/>
              </a:rPr>
              <a:t>Подростковое курение </a:t>
            </a:r>
            <a:r>
              <a:rPr lang="ru-RU" sz="2400" b="1" dirty="0" smtClean="0">
                <a:latin typeface="Times New Roman" panose="02020603050405020304" pitchFamily="18" charset="0"/>
                <a:cs typeface="Times New Roman" panose="02020603050405020304" pitchFamily="18" charset="0"/>
              </a:rPr>
              <a:t>— глобальная проблема российского общества, свидетельствующая о недостаточной работе по профилактике курения и наличии многих факторов, способствующих распространению подросткового  курения. Согласно исследованиям, не менее 60% подростков в возрасте до 17 лет пробовали курить. Большая часть из них юноши, но девушки составляют не менее четверти от этого числа.</a:t>
            </a:r>
          </a:p>
          <a:p>
            <a:r>
              <a:rPr lang="ru-RU" sz="2400" b="1" u="sng" dirty="0" smtClean="0">
                <a:latin typeface="Times New Roman" panose="02020603050405020304" pitchFamily="18" charset="0"/>
                <a:cs typeface="Times New Roman" panose="02020603050405020304" pitchFamily="18" charset="0"/>
              </a:rPr>
              <a:t>Степень вреда подросткового курения </a:t>
            </a:r>
            <a:r>
              <a:rPr lang="ru-RU" sz="2400" b="1" dirty="0" smtClean="0">
                <a:latin typeface="Times New Roman" panose="02020603050405020304" pitchFamily="18" charset="0"/>
                <a:cs typeface="Times New Roman" panose="02020603050405020304" pitchFamily="18" charset="0"/>
              </a:rPr>
              <a:t>для здоровья, о которой говорится в ходе профилактики курения, они воспринимают достаточно серьезно, охотно соглашаются с тем, что курение — дорогая привычка и пустая трата времени, и с тем, что курение не делает людей более привлекательными, но все же подростковое курение остается очень распространенным явлением.</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42227" y="5043416"/>
            <a:ext cx="1851546" cy="1562100"/>
          </a:xfrm>
          <a:prstGeom prst="rect">
            <a:avLst/>
          </a:prstGeom>
        </p:spPr>
      </p:pic>
    </p:spTree>
    <p:extLst>
      <p:ext uri="{BB962C8B-B14F-4D97-AF65-F5344CB8AC3E}">
        <p14:creationId xmlns:p14="http://schemas.microsoft.com/office/powerpoint/2010/main" xmlns="" val="3575432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45661"/>
            <a:ext cx="9144000" cy="573206"/>
          </a:xfrm>
        </p:spPr>
        <p:txBody>
          <a:bodyPr>
            <a:normAutofit/>
          </a:bodyPr>
          <a:lstStyle/>
          <a:p>
            <a:pPr algn="ctr"/>
            <a:r>
              <a:rPr lang="ru-RU" sz="2800" b="1" i="1" u="sng" dirty="0" smtClean="0">
                <a:latin typeface="Times New Roman" panose="02020603050405020304" pitchFamily="18" charset="0"/>
                <a:cs typeface="Times New Roman" panose="02020603050405020304" pitchFamily="18" charset="0"/>
              </a:rPr>
              <a:t>Причины подросткового курения</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869742" y="818868"/>
            <a:ext cx="9512491" cy="4626589"/>
          </a:xfrm>
        </p:spPr>
        <p:txBody>
          <a:bodyPr>
            <a:normAutofit/>
          </a:bodyPr>
          <a:lstStyle/>
          <a:p>
            <a:r>
              <a:rPr lang="ru-RU" sz="2400" b="1" dirty="0" smtClean="0">
                <a:latin typeface="Times New Roman" panose="02020603050405020304" pitchFamily="18" charset="0"/>
                <a:cs typeface="Times New Roman" panose="02020603050405020304" pitchFamily="18" charset="0"/>
              </a:rPr>
              <a:t>Среди причин подросткового курения важное место занимают коммуникативные обстоятельства — многие начинают курить либо под прямым давлением курящих сверстников, либо закуривают «за компанию». И хотя более половины подростков, которые видели материалы акций по профилактике подросткового курения, отмечают, что эта информация заставила их задуматься, позитивный образ курения в обществе и курение родителей сводят на нет многие меры по профилактике подросткового курения. Курящие кумиры и родители с сигаретой заставляют воспринимать любую профилактику курения недостаточно серьезно, относиться к профилактике курения с долей недоверия.</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36643" y="4959468"/>
            <a:ext cx="2628900" cy="1743075"/>
          </a:xfrm>
          <a:prstGeom prst="rect">
            <a:avLst/>
          </a:prstGeom>
        </p:spPr>
      </p:pic>
    </p:spTree>
    <p:extLst>
      <p:ext uri="{BB962C8B-B14F-4D97-AF65-F5344CB8AC3E}">
        <p14:creationId xmlns:p14="http://schemas.microsoft.com/office/powerpoint/2010/main" xmlns="" val="383368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36729"/>
            <a:ext cx="9144000" cy="477671"/>
          </a:xfrm>
        </p:spPr>
        <p:txBody>
          <a:bodyPr>
            <a:normAutofit fontScale="90000"/>
          </a:bodyPr>
          <a:lstStyle/>
          <a:p>
            <a:pPr algn="ctr"/>
            <a:r>
              <a:rPr lang="ru-RU" sz="2800" b="1" i="1" u="sng" dirty="0" smtClean="0">
                <a:latin typeface="Times New Roman" panose="02020603050405020304" pitchFamily="18" charset="0"/>
                <a:cs typeface="Times New Roman" panose="02020603050405020304" pitchFamily="18" charset="0"/>
              </a:rPr>
              <a:t>Статистика</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33266" y="1336510"/>
            <a:ext cx="9430602" cy="3003478"/>
          </a:xfrm>
        </p:spPr>
        <p:txBody>
          <a:bodyPr>
            <a:noAutofit/>
          </a:bodyPr>
          <a:lstStyle/>
          <a:p>
            <a:r>
              <a:rPr lang="ru-RU" sz="2400" b="1" dirty="0" smtClean="0">
                <a:latin typeface="Times New Roman" panose="02020603050405020304" pitchFamily="18" charset="0"/>
                <a:cs typeface="Times New Roman" panose="02020603050405020304" pitchFamily="18" charset="0"/>
              </a:rPr>
              <a:t>Сегодня на земле курят 1,1 млрд человек, среди которых - 42 млн россиян. С каждым десятилетием возраст начала курения снижается. По распространенности потребления табака среди подростков наша страна занимает первое место в мире. В Москве, например, курят половина мальчиков и 41% девочек, что в 1,5-2 раза превышает европейские показатели. В подростковый период, который отличается интенсивным физическим развитием, повышена чувствительность организма к токсическим продуктам табачного дыма. </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29654" y="4339988"/>
            <a:ext cx="2645606" cy="2518011"/>
          </a:xfrm>
          <a:prstGeom prst="rect">
            <a:avLst/>
          </a:prstGeom>
        </p:spPr>
      </p:pic>
    </p:spTree>
    <p:extLst>
      <p:ext uri="{BB962C8B-B14F-4D97-AF65-F5344CB8AC3E}">
        <p14:creationId xmlns:p14="http://schemas.microsoft.com/office/powerpoint/2010/main" xmlns="" val="2172542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41195"/>
            <a:ext cx="9144000" cy="477672"/>
          </a:xfrm>
        </p:spPr>
        <p:txBody>
          <a:bodyPr>
            <a:normAutofit fontScale="90000"/>
          </a:bodyPr>
          <a:lstStyle/>
          <a:p>
            <a:pPr algn="ctr"/>
            <a:r>
              <a:rPr lang="ru-RU" sz="2800" b="1" i="1" u="sng" dirty="0" smtClean="0">
                <a:latin typeface="Times New Roman" panose="02020603050405020304" pitchFamily="18" charset="0"/>
                <a:cs typeface="Times New Roman" panose="02020603050405020304" pitchFamily="18" charset="0"/>
              </a:rPr>
              <a:t>Статистика</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1037231"/>
            <a:ext cx="9144000" cy="5036024"/>
          </a:xfrm>
        </p:spPr>
        <p:txBody>
          <a:bodyPr>
            <a:normAutofit/>
          </a:bodyPr>
          <a:lstStyle/>
          <a:p>
            <a:r>
              <a:rPr lang="ru-RU" sz="2400" b="1" dirty="0" smtClean="0">
                <a:latin typeface="Times New Roman" panose="02020603050405020304" pitchFamily="18" charset="0"/>
                <a:cs typeface="Times New Roman" panose="02020603050405020304" pitchFamily="18" charset="0"/>
              </a:rPr>
              <a:t>На фоне школьных факторов риска (большие учебные нагрузки, нарушения режима труда, отдыха, питания и др.) курение провоцирует заболевания, ранее не свойственные этому возрасту. Прежде всего это отклонения в работе сердечно-сосудистой системы: функциональные расстройства, артериальная гипертензия, гипотония.</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55893" y="3084395"/>
            <a:ext cx="4867701" cy="3527947"/>
          </a:xfrm>
          <a:prstGeom prst="rect">
            <a:avLst/>
          </a:prstGeom>
        </p:spPr>
      </p:pic>
    </p:spTree>
    <p:extLst>
      <p:ext uri="{BB962C8B-B14F-4D97-AF65-F5344CB8AC3E}">
        <p14:creationId xmlns:p14="http://schemas.microsoft.com/office/powerpoint/2010/main" xmlns="" val="2068795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86603"/>
            <a:ext cx="9144000" cy="1869743"/>
          </a:xfrm>
        </p:spPr>
        <p:txBody>
          <a:bodyPr>
            <a:normAutofit fontScale="90000"/>
          </a:bodyPr>
          <a:lstStyle/>
          <a:p>
            <a:pPr algn="ctr"/>
            <a:r>
              <a:rPr lang="ru-RU" sz="3100" dirty="0" smtClean="0">
                <a:latin typeface="Times New Roman" panose="02020603050405020304" pitchFamily="18" charset="0"/>
                <a:cs typeface="Times New Roman" panose="02020603050405020304" pitchFamily="18" charset="0"/>
              </a:rPr>
              <a:t/>
            </a:r>
            <a:br>
              <a:rPr lang="ru-RU" sz="3100" dirty="0" smtClean="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
            </a:r>
            <a:br>
              <a:rPr lang="ru-RU" sz="3100" dirty="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
            </a:r>
            <a:br>
              <a:rPr lang="ru-RU" sz="3100" dirty="0" smtClean="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
            </a:r>
            <a:br>
              <a:rPr lang="ru-RU" sz="3100" dirty="0">
                <a:latin typeface="Times New Roman" panose="02020603050405020304" pitchFamily="18" charset="0"/>
                <a:cs typeface="Times New Roman" panose="02020603050405020304" pitchFamily="18" charset="0"/>
              </a:rPr>
            </a:br>
            <a:r>
              <a:rPr lang="ru-RU" sz="3100" b="1" i="1" u="sng" dirty="0" smtClean="0">
                <a:latin typeface="Times New Roman" panose="02020603050405020304" pitchFamily="18" charset="0"/>
                <a:cs typeface="Times New Roman" panose="02020603050405020304" pitchFamily="18" charset="0"/>
              </a:rPr>
              <a:t>Курение – лидер среди причин смертности, на которые можно повлиять</a:t>
            </a:r>
            <a:r>
              <a:rPr lang="ru-RU" sz="3100" b="1" i="1" u="sng" dirty="0" smtClean="0"/>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1524000" y="1405719"/>
            <a:ext cx="9144000" cy="5022377"/>
          </a:xfrm>
        </p:spPr>
        <p:txBody>
          <a:bodyPr/>
          <a:lstStyle/>
          <a:p>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0" y="1405719"/>
            <a:ext cx="9144000" cy="5022377"/>
          </a:xfrm>
          <a:prstGeom prst="rect">
            <a:avLst/>
          </a:prstGeom>
        </p:spPr>
      </p:pic>
    </p:spTree>
    <p:extLst>
      <p:ext uri="{BB962C8B-B14F-4D97-AF65-F5344CB8AC3E}">
        <p14:creationId xmlns:p14="http://schemas.microsoft.com/office/powerpoint/2010/main" xmlns="" val="1909422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41195"/>
            <a:ext cx="9144000" cy="491318"/>
          </a:xfrm>
        </p:spPr>
        <p:txBody>
          <a:bodyPr>
            <a:normAutofit fontScale="90000"/>
          </a:bodyPr>
          <a:lstStyle/>
          <a:p>
            <a:pPr algn="ctr"/>
            <a:r>
              <a:rPr lang="ru-RU" sz="2800" b="1" i="1" u="sng" dirty="0" smtClean="0">
                <a:latin typeface="Times New Roman" panose="02020603050405020304" pitchFamily="18" charset="0"/>
                <a:cs typeface="Times New Roman" panose="02020603050405020304" pitchFamily="18" charset="0"/>
              </a:rPr>
              <a:t>Статистика</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77671" y="1009934"/>
            <a:ext cx="11259403" cy="4247866"/>
          </a:xfrm>
        </p:spPr>
        <p:txBody>
          <a:bodyPr/>
          <a:lstStyle/>
          <a:p>
            <a:r>
              <a:rPr lang="ru-RU" dirty="0" smtClean="0"/>
              <a:t> </a:t>
            </a:r>
            <a:r>
              <a:rPr lang="ru-RU" sz="2400" b="1" dirty="0" smtClean="0">
                <a:latin typeface="Times New Roman" panose="02020603050405020304" pitchFamily="18" charset="0"/>
                <a:cs typeface="Times New Roman" panose="02020603050405020304" pitchFamily="18" charset="0"/>
              </a:rPr>
              <a:t>В конце XX века от пристрастия к табаку ежегодно в мире умирало 3 млн. человек, в начале XXI века – уже 3,5 миллиона. По прогнозам, к 2020 году от болезней, связанных с курением, ежегодно будут умирать 10 миллионов людей! Ежегодно в России от причин, связанных с курением преждевременно</a:t>
            </a:r>
          </a:p>
          <a:p>
            <a:r>
              <a:rPr lang="ru-RU" sz="2400" b="1" dirty="0" smtClean="0">
                <a:latin typeface="Times New Roman" panose="02020603050405020304" pitchFamily="18" charset="0"/>
                <a:cs typeface="Times New Roman" panose="02020603050405020304" pitchFamily="18" charset="0"/>
              </a:rPr>
              <a:t> умирает более   300 тыс. чел.</a:t>
            </a:r>
            <a:endParaRPr lang="ru-RU" sz="24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07221" y="2552131"/>
            <a:ext cx="5410485" cy="4053385"/>
          </a:xfrm>
          <a:prstGeom prst="rect">
            <a:avLst/>
          </a:prstGeom>
        </p:spPr>
      </p:pic>
    </p:spTree>
    <p:extLst>
      <p:ext uri="{BB962C8B-B14F-4D97-AF65-F5344CB8AC3E}">
        <p14:creationId xmlns:p14="http://schemas.microsoft.com/office/powerpoint/2010/main" xmlns="" val="2034207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27547"/>
            <a:ext cx="9144000" cy="2156346"/>
          </a:xfrm>
        </p:spPr>
        <p:txBody>
          <a:bodyPr>
            <a:normAutofit fontScale="90000"/>
          </a:bodyPr>
          <a:lstStyle/>
          <a:p>
            <a:r>
              <a:rPr lang="ru-RU" sz="3100" b="1" i="1" u="sng" dirty="0" smtClean="0">
                <a:latin typeface="Times New Roman" panose="02020603050405020304" pitchFamily="18" charset="0"/>
                <a:cs typeface="Times New Roman" panose="02020603050405020304" pitchFamily="18" charset="0"/>
              </a:rPr>
              <a:t/>
            </a:r>
            <a:br>
              <a:rPr lang="ru-RU" sz="3100" b="1" i="1" u="sng" dirty="0" smtClean="0">
                <a:latin typeface="Times New Roman" panose="02020603050405020304" pitchFamily="18" charset="0"/>
                <a:cs typeface="Times New Roman" panose="02020603050405020304" pitchFamily="18" charset="0"/>
              </a:rPr>
            </a:br>
            <a:r>
              <a:rPr lang="ru-RU" sz="3100" b="1" i="1" u="sng" dirty="0">
                <a:latin typeface="Times New Roman" panose="02020603050405020304" pitchFamily="18" charset="0"/>
                <a:cs typeface="Times New Roman" panose="02020603050405020304" pitchFamily="18" charset="0"/>
              </a:rPr>
              <a:t/>
            </a:r>
            <a:br>
              <a:rPr lang="ru-RU" sz="3100" b="1" i="1" u="sng" dirty="0">
                <a:latin typeface="Times New Roman" panose="02020603050405020304" pitchFamily="18" charset="0"/>
                <a:cs typeface="Times New Roman" panose="02020603050405020304" pitchFamily="18" charset="0"/>
              </a:rPr>
            </a:br>
            <a:r>
              <a:rPr lang="ru-RU" sz="3100" b="1" i="1" u="sng" dirty="0" smtClean="0">
                <a:latin typeface="Times New Roman" panose="02020603050405020304" pitchFamily="18" charset="0"/>
                <a:cs typeface="Times New Roman" panose="02020603050405020304" pitchFamily="18" charset="0"/>
              </a:rPr>
              <a:t/>
            </a:r>
            <a:br>
              <a:rPr lang="ru-RU" sz="3100" b="1" i="1" u="sng" dirty="0" smtClean="0">
                <a:latin typeface="Times New Roman" panose="02020603050405020304" pitchFamily="18" charset="0"/>
                <a:cs typeface="Times New Roman" panose="02020603050405020304" pitchFamily="18" charset="0"/>
              </a:rPr>
            </a:br>
            <a:r>
              <a:rPr lang="ru-RU" sz="3100" b="1" i="1" u="sng" dirty="0">
                <a:latin typeface="Times New Roman" panose="02020603050405020304" pitchFamily="18" charset="0"/>
                <a:cs typeface="Times New Roman" panose="02020603050405020304" pitchFamily="18" charset="0"/>
              </a:rPr>
              <a:t/>
            </a:r>
            <a:br>
              <a:rPr lang="ru-RU" sz="3100" b="1" i="1" u="sng" dirty="0">
                <a:latin typeface="Times New Roman" panose="02020603050405020304" pitchFamily="18" charset="0"/>
                <a:cs typeface="Times New Roman" panose="02020603050405020304" pitchFamily="18" charset="0"/>
              </a:rPr>
            </a:br>
            <a:r>
              <a:rPr lang="ru-RU" sz="3100" b="1" i="1" u="sng" dirty="0" smtClean="0">
                <a:latin typeface="Times New Roman" panose="02020603050405020304" pitchFamily="18" charset="0"/>
                <a:cs typeface="Times New Roman" panose="02020603050405020304" pitchFamily="18" charset="0"/>
              </a:rPr>
              <a:t>Возраст </a:t>
            </a:r>
            <a:r>
              <a:rPr lang="ru-RU" sz="3100" b="1" i="1" u="sng" dirty="0">
                <a:latin typeface="Times New Roman" panose="02020603050405020304" pitchFamily="18" charset="0"/>
                <a:cs typeface="Times New Roman" panose="02020603050405020304" pitchFamily="18" charset="0"/>
              </a:rPr>
              <a:t>начала курения: мальчики 9,7 лет девочки 11,2 года Число курящих детей, в семьях курильщиков в 2 раза выше, чем в семьях, где родители не курят </a:t>
            </a:r>
            <a:r>
              <a:rPr lang="ru-RU" dirty="0"/>
              <a:t/>
            </a:r>
            <a:br>
              <a:rPr lang="ru-RU" dirty="0"/>
            </a:br>
            <a:endParaRPr lang="ru-RU" dirty="0"/>
          </a:p>
        </p:txBody>
      </p:sp>
      <p:sp>
        <p:nvSpPr>
          <p:cNvPr id="3" name="Подзаголовок 2"/>
          <p:cNvSpPr>
            <a:spLocks noGrp="1"/>
          </p:cNvSpPr>
          <p:nvPr>
            <p:ph type="subTitle" idx="1"/>
          </p:nvPr>
        </p:nvSpPr>
        <p:spPr>
          <a:xfrm>
            <a:off x="2397457" y="1951630"/>
            <a:ext cx="9144000" cy="4585648"/>
          </a:xfrm>
        </p:spPr>
        <p:txBody>
          <a:bodyPr/>
          <a:lstStyle/>
          <a:p>
            <a:endParaRPr lang="ru-RU"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97457" y="1787857"/>
            <a:ext cx="9144000" cy="4940491"/>
          </a:xfrm>
          <a:prstGeom prst="rect">
            <a:avLst/>
          </a:prstGeom>
        </p:spPr>
      </p:pic>
    </p:spTree>
    <p:extLst>
      <p:ext uri="{BB962C8B-B14F-4D97-AF65-F5344CB8AC3E}">
        <p14:creationId xmlns:p14="http://schemas.microsoft.com/office/powerpoint/2010/main" xmlns="" val="1824315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371736"/>
            <a:ext cx="9144000" cy="378891"/>
          </a:xfrm>
        </p:spPr>
        <p:txBody>
          <a:bodyPr>
            <a:noAutofit/>
          </a:bodyPr>
          <a:lstStyle/>
          <a:p>
            <a:pPr algn="ctr"/>
            <a:r>
              <a:rPr lang="ru-RU" sz="2800" b="1" i="1" u="sng" dirty="0" smtClean="0">
                <a:latin typeface="Times New Roman" panose="02020603050405020304" pitchFamily="18" charset="0"/>
                <a:cs typeface="Times New Roman" panose="02020603050405020304" pitchFamily="18" charset="0"/>
              </a:rPr>
              <a:t>Немного истории</a:t>
            </a:r>
            <a:endParaRPr lang="ru-RU" sz="2800" b="1" i="1" u="sng"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74208" y="941696"/>
            <a:ext cx="10085695" cy="5486400"/>
          </a:xfrm>
        </p:spPr>
        <p:txBody>
          <a:bodyPr>
            <a:noAutofit/>
          </a:bodyPr>
          <a:lstStyle/>
          <a:p>
            <a:r>
              <a:rPr lang="ru-RU" sz="2400" b="1" dirty="0" smtClean="0">
                <a:latin typeface="Times New Roman" panose="02020603050405020304" pitchFamily="18" charset="0"/>
                <a:cs typeface="Times New Roman" panose="02020603050405020304" pitchFamily="18" charset="0"/>
              </a:rPr>
              <a:t>Курение не всегда было привычкой, типичной для России. Ведь до Петра Первого курения не было в нашей стране, это привнесенная привычка, от которой гораздо легче и дешевле избавиться, чем от алкоголизма. Центром профилактической медицины проведены исследования изменения численности постоянных курильщиков в зависимости от экономической ситуации в стране. Оказалось, что во время серьезных экономических реформ и материальной нестабильности резко снижался процент курящих мальчиков и девочек, – у подростков просто не было денег на сигареты. При стабилизации экономической ситуации, процент курильщиков снова вернулся на прежнее место.</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9751545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92</TotalTime>
  <Words>1433</Words>
  <Application>Microsoft Office PowerPoint</Application>
  <PresentationFormat>Произвольный</PresentationFormat>
  <Paragraphs>51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Легкий дым</vt:lpstr>
      <vt:lpstr>Бюджетное учреждение среднего профессионального образования Ханты - Мансийского автономного округа – Югры колледж-интернат «Центр искусств для одаренных детей Севера»</vt:lpstr>
      <vt:lpstr>Подростковое курение </vt:lpstr>
      <vt:lpstr>Причины подросткового курения</vt:lpstr>
      <vt:lpstr>Статистика</vt:lpstr>
      <vt:lpstr>Статистика</vt:lpstr>
      <vt:lpstr>    Курение – лидер среди причин смертности, на которые можно повлиять  </vt:lpstr>
      <vt:lpstr>Статистика</vt:lpstr>
      <vt:lpstr>    Возраст начала курения: мальчики 9,7 лет девочки 11,2 года Число курящих детей, в семьях курильщиков в 2 раза выше, чем в семьях, где родители не курят  </vt:lpstr>
      <vt:lpstr>Немного истории</vt:lpstr>
      <vt:lpstr> Никотин</vt:lpstr>
      <vt:lpstr>Еще немного статистики</vt:lpstr>
      <vt:lpstr>Последствия курения</vt:lpstr>
      <vt:lpstr>Пассивное курение</vt:lpstr>
      <vt:lpstr>Мифы, которые мешают бросить курить</vt:lpstr>
      <vt:lpstr>Мифы, которые мешают бросить курить</vt:lpstr>
      <vt:lpstr>Мифы, которые мешают бросить курить</vt:lpstr>
      <vt:lpstr>Самостоятельный план действий</vt:lpstr>
      <vt:lpstr>Альтернатива курения</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Юзер</cp:lastModifiedBy>
  <cp:revision>13</cp:revision>
  <dcterms:created xsi:type="dcterms:W3CDTF">2018-01-27T15:17:27Z</dcterms:created>
  <dcterms:modified xsi:type="dcterms:W3CDTF">2018-01-28T12:39:40Z</dcterms:modified>
</cp:coreProperties>
</file>