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350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F4DCB1-928F-475E-B179-8AF138EA9821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A5C191-FC26-451C-92A2-1A3F56029CA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mults.spb.ru/mults/?id=1836" TargetMode="External"/><Relationship Id="rId13" Type="http://schemas.openxmlformats.org/officeDocument/2006/relationships/hyperlink" Target="http://ussr-forever.ru/hleb/57-hlebmira.html" TargetMode="External"/><Relationship Id="rId3" Type="http://schemas.openxmlformats.org/officeDocument/2006/relationships/hyperlink" Target="http://nnm.ru/blogs/paradoksik/hleba_istoriya/" TargetMode="External"/><Relationship Id="rId7" Type="http://schemas.openxmlformats.org/officeDocument/2006/relationships/hyperlink" Target="http://bd.fom.ru/report/cat/val_/dd063234" TargetMode="External"/><Relationship Id="rId12" Type="http://schemas.openxmlformats.org/officeDocument/2006/relationships/hyperlink" Target="http://astrofizica.narod.ru/posobie/Index27.htm" TargetMode="External"/><Relationship Id="rId2" Type="http://schemas.openxmlformats.org/officeDocument/2006/relationships/hyperlink" Target="http://goodrecept.ru/?m=nots&amp;id=DA5B433600" TargetMode="External"/><Relationship Id="rId16" Type="http://schemas.openxmlformats.org/officeDocument/2006/relationships/hyperlink" Target="http://www.gov.cap.ru/hierarhy.asp?page=./5032/11628/715501/792032/79203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xtusur.net/content/8_texnoxleb/3_1.html" TargetMode="External"/><Relationship Id="rId11" Type="http://schemas.openxmlformats.org/officeDocument/2006/relationships/hyperlink" Target="http://bayun.ru/dia/Otkuda_hleb_prishel.html" TargetMode="External"/><Relationship Id="rId5" Type="http://schemas.openxmlformats.org/officeDocument/2006/relationships/hyperlink" Target="http://www.antiqueonline.ru/hleb.html" TargetMode="External"/><Relationship Id="rId15" Type="http://schemas.openxmlformats.org/officeDocument/2006/relationships/hyperlink" Target="http://www.hlebushek.info/posl.php" TargetMode="External"/><Relationship Id="rId10" Type="http://schemas.openxmlformats.org/officeDocument/2006/relationships/hyperlink" Target="http://www.symbolarium.ru/index.php/%D0%A5%D0%BB%D0%B5%D0%B1" TargetMode="External"/><Relationship Id="rId4" Type="http://schemas.openxmlformats.org/officeDocument/2006/relationships/hyperlink" Target="http://www.prohleb.ru/index.php?page=17" TargetMode="External"/><Relationship Id="rId9" Type="http://schemas.openxmlformats.org/officeDocument/2006/relationships/hyperlink" Target="http://vo.od.ua/rubrics/raznoe/14025.php" TargetMode="External"/><Relationship Id="rId14" Type="http://schemas.openxmlformats.org/officeDocument/2006/relationships/hyperlink" Target="http://www.genialnee.net/poslovicy-i-pogovorki/hleb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28600" y="260649"/>
            <a:ext cx="8159824" cy="1728191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  <a:latin typeface="+mn-lt"/>
              </a:rPr>
              <a:t>ПРОЕКТ </a:t>
            </a:r>
            <a:br>
              <a:rPr lang="ru-RU" dirty="0" smtClean="0">
                <a:effectLst/>
                <a:latin typeface="+mn-lt"/>
              </a:rPr>
            </a:br>
            <a:r>
              <a:rPr lang="ru-RU" dirty="0" smtClean="0">
                <a:effectLst/>
                <a:latin typeface="+mn-lt"/>
              </a:rPr>
              <a:t>« Хлеб всему голова»</a:t>
            </a:r>
            <a:endParaRPr lang="ru-RU" dirty="0">
              <a:effectLst/>
              <a:latin typeface="+mn-lt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28600" y="2132856"/>
            <a:ext cx="8087816" cy="4725144"/>
          </a:xfrm>
        </p:spPr>
        <p:txBody>
          <a:bodyPr/>
          <a:lstStyle/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Автор проекта: ученица МБОУ «СОШ № 29»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г. Астрахани </a:t>
            </a:r>
            <a:r>
              <a:rPr lang="ru-RU" dirty="0" err="1" smtClean="0">
                <a:solidFill>
                  <a:schemeClr val="bg1"/>
                </a:solidFill>
              </a:rPr>
              <a:t>Баганина</a:t>
            </a:r>
            <a:r>
              <a:rPr lang="ru-RU" dirty="0" smtClean="0">
                <a:solidFill>
                  <a:schemeClr val="bg1"/>
                </a:solidFill>
              </a:rPr>
              <a:t> Ярослава</a:t>
            </a: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 smtClean="0">
              <a:solidFill>
                <a:schemeClr val="bg1"/>
              </a:solidFill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Руководитель проекта: учитель начальных классов </a:t>
            </a:r>
          </a:p>
          <a:p>
            <a:pPr algn="l"/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      Гришина Ольга Юрьевна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20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В нашей многонациональной стране нельзя не знать о том, что у каждого народа есть свой национальный рецепт хлеба</a:t>
            </a:r>
            <a:endParaRPr lang="ru-RU" sz="2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Каравай (Россия)</a:t>
            </a:r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endParaRPr lang="ru-RU" sz="1800" b="1" dirty="0"/>
          </a:p>
          <a:p>
            <a:endParaRPr lang="ru-RU" sz="1800" b="1" dirty="0" smtClean="0"/>
          </a:p>
          <a:p>
            <a:r>
              <a:rPr lang="ru-RU" sz="1800" b="1" dirty="0" err="1" smtClean="0">
                <a:solidFill>
                  <a:schemeClr val="bg1"/>
                </a:solidFill>
              </a:rPr>
              <a:t>Кульча</a:t>
            </a:r>
            <a:r>
              <a:rPr lang="ru-RU" sz="1800" b="1" dirty="0" smtClean="0">
                <a:solidFill>
                  <a:schemeClr val="bg1"/>
                </a:solidFill>
              </a:rPr>
              <a:t> (Таджикские лепешки</a:t>
            </a:r>
            <a:r>
              <a:rPr lang="ru-RU" sz="1800" b="1" dirty="0" smtClean="0"/>
              <a:t>)</a:t>
            </a:r>
          </a:p>
          <a:p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145435"/>
          </a:xfrm>
        </p:spPr>
        <p:txBody>
          <a:bodyPr>
            <a:normAutofit/>
          </a:bodyPr>
          <a:lstStyle/>
          <a:p>
            <a:r>
              <a:rPr lang="ru-RU" sz="1800" b="1" dirty="0" err="1" smtClean="0">
                <a:solidFill>
                  <a:schemeClr val="bg1"/>
                </a:solidFill>
              </a:rPr>
              <a:t>Баурсаки</a:t>
            </a:r>
            <a:r>
              <a:rPr lang="ru-RU" sz="1800" b="1" dirty="0" smtClean="0">
                <a:solidFill>
                  <a:schemeClr val="bg1"/>
                </a:solidFill>
              </a:rPr>
              <a:t> (Средняя Азия)</a:t>
            </a:r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pPr marL="137160" indent="0" algn="ctr">
              <a:buNone/>
            </a:pPr>
            <a:r>
              <a:rPr lang="ru-RU" sz="1800" b="1" dirty="0" err="1" smtClean="0">
                <a:solidFill>
                  <a:schemeClr val="bg1"/>
                </a:solidFill>
              </a:rPr>
              <a:t>Гиджа</a:t>
            </a:r>
            <a:r>
              <a:rPr lang="ru-RU" sz="1800" b="1" dirty="0" smtClean="0">
                <a:solidFill>
                  <a:schemeClr val="bg1"/>
                </a:solidFill>
              </a:rPr>
              <a:t> (Узбекская лепешка)</a:t>
            </a:r>
          </a:p>
          <a:p>
            <a:pPr marL="137160" indent="0">
              <a:buNone/>
            </a:pPr>
            <a:endParaRPr lang="ru-RU" sz="1800" dirty="0"/>
          </a:p>
        </p:txBody>
      </p:sp>
      <p:pic>
        <p:nvPicPr>
          <p:cNvPr id="7173" name="Picture 5" descr="C:\Users\Александр\Desktop\Новая папка (3)\национальный хлеб\карава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3240021" cy="243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Александр\Desktop\Новая папка (3)\национальный хлеб\кульча (таджикские лепешки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204" y="4005064"/>
            <a:ext cx="3237682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Александр\Desktop\Новая папка (3)\национальный хлеб\баурсаки(Средняя Азия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2946401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Александр\Desktop\Новая папка (3)\национальный хлеб\гиджа (узбекская лепешка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048" y="3990663"/>
            <a:ext cx="3600400" cy="239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090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  <a:t>Лаваш (Армения)                                                                    </a:t>
            </a:r>
            <a:r>
              <a:rPr lang="ru-RU" sz="1800" dirty="0" err="1" smtClean="0">
                <a:solidFill>
                  <a:schemeClr val="bg1"/>
                </a:solidFill>
                <a:effectLst/>
                <a:latin typeface="+mn-lt"/>
              </a:rPr>
              <a:t>Шоти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  <a:t> (Грузия)</a:t>
            </a:r>
            <a:b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  <a:t>По решению ЮНЕСКО является</a:t>
            </a:r>
            <a:b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  <a:t>народным достоянием</a:t>
            </a:r>
            <a:b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</a:br>
            <a:endParaRPr lang="ru-RU" sz="18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13716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Молдавский серый пшеничный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137160" indent="0"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Чурек (Азербайджан)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Александр\Desktop\Новая папка (3)\национальный хлеб\лаваш (Армения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4121857" cy="231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лександр\Desktop\Новая папка (3)\национальный хлеб\шоти (Грузия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24744"/>
            <a:ext cx="3465884" cy="230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Александр\Desktop\Новая папка (3)\национальный хлеб\молдавский серый пшеничны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3897286"/>
            <a:ext cx="3905833" cy="260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Александр\Desktop\Новая папка (3)\национальный хлеб\чурек (Азербайджан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3601" y="3964790"/>
            <a:ext cx="3726858" cy="247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040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Я с моими друзьями тоже люблю печь что-нибудь из муки. Правда, пока без мамы и бабушки не обойтись…</a:t>
            </a:r>
            <a:endParaRPr lang="ru-RU" sz="2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56532"/>
            <a:ext cx="4038600" cy="4929411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Users\Александр\Desktop\Новая папка (3)\фото о хлебе\img3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57836"/>
            <a:ext cx="4086580" cy="272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Александр\Desktop\Новая папка (3)\фото о хлебе\img4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749" y="3931222"/>
            <a:ext cx="4106539" cy="291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Александр\Desktop\Новая папка (3)\фото о хлебе\img4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015" y="1280043"/>
            <a:ext cx="3636441" cy="244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Александр\Desktop\Новая папка (3)\фото о хлебе\P101093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8109" y="3931222"/>
            <a:ext cx="3648347" cy="292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091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Вывод</a:t>
            </a:r>
            <a:r>
              <a:rPr lang="ru-RU" sz="3600" dirty="0" smtClean="0">
                <a:solidFill>
                  <a:srgbClr val="FF0000"/>
                </a:solidFill>
                <a:latin typeface="+mn-lt"/>
              </a:rPr>
              <a:t>: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709160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Не напрасно народ с давних пор и по ныне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Хлеб насущный зовет самой первой святыней!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Золотые слова забывать мы не в праве: 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«Хлеб всему голова» – в поле, в доме, в державе!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217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>Источники:</a:t>
            </a:r>
            <a:endParaRPr lang="ru-RU" sz="36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2"/>
              </a:rPr>
              <a:t>http://goodrecept.ru/?m=nots&amp;id=DA5B433600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 Хорошие рецепты- хлеб всему голова.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u="sng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3"/>
              </a:rPr>
              <a:t>http://nnm.ru/blogs/paradoksik/hleba_istoriya/#comment_12089677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3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Хлеб . История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4"/>
              </a:rPr>
              <a:t>http://www.prohleb.ru/index.php?page=17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История создания хлеба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5"/>
              </a:rPr>
              <a:t>http://www.antiqueonline.ru/hleb.html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Мифологический словарь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6"/>
              </a:rPr>
              <a:t>http://extusur.net/content/8_texnoxleb/3_1.html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История возникновения хлеба и хлебопекарного производства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7"/>
              </a:rPr>
              <a:t>http://bd.fom.ru/report/cat/val_/dd063234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ФОМ&gt;Хлеб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8"/>
              </a:rPr>
              <a:t>http://mults.spb.ru/mults/?id=1836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Посмотреть онлайн, скачать мультфильм «Хлеб»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9"/>
              </a:rPr>
              <a:t>http://vo.od.ua/rubrics/raznoe/14025.php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Хлеб фронтовой, хлеб блокадный...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10"/>
              </a:rPr>
              <a:t>http://www.symbolarium.ru/index.php/%D0%A5%D0%BB%D0%B5%D0%B1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Хлеб. Энциклопедия символов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11"/>
              </a:rPr>
              <a:t>http://bayun.ru/dia/Otkuda_hleb_prishel.html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Баюн</a:t>
            </a:r>
            <a:endParaRPr lang="ru-RU" sz="1600" dirty="0">
              <a:solidFill>
                <a:prstClr val="black"/>
              </a:solidFill>
              <a:latin typeface="Arial Black" pitchFamily="34" charset="0"/>
              <a:cs typeface="Times New Roman" pitchFamily="18" charset="0"/>
            </a:endParaRP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12"/>
              </a:rPr>
              <a:t>http://astrofizica.narod.ru/posobie/Index27.htm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Блокадный хлеб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13"/>
              </a:rPr>
              <a:t>http://ussr-forever.ru/hleb/57-hlebmira.html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Хлеб мира и войны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14"/>
              </a:rPr>
              <a:t>http://www.genialnee.net/poslovicy-i-pogovorki/hleb/ 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Пословицы и поговорки про хлеб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15"/>
              </a:rPr>
              <a:t>http://www.hlebushek.info/posl.php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О хлебе</a:t>
            </a:r>
          </a:p>
          <a:p>
            <a:pPr marL="0" lvl="0" indent="0" eaLnBrk="0" hangingPunc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  <a:hlinkClick r:id="rId16"/>
              </a:rPr>
              <a:t>http://www.gov.cap.ru/hierarhy.asp?page=./5032/11628/715501/792032/792038</a:t>
            </a:r>
            <a:r>
              <a:rPr lang="ru-RU" sz="1600" dirty="0">
                <a:solidFill>
                  <a:prstClr val="black"/>
                </a:solidFill>
                <a:latin typeface="Arial Black" pitchFamily="34" charset="0"/>
                <a:cs typeface="Times New Roman" pitchFamily="18" charset="0"/>
              </a:rPr>
              <a:t> Самые знаменитые и интересные пословицы о хлебе</a:t>
            </a:r>
            <a:endParaRPr lang="ru-RU" sz="1600" dirty="0">
              <a:solidFill>
                <a:prstClr val="black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003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Приятного аппетита!</a:t>
            </a:r>
            <a:b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Спасибо за внимание.</a:t>
            </a:r>
            <a:endParaRPr lang="ru-RU" sz="40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10242" name="Picture 2" descr="F:\проекты\хлеб\Новая папка\P10200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72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Актуальность проекта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Times New Roman" pitchFamily="18" charset="0"/>
              </a:rPr>
              <a:t>(Обоснование выбора темы)</a:t>
            </a:r>
            <a:endParaRPr lang="ru-RU" altLang="zh-CN" sz="2000" dirty="0">
              <a:solidFill>
                <a:schemeClr val="bg1"/>
              </a:solidFill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Times New Roman" pitchFamily="18" charset="0"/>
              </a:rPr>
              <a:t>                                   </a:t>
            </a: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Я</a:t>
            </a:r>
            <a:r>
              <a:rPr lang="ru-RU" altLang="zh-CN" sz="2000" dirty="0" smtClean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 выбрала </a:t>
            </a: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эту тему потому, что в жизнь каждого                                                                                человека </a:t>
            </a:r>
            <a:r>
              <a:rPr lang="ru-RU" altLang="zh-CN" sz="2000" dirty="0" smtClean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хлеб </a:t>
            </a: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входит с малых лет.  Чем больше  дети будут знать                   о нем, тем дороже он станет им.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          Я</a:t>
            </a:r>
            <a:r>
              <a:rPr lang="ru-RU" altLang="zh-CN" sz="2000" dirty="0" smtClean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 хочу, </a:t>
            </a: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чтобы  ребята знали, какой путь проходит зернышко, чтобы стать ароматным хлебом на столе, чтобы уважали труд хлеборобов, пекарей, а также напомнить о бережном отношении к хлебу.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           К сожалению, есть люди , которые неуважительно относятся к хлебу, и я</a:t>
            </a:r>
            <a:r>
              <a:rPr lang="ru-RU" altLang="zh-CN" sz="2000" dirty="0" smtClean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 надеюсь </a:t>
            </a:r>
            <a:r>
              <a:rPr lang="ru-RU" altLang="zh-CN" sz="2000" dirty="0">
                <a:solidFill>
                  <a:schemeClr val="bg1"/>
                </a:solidFill>
                <a:ea typeface="SimSun" pitchFamily="2" charset="-122"/>
                <a:cs typeface="Aharoni" pitchFamily="2" charset="-79"/>
              </a:rPr>
              <a:t>изменить их отношение. 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sz="2000" b="1" dirty="0">
                <a:solidFill>
                  <a:srgbClr val="C00000"/>
                </a:solidFill>
                <a:ea typeface="SimSun" pitchFamily="2" charset="-122"/>
                <a:cs typeface="Aharoni" pitchFamily="2" charset="-79"/>
              </a:rPr>
              <a:t>    Быть с хлебом - это постоянно чувствовать в себе теплоту жизни.  Хлеб бесценен. И вспоминать об этом надо не только в трудную годину, а помнить - всегда!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02771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pPr lvl="0" algn="l">
              <a:spcBef>
                <a:spcPts val="0"/>
              </a:spcBef>
            </a:pPr>
            <a:r>
              <a:rPr lang="ru-RU" sz="400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Aharoni" pitchFamily="2" charset="-79"/>
              </a:rPr>
              <a:t> </a:t>
            </a:r>
            <a:r>
              <a:rPr lang="ru-RU" sz="4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Aharoni" pitchFamily="2" charset="-79"/>
              </a:rPr>
              <a:t/>
            </a:r>
            <a:br>
              <a:rPr lang="ru-RU" sz="4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Aharoni" pitchFamily="2" charset="-79"/>
              </a:rPr>
            </a:br>
            <a:r>
              <a:rPr lang="ru-RU" sz="24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Aharoni" pitchFamily="2" charset="-79"/>
              </a:rPr>
              <a:t>Цель </a:t>
            </a:r>
            <a:r>
              <a:rPr lang="ru-RU" sz="240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Aharoni" pitchFamily="2" charset="-79"/>
              </a:rPr>
              <a:t>исследования: </a:t>
            </a:r>
            <a:br>
              <a:rPr lang="ru-RU" sz="240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Aharoni" pitchFamily="2" charset="-79"/>
              </a:rPr>
            </a:br>
            <a:r>
              <a:rPr lang="ru-RU" sz="2000" dirty="0">
                <a:ln>
                  <a:noFill/>
                </a:ln>
                <a:solidFill>
                  <a:prstClr val="black"/>
                </a:solidFill>
                <a:effectLst/>
                <a:latin typeface="+mn-lt"/>
                <a:ea typeface="+mn-ea"/>
                <a:cs typeface="Aharoni" pitchFamily="2" charset="-79"/>
              </a:rPr>
              <a:t>                   </a:t>
            </a:r>
            <a:r>
              <a:rPr lang="ru-RU" sz="2000" dirty="0" smtClean="0">
                <a:ln>
                  <a:noFill/>
                </a:ln>
                <a:solidFill>
                  <a:prstClr val="black"/>
                </a:solidFill>
                <a:effectLst/>
                <a:latin typeface="+mn-lt"/>
                <a:ea typeface="+mn-ea"/>
                <a:cs typeface="Aharoni" pitchFamily="2" charset="-79"/>
              </a:rPr>
              <a:t> </a:t>
            </a:r>
            <a:r>
              <a:rPr lang="ru-RU" sz="200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haroni" pitchFamily="2" charset="-79"/>
              </a:rPr>
              <a:t>больше узнать о значении хлеба в жизни человека. 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600" b="1" dirty="0" smtClean="0">
                <a:solidFill>
                  <a:srgbClr val="C00000"/>
                </a:solidFill>
                <a:cs typeface="Aharoni" pitchFamily="2" charset="-79"/>
              </a:rPr>
              <a:t>Задачи исследования:</a:t>
            </a:r>
            <a:endParaRPr lang="ru-RU" sz="2600" b="1" dirty="0">
              <a:solidFill>
                <a:srgbClr val="C00000"/>
              </a:solidFill>
              <a:cs typeface="Aharoni" pitchFamily="2" charset="-79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u="sng" dirty="0">
                <a:solidFill>
                  <a:schemeClr val="bg1"/>
                </a:solidFill>
                <a:cs typeface="Aharoni" pitchFamily="2" charset="-79"/>
              </a:rPr>
              <a:t>1.Расширить </a:t>
            </a:r>
            <a:r>
              <a:rPr lang="ru-RU" sz="2000" b="1" dirty="0">
                <a:solidFill>
                  <a:schemeClr val="bg1"/>
                </a:solidFill>
                <a:cs typeface="Aharoni" pitchFamily="2" charset="-79"/>
              </a:rPr>
              <a:t>   представление    детей    о    многообразии   хлебных   продуктов.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>
                <a:solidFill>
                  <a:schemeClr val="bg1"/>
                </a:solidFill>
                <a:cs typeface="Aharoni" pitchFamily="2" charset="-79"/>
              </a:rPr>
              <a:t>2. </a:t>
            </a:r>
            <a:r>
              <a:rPr lang="ru-RU" sz="2000" b="1" u="sng" dirty="0">
                <a:solidFill>
                  <a:schemeClr val="bg1"/>
                </a:solidFill>
                <a:cs typeface="Aharoni" pitchFamily="2" charset="-79"/>
              </a:rPr>
              <a:t>Воспитывать</a:t>
            </a:r>
            <a:r>
              <a:rPr lang="ru-RU" sz="2000" b="1" dirty="0">
                <a:solidFill>
                  <a:schemeClr val="bg1"/>
                </a:solidFill>
                <a:cs typeface="Aharoni" pitchFamily="2" charset="-79"/>
              </a:rPr>
              <a:t> уважительное отношение к труду хлеборобов и пекарей;    национальную    гордость    за    мастерство народа, формировать бережное отношение к хлебу</a:t>
            </a:r>
            <a:r>
              <a:rPr lang="ru-RU" sz="2000" b="1" dirty="0" smtClean="0">
                <a:solidFill>
                  <a:schemeClr val="bg1"/>
                </a:solidFill>
                <a:cs typeface="Aharoni" pitchFamily="2" charset="-79"/>
              </a:rPr>
              <a:t>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schemeClr val="bg1"/>
                </a:solidFill>
                <a:cs typeface="Aharoni" pitchFamily="2" charset="-79"/>
              </a:rPr>
              <a:t>3.</a:t>
            </a:r>
            <a:r>
              <a:rPr lang="ru-RU" sz="2000" b="1" u="sng" dirty="0" smtClean="0">
                <a:solidFill>
                  <a:schemeClr val="bg1"/>
                </a:solidFill>
                <a:cs typeface="Aharoni" pitchFamily="2" charset="-79"/>
              </a:rPr>
              <a:t>Познакомить</a:t>
            </a:r>
            <a:r>
              <a:rPr lang="ru-RU" sz="2000" b="1" dirty="0" smtClean="0">
                <a:solidFill>
                  <a:schemeClr val="bg1"/>
                </a:solidFill>
                <a:cs typeface="Aharoni" pitchFamily="2" charset="-79"/>
              </a:rPr>
              <a:t> с национальными видами хлеба.</a:t>
            </a:r>
            <a:endParaRPr lang="ru-RU" sz="2000" b="1" dirty="0">
              <a:solidFill>
                <a:schemeClr val="bg1"/>
              </a:solidFill>
              <a:cs typeface="Aharoni" pitchFamily="2" charset="-79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000" b="1" dirty="0" smtClean="0">
                <a:solidFill>
                  <a:schemeClr val="bg1"/>
                </a:solidFill>
                <a:cs typeface="Aharoni" pitchFamily="2" charset="-79"/>
              </a:rPr>
              <a:t>5.</a:t>
            </a:r>
            <a:r>
              <a:rPr lang="ru-RU" sz="2000" b="1" u="sng" dirty="0" smtClean="0">
                <a:solidFill>
                  <a:schemeClr val="bg1"/>
                </a:solidFill>
                <a:cs typeface="Aharoni" pitchFamily="2" charset="-79"/>
              </a:rPr>
              <a:t>Сравнить</a:t>
            </a:r>
            <a:r>
              <a:rPr lang="ru-RU" sz="2000" b="1" dirty="0" smtClean="0">
                <a:solidFill>
                  <a:schemeClr val="bg1"/>
                </a:solidFill>
                <a:cs typeface="Aharoni" pitchFamily="2" charset="-79"/>
              </a:rPr>
              <a:t> способы и приспособления при выращивании хлеба в древности и в наши дни.</a:t>
            </a:r>
            <a:endParaRPr lang="ru-RU" sz="2000" b="1" dirty="0">
              <a:solidFill>
                <a:schemeClr val="bg1"/>
              </a:solidFill>
              <a:cs typeface="Aharoni" pitchFamily="2" charset="-79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600" b="1" dirty="0" smtClean="0">
                <a:solidFill>
                  <a:srgbClr val="002060"/>
                </a:solidFill>
                <a:cs typeface="Aharoni" pitchFamily="2" charset="-79"/>
              </a:rPr>
              <a:t> </a:t>
            </a:r>
            <a:endParaRPr lang="ru-RU" sz="2600" b="1" dirty="0">
              <a:solidFill>
                <a:srgbClr val="002060"/>
              </a:solidFill>
              <a:cs typeface="Aharoni" pitchFamily="2" charset="-79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600" b="1" dirty="0">
                <a:solidFill>
                  <a:srgbClr val="002060"/>
                </a:solidFill>
                <a:latin typeface="Calibri"/>
                <a:cs typeface="Aharoni" pitchFamily="2" charset="-79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252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ru-RU" sz="4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40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400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400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36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Гипотеза</a:t>
            </a:r>
            <a:br>
              <a:rPr lang="ru-RU" sz="36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360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 исследования</a:t>
            </a:r>
            <a:r>
              <a:rPr lang="ru-RU" sz="360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br>
              <a:rPr lang="ru-RU" sz="360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3600" dirty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3600" dirty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</a:b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600" b="1" dirty="0">
                <a:solidFill>
                  <a:schemeClr val="bg1"/>
                </a:solidFill>
              </a:rPr>
              <a:t>если ребенок будет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знать</a:t>
            </a:r>
            <a:r>
              <a:rPr lang="ru-RU" sz="3600" b="1" dirty="0">
                <a:solidFill>
                  <a:schemeClr val="bg1"/>
                </a:solidFill>
              </a:rPr>
              <a:t>, сколько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затрачено </a:t>
            </a:r>
            <a:r>
              <a:rPr lang="ru-RU" sz="3600" b="1" dirty="0">
                <a:solidFill>
                  <a:schemeClr val="bg1"/>
                </a:solidFill>
              </a:rPr>
              <a:t>труда для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того</a:t>
            </a:r>
            <a:r>
              <a:rPr lang="ru-RU" sz="3600" b="1" dirty="0">
                <a:solidFill>
                  <a:schemeClr val="bg1"/>
                </a:solidFill>
              </a:rPr>
              <a:t>, чтобы хлеб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пришел </a:t>
            </a:r>
            <a:r>
              <a:rPr lang="ru-RU" sz="3600" b="1" dirty="0">
                <a:solidFill>
                  <a:schemeClr val="bg1"/>
                </a:solidFill>
              </a:rPr>
              <a:t>к нам на стол,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то </a:t>
            </a:r>
            <a:r>
              <a:rPr lang="ru-RU" sz="3600" b="1" dirty="0">
                <a:solidFill>
                  <a:schemeClr val="bg1"/>
                </a:solidFill>
              </a:rPr>
              <a:t>будет бережнее </a:t>
            </a:r>
            <a:endParaRPr lang="ru-RU" sz="3600" b="1" dirty="0" smtClean="0">
              <a:solidFill>
                <a:schemeClr val="bg1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относиться </a:t>
            </a:r>
            <a:r>
              <a:rPr lang="ru-RU" sz="3600" b="1" dirty="0">
                <a:solidFill>
                  <a:schemeClr val="bg1"/>
                </a:solidFill>
              </a:rPr>
              <a:t>к нему.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20688"/>
            <a:ext cx="340729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4992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Труд </a:t>
            </a:r>
            <a:r>
              <a:rPr lang="ru-RU" sz="4400" dirty="0">
                <a:solidFill>
                  <a:srgbClr val="C00000"/>
                </a:solidFill>
                <a:latin typeface="+mn-lt"/>
              </a:rPr>
              <a:t>хлебороб  </a:t>
            </a:r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ценился всегда </a:t>
            </a:r>
            <a:r>
              <a:rPr lang="ru-RU" sz="4400" dirty="0">
                <a:solidFill>
                  <a:srgbClr val="C00000"/>
                </a:solidFill>
                <a:latin typeface="+mn-lt"/>
              </a:rPr>
              <a:t>и  везде. </a:t>
            </a:r>
            <a:r>
              <a:rPr lang="ru-RU" sz="44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+mn-lt"/>
              </a:rPr>
            </a:br>
            <a:r>
              <a:rPr lang="ru-RU" sz="2200" i="1" dirty="0">
                <a:solidFill>
                  <a:schemeClr val="bg1"/>
                </a:solidFill>
                <a:effectLst/>
                <a:latin typeface="+mn-lt"/>
              </a:rPr>
              <a:t>Труд земледельца  - самый важный, потому что без хлеба нельзя представить нашу жизнь.</a:t>
            </a:r>
            <a:br>
              <a:rPr lang="ru-RU" sz="2200" i="1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4400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Наши предки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Наши дни</a:t>
            </a:r>
          </a:p>
          <a:p>
            <a:endParaRPr lang="ru-RU" sz="1800" b="1" dirty="0">
              <a:solidFill>
                <a:schemeClr val="bg1"/>
              </a:solidFill>
            </a:endParaRPr>
          </a:p>
          <a:p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Александр\Desktop\Новая папка (3)\наши предки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3780495" cy="252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ксандр\Desktop\Новая папка (3)\наши дни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12757"/>
            <a:ext cx="3905140" cy="260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22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9165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Наши предки                                                          Наши дни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764704"/>
            <a:ext cx="4040188" cy="432047"/>
          </a:xfrm>
        </p:spPr>
        <p:txBody>
          <a:bodyPr>
            <a:normAutofit/>
          </a:bodyPr>
          <a:lstStyle/>
          <a:p>
            <a:pPr algn="ctr"/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64705"/>
            <a:ext cx="4041775" cy="504055"/>
          </a:xfrm>
        </p:spPr>
        <p:txBody>
          <a:bodyPr>
            <a:normAutofit/>
          </a:bodyPr>
          <a:lstStyle/>
          <a:p>
            <a:pPr algn="ctr"/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Александр\Desktop\Новая папка (3)\наши дни\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526278" cy="235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лександр\Desktop\Новая папка (3)\наши предки\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708" y="1340769"/>
            <a:ext cx="345736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лександр\Desktop\Новая папка (3)\наши предки\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981086"/>
            <a:ext cx="3528392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лександр\Desktop\Новая папка (3)\наши дни\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840775"/>
            <a:ext cx="3609354" cy="240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52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effectLst/>
                <a:latin typeface="+mn-lt"/>
              </a:rPr>
              <a:t>           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Наши предки                                        Наши дни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4098" name="Picture 2" descr="C:\Users\Александр\Desktop\Новая папка (3)\наши дни\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836712"/>
            <a:ext cx="4038600" cy="2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лександр\Desktop\Новая папка (3)\наши предки\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038600" cy="2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лександр\Desktop\Новая папка (3)\наши предки\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3924436" cy="261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630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         Наши предки                                               Наши дни</a:t>
            </a:r>
            <a:endParaRPr lang="ru-RU" sz="20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5122" name="Picture 2" descr="C:\Users\Александр\Desktop\Новая папка (3)\наши предки\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4038600" cy="2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лександр\Desktop\Новая папка (3)\наши предки\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996481" cy="266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лександр\Desktop\Новая папка (3)\наши дни\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924" y="1018643"/>
            <a:ext cx="3940684" cy="262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лександр\Desktop\Новая папка (3)\наши дни\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740477"/>
            <a:ext cx="3978407" cy="265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002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Всенародное уважение к хлебу нашло отражение и в народном творчестве:</a:t>
            </a:r>
            <a:endParaRPr lang="ru-RU" sz="2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8686800" cy="5256624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Сказки: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«Девочка, которая наступила на хлеб» </a:t>
            </a:r>
            <a:r>
              <a:rPr lang="ru-RU" sz="2000" b="1" dirty="0" err="1" smtClean="0">
                <a:solidFill>
                  <a:schemeClr val="bg1"/>
                </a:solidFill>
              </a:rPr>
              <a:t>Г.Х.Андерсен</a:t>
            </a:r>
            <a:endParaRPr lang="ru-RU" sz="2000" b="1" dirty="0" smtClean="0">
              <a:solidFill>
                <a:schemeClr val="bg1"/>
              </a:solidFill>
            </a:endParaRPr>
          </a:p>
          <a:p>
            <a:r>
              <a:rPr lang="ru-RU" sz="2000" b="1" dirty="0" smtClean="0">
                <a:solidFill>
                  <a:schemeClr val="bg1"/>
                </a:solidFill>
              </a:rPr>
              <a:t>«Легкий Хлеб» Белорусская народная сказка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«Хлебороб» Украинская народная сказка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Пословицы и поговорки: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Будет хлеб, будет и обед.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Покуда есть хлеб да вода - все не беда.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Приметы о хлебе: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Не разрешалось, чтобы один человек доедал хлеб за другим – заберешь его счастье и силу.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Нельзя есть за спиной другого человека – тоже съешь его силу.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Дашь во время еды хлеб со стола собакам – постигнет бедность.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Самым большим грехом на Руси считалось уронить хотя бы одну крошку хлеба, еще большим – растоптать эту крошку ногами.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Люди, преломившие хлеб, становятся друзьями на всю жизнь.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Принимая хлеб соль на рушнике, хлеб следует поцеловать.</a:t>
            </a:r>
          </a:p>
          <a:p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45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606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宋体</vt:lpstr>
      <vt:lpstr>宋体</vt:lpstr>
      <vt:lpstr>Aharoni</vt:lpstr>
      <vt:lpstr>Arial</vt:lpstr>
      <vt:lpstr>Arial Black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ПРОЕКТ  « Хлеб всему голова»</vt:lpstr>
      <vt:lpstr>Актуальность проекта</vt:lpstr>
      <vt:lpstr>  Цель исследования:                      больше узнать о значении хлеба в жизни человека. </vt:lpstr>
      <vt:lpstr>  Гипотеза  исследования:   </vt:lpstr>
      <vt:lpstr>  Труд хлебороб  ценился всегда и  везде.  Труд земледельца  - самый важный, потому что без хлеба нельзя представить нашу жизнь.  </vt:lpstr>
      <vt:lpstr>Наши предки                                                          Наши дни</vt:lpstr>
      <vt:lpstr>            Наши предки                                        Наши дни</vt:lpstr>
      <vt:lpstr>         Наши предки                                               Наши дни</vt:lpstr>
      <vt:lpstr>Всенародное уважение к хлебу нашло отражение и в народном творчестве:</vt:lpstr>
      <vt:lpstr>В нашей многонациональной стране нельзя не знать о том, что у каждого народа есть свой национальный рецепт хлеба</vt:lpstr>
      <vt:lpstr>Лаваш (Армения)                                                                    Шоти (Грузия) По решению ЮНЕСКО является народным достоянием </vt:lpstr>
      <vt:lpstr>Я с моими друзьями тоже люблю печь что-нибудь из муки. Правда, пока без мамы и бабушки не обойтись…</vt:lpstr>
      <vt:lpstr>Вывод:</vt:lpstr>
      <vt:lpstr>Источники:</vt:lpstr>
      <vt:lpstr>Приятного аппетита! 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админ</cp:lastModifiedBy>
  <cp:revision>17</cp:revision>
  <dcterms:created xsi:type="dcterms:W3CDTF">2018-06-16T13:50:57Z</dcterms:created>
  <dcterms:modified xsi:type="dcterms:W3CDTF">2018-06-22T08:33:55Z</dcterms:modified>
</cp:coreProperties>
</file>