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70" r:id="rId9"/>
    <p:sldId id="269" r:id="rId10"/>
    <p:sldId id="264" r:id="rId11"/>
    <p:sldId id="268" r:id="rId12"/>
    <p:sldId id="27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80" d="100"/>
          <a:sy n="80" d="100"/>
        </p:scale>
        <p:origin x="-84" y="-6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ABB46-0E04-4EBB-8E64-5FC9F6B434A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8B460-2010-4F3A-9839-472A8AD14C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7317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ABB46-0E04-4EBB-8E64-5FC9F6B434A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8B460-2010-4F3A-9839-472A8AD14C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110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ABB46-0E04-4EBB-8E64-5FC9F6B434A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8B460-2010-4F3A-9839-472A8AD14C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609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ABB46-0E04-4EBB-8E64-5FC9F6B434A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8B460-2010-4F3A-9839-472A8AD14C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8387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ABB46-0E04-4EBB-8E64-5FC9F6B434A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8B460-2010-4F3A-9839-472A8AD14C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6515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ABB46-0E04-4EBB-8E64-5FC9F6B434A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8B460-2010-4F3A-9839-472A8AD14C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3797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ABB46-0E04-4EBB-8E64-5FC9F6B434A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8B460-2010-4F3A-9839-472A8AD14C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340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ABB46-0E04-4EBB-8E64-5FC9F6B434A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8B460-2010-4F3A-9839-472A8AD14C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36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ABB46-0E04-4EBB-8E64-5FC9F6B434A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8B460-2010-4F3A-9839-472A8AD14C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395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ABB46-0E04-4EBB-8E64-5FC9F6B434A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8B460-2010-4F3A-9839-472A8AD14C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6013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ABB46-0E04-4EBB-8E64-5FC9F6B434A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8B460-2010-4F3A-9839-472A8AD14C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6429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ABB46-0E04-4EBB-8E64-5FC9F6B434AB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8B460-2010-4F3A-9839-472A8AD14C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7738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«Герб моей семьи»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0736" y="4882198"/>
            <a:ext cx="9144000" cy="1655762"/>
          </a:xfrm>
        </p:spPr>
        <p:txBody>
          <a:bodyPr/>
          <a:lstStyle/>
          <a:p>
            <a:r>
              <a:rPr lang="ru-RU" dirty="0" smtClean="0"/>
              <a:t>Учитель ГБОУ ШКОЛА №1929</a:t>
            </a:r>
          </a:p>
          <a:p>
            <a:r>
              <a:rPr lang="ru-RU" dirty="0" err="1" smtClean="0"/>
              <a:t>Ионова</a:t>
            </a:r>
            <a:r>
              <a:rPr lang="ru-RU" dirty="0" smtClean="0"/>
              <a:t> Ирина Ивановна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064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28411"/>
          </a:xfrm>
        </p:spPr>
        <p:txBody>
          <a:bodyPr>
            <a:normAutofit fontScale="90000"/>
          </a:bodyPr>
          <a:lstStyle/>
          <a:p>
            <a:r>
              <a:rPr lang="ru-RU" dirty="0"/>
              <a:t>3</a:t>
            </a:r>
            <a:r>
              <a:rPr lang="ru-RU" dirty="0" smtClean="0"/>
              <a:t> этап:    Выставка работ </a:t>
            </a:r>
            <a:br>
              <a:rPr lang="ru-RU" dirty="0" smtClean="0"/>
            </a:br>
            <a:r>
              <a:rPr lang="ru-RU" dirty="0" smtClean="0"/>
              <a:t>4 этап:  Представление 10- 15 минут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После завершения работы над проектом, детям необходимо предоставить возможность рассказать о своей работе, показать то, что у них получилось, и услышать похвалу в свой адрес.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00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2624" y="-109728"/>
            <a:ext cx="9290304" cy="696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06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4540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Информационные ресурсы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Павлова М.Б., </a:t>
            </a:r>
            <a:r>
              <a:rPr lang="ru-RU" sz="2400" dirty="0" err="1" smtClean="0"/>
              <a:t>Питт</a:t>
            </a:r>
            <a:r>
              <a:rPr lang="ru-RU" sz="2400" dirty="0" smtClean="0"/>
              <a:t> Дж., Гуревич М. И., Сасова И.А. «Метод проектов в технологическом образовании школьников: Пособие для учителя / Под ред. А. И. </a:t>
            </a:r>
            <a:r>
              <a:rPr lang="ru-RU" sz="2400" dirty="0" err="1" smtClean="0"/>
              <a:t>Сасовой</a:t>
            </a:r>
            <a:r>
              <a:rPr lang="ru-RU" sz="2400" dirty="0" smtClean="0"/>
              <a:t>. – М. </a:t>
            </a:r>
            <a:r>
              <a:rPr lang="ru-RU" sz="2400" dirty="0" err="1" smtClean="0"/>
              <a:t>Вентана</a:t>
            </a:r>
            <a:r>
              <a:rPr lang="ru-RU" sz="2400" dirty="0" smtClean="0"/>
              <a:t> - Граф, 2003.</a:t>
            </a:r>
            <a:br>
              <a:rPr lang="ru-RU" sz="2400" dirty="0" smtClean="0"/>
            </a:br>
            <a:r>
              <a:rPr lang="ru-RU" sz="2400" dirty="0" smtClean="0"/>
              <a:t> Сергеев И.С. Как организовать проектную деятельность учащихся: Практическое пособие для работников общеобразовательных учреждений. – 2-е изд., и доп.- М.: АРКТИ, 2009. </a:t>
            </a:r>
            <a:br>
              <a:rPr lang="ru-RU" sz="2400" dirty="0" smtClean="0"/>
            </a:br>
            <a:r>
              <a:rPr lang="ru-RU" sz="2400" dirty="0" smtClean="0"/>
              <a:t>Кравец Т.Н., </a:t>
            </a:r>
            <a:r>
              <a:rPr lang="ru-RU" sz="2400" dirty="0" err="1" smtClean="0"/>
              <a:t>Телеганова</a:t>
            </a:r>
            <a:r>
              <a:rPr lang="ru-RU" sz="2400" dirty="0" smtClean="0"/>
              <a:t> М.В., Спутай С. Младшие школьники проводят исследования.// Начальное образование.- 2005.- №6. </a:t>
            </a:r>
            <a:br>
              <a:rPr lang="ru-RU" sz="2400" dirty="0" smtClean="0"/>
            </a:br>
            <a:r>
              <a:rPr lang="ru-RU" sz="2400" dirty="0" smtClean="0"/>
              <a:t>Савенков А. И. «Методика исследовательского обучения младших школьников», - Издательство «Учебная литература». - 2007 </a:t>
            </a:r>
            <a:br>
              <a:rPr lang="ru-RU" sz="2400" dirty="0" smtClean="0"/>
            </a:br>
            <a:r>
              <a:rPr lang="ru-RU" sz="2400" dirty="0" err="1" smtClean="0"/>
              <a:t>Землянская</a:t>
            </a:r>
            <a:r>
              <a:rPr lang="ru-RU" sz="2400" dirty="0" smtClean="0"/>
              <a:t> Е.Н. Учебные проекты младших школьников. // </a:t>
            </a:r>
            <a:r>
              <a:rPr lang="ru-RU" sz="2400" dirty="0" err="1" smtClean="0"/>
              <a:t>Нач.школа</a:t>
            </a:r>
            <a:r>
              <a:rPr lang="ru-RU" sz="2400" dirty="0" smtClean="0"/>
              <a:t>. – 2005. - №9.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43036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86968" y="401701"/>
            <a:ext cx="10515600" cy="49262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Предмет: ОРКСЭ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621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 проекта: творческий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4813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0992" y="365125"/>
            <a:ext cx="9512808" cy="5767451"/>
          </a:xfrm>
        </p:spPr>
        <p:txBody>
          <a:bodyPr/>
          <a:lstStyle/>
          <a:p>
            <a:r>
              <a:rPr lang="ru-RU" dirty="0" smtClean="0"/>
              <a:t>Продукт:      учащиеся должны подготовить рисунок герба семьи в свободной форме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7004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43067"/>
          </a:xfrm>
        </p:spPr>
        <p:txBody>
          <a:bodyPr>
            <a:normAutofit/>
          </a:bodyPr>
          <a:lstStyle/>
          <a:p>
            <a:r>
              <a:rPr lang="ru-RU" dirty="0" smtClean="0"/>
              <a:t>Цель: </a:t>
            </a:r>
            <a:br>
              <a:rPr lang="ru-RU" dirty="0" smtClean="0"/>
            </a:br>
            <a:r>
              <a:rPr lang="ru-RU" dirty="0" smtClean="0"/>
              <a:t> вовлечение учащихся в активный познавательный процесс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</a:t>
            </a:r>
            <a:br>
              <a:rPr lang="ru-RU" dirty="0" smtClean="0"/>
            </a:br>
            <a:r>
              <a:rPr lang="ru-RU" dirty="0" smtClean="0"/>
              <a:t> развивать умения работать самостоятельно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3061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6252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Задачи: </a:t>
            </a:r>
            <a:br>
              <a:rPr lang="ru-RU" dirty="0" smtClean="0"/>
            </a:br>
            <a:r>
              <a:rPr lang="ru-RU" dirty="0" smtClean="0"/>
              <a:t> познакомить детей со структурой герба и его разновидностями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развивать интерес к родной семье, к родственникам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воспитывать любовь к семье, бережное отношение к людям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343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9872" y="135636"/>
            <a:ext cx="10682901" cy="600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32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48123"/>
          </a:xfrm>
        </p:spPr>
        <p:txBody>
          <a:bodyPr/>
          <a:lstStyle/>
          <a:p>
            <a:r>
              <a:rPr lang="ru-RU" dirty="0" smtClean="0"/>
              <a:t>2 этап: 15 -20 минут</a:t>
            </a:r>
            <a:br>
              <a:rPr lang="ru-RU" dirty="0" smtClean="0"/>
            </a:br>
            <a:r>
              <a:rPr lang="ru-RU" dirty="0" smtClean="0"/>
              <a:t>создание герба на основе индивидуальных проектов, из которого бы ясно было видно какой семье он принадлежит, чем занимаются члены семьи, их увлечения или род занятий. </a:t>
            </a:r>
            <a:br>
              <a:rPr lang="ru-RU" dirty="0" smtClean="0"/>
            </a:br>
            <a:r>
              <a:rPr lang="ru-RU" dirty="0" smtClean="0"/>
              <a:t>Оформление работы в свободной форме.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005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21792" y="731389"/>
            <a:ext cx="10192512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</a:t>
            </a:r>
            <a:r>
              <a:rPr lang="ru-RU" sz="3200" dirty="0" smtClean="0">
                <a:latin typeface="+mj-lt"/>
              </a:rPr>
              <a:t>Советы по выполнению задания</a:t>
            </a:r>
          </a:p>
          <a:p>
            <a:endParaRPr lang="ru-RU" sz="3200" dirty="0" smtClean="0">
              <a:latin typeface="+mj-lt"/>
            </a:endParaRPr>
          </a:p>
          <a:p>
            <a:r>
              <a:rPr lang="ru-RU" sz="2000" dirty="0" smtClean="0">
                <a:latin typeface="+mj-lt"/>
              </a:rPr>
              <a:t>Выберите название для вашей работы, для каких целей и для каких людей вы её делаете. Какие символы вы используете в работе? </a:t>
            </a:r>
          </a:p>
          <a:p>
            <a:endParaRPr lang="ru-RU" sz="2000" dirty="0">
              <a:latin typeface="+mj-lt"/>
            </a:endParaRPr>
          </a:p>
          <a:p>
            <a:r>
              <a:rPr lang="ru-RU" sz="2000" dirty="0" smtClean="0">
                <a:latin typeface="+mj-lt"/>
              </a:rPr>
              <a:t>Постарайтесь организовать работу так, чтобы её удалось выполнить за 20 минут.</a:t>
            </a:r>
          </a:p>
          <a:p>
            <a:endParaRPr lang="ru-RU" sz="2000" dirty="0">
              <a:latin typeface="+mj-lt"/>
            </a:endParaRPr>
          </a:p>
          <a:p>
            <a:r>
              <a:rPr lang="ru-RU" sz="2000" dirty="0" smtClean="0">
                <a:latin typeface="+mj-lt"/>
              </a:rPr>
              <a:t>Проверьте, всё ли вы сделали правильно, все ли задания выполнили.</a:t>
            </a:r>
          </a:p>
          <a:p>
            <a:endParaRPr lang="ru-RU" sz="2000" dirty="0" smtClean="0">
              <a:latin typeface="+mj-lt"/>
            </a:endParaRPr>
          </a:p>
          <a:p>
            <a:r>
              <a:rPr lang="ru-RU" sz="2000" dirty="0" smtClean="0">
                <a:latin typeface="+mj-lt"/>
              </a:rPr>
              <a:t>Представьте результаты вашей работы другим ученикам. Постарайтесь организовать ваше сообщение так, чтобы смог выступить каждый ученик. Выступление должно занять не более 2-х минут.</a:t>
            </a:r>
          </a:p>
          <a:p>
            <a:endParaRPr lang="ru-RU" sz="2000" dirty="0" smtClean="0">
              <a:latin typeface="+mj-lt"/>
            </a:endParaRPr>
          </a:p>
          <a:p>
            <a:r>
              <a:rPr lang="ru-RU" sz="2000" dirty="0" smtClean="0">
                <a:latin typeface="+mj-lt"/>
              </a:rPr>
              <a:t>Выслушайте отчеты других учеников.</a:t>
            </a:r>
          </a:p>
          <a:p>
            <a:endParaRPr lang="ru-RU" sz="2000" dirty="0" smtClean="0">
              <a:latin typeface="+mj-lt"/>
            </a:endParaRPr>
          </a:p>
          <a:p>
            <a:r>
              <a:rPr lang="ru-RU" sz="2000" dirty="0" smtClean="0">
                <a:latin typeface="+mj-lt"/>
              </a:rPr>
              <a:t>Оцените выполненную вами работу . Прикрепите свой </a:t>
            </a:r>
            <a:r>
              <a:rPr lang="ru-RU" sz="2000" dirty="0" err="1" smtClean="0">
                <a:latin typeface="+mj-lt"/>
              </a:rPr>
              <a:t>стикер</a:t>
            </a:r>
            <a:r>
              <a:rPr lang="ru-RU" sz="2000" dirty="0" smtClean="0">
                <a:latin typeface="+mj-lt"/>
              </a:rPr>
              <a:t> к названию той работы, которая вам больше всего понравилась.</a:t>
            </a:r>
          </a:p>
          <a:p>
            <a:endParaRPr lang="ru-RU" sz="2000" b="1" dirty="0" smtClean="0">
              <a:latin typeface="+mj-lt"/>
            </a:endParaRPr>
          </a:p>
          <a:p>
            <a:r>
              <a:rPr lang="ru-RU" sz="2000" b="1" dirty="0" smtClean="0">
                <a:latin typeface="+mj-lt"/>
              </a:rPr>
              <a:t>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63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154</Words>
  <Application>Microsoft Office PowerPoint</Application>
  <PresentationFormat>Произвольный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 «Герб моей семьи»</vt:lpstr>
      <vt:lpstr>   Предмет: ОРКСЭ     4 КЛАСС</vt:lpstr>
      <vt:lpstr>Тип проекта: творческий</vt:lpstr>
      <vt:lpstr>Продукт:      учащиеся должны подготовить рисунок герба семьи в свободной форме</vt:lpstr>
      <vt:lpstr>Цель:   вовлечение учащихся в активный познавательный процесс                   развивать умения работать самостоятельно </vt:lpstr>
      <vt:lpstr>Задачи:   познакомить детей со структурой герба и его разновидностями  развивать интерес к родной семье, к родственникам  воспитывать любовь к семье, бережное отношение к людям  </vt:lpstr>
      <vt:lpstr>Слайд 7</vt:lpstr>
      <vt:lpstr>2 этап: 15 -20 минут создание герба на основе индивидуальных проектов, из которого бы ясно было видно какой семье он принадлежит, чем занимаются члены семьи, их увлечения или род занятий.  Оформление работы в свободной форме.</vt:lpstr>
      <vt:lpstr>Слайд 9</vt:lpstr>
      <vt:lpstr>3 этап:    Выставка работ  4 этап:  Представление 10- 15 минут  После завершения работы над проектом, детям необходимо предоставить возможность рассказать о своей работе, показать то, что у них получилось, и услышать похвалу в свой адрес.  </vt:lpstr>
      <vt:lpstr>Слайд 11</vt:lpstr>
      <vt:lpstr>Информационные ресурсы   Павлова М.Б., Питт Дж., Гуревич М. И., Сасова И.А. «Метод проектов в технологическом образовании школьников: Пособие для учителя / Под ред. А. И. Сасовой. – М. Вентана - Граф, 2003.  Сергеев И.С. Как организовать проектную деятельность учащихся: Практическое пособие для работников общеобразовательных учреждений. – 2-е изд., и доп.- М.: АРКТИ, 2009.  Кравец Т.Н., Телеганова М.В., Спутай С. Младшие школьники проводят исследования.// Начальное образование.- 2005.- №6.  Савенков А. И. «Методика исследовательского обучения младших школьников», - Издательство «Учебная литература». - 2007  Землянская Е.Н. Учебные проекты младших школьников. // Нач.школа. – 2005. - №9.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«Герб семьи»</dc:title>
  <dc:creator>Acer</dc:creator>
  <cp:lastModifiedBy>Admin</cp:lastModifiedBy>
  <cp:revision>11</cp:revision>
  <dcterms:created xsi:type="dcterms:W3CDTF">2017-05-29T16:57:41Z</dcterms:created>
  <dcterms:modified xsi:type="dcterms:W3CDTF">2018-06-22T07:53:09Z</dcterms:modified>
</cp:coreProperties>
</file>