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8"/>
  </p:notesMasterIdLst>
  <p:sldIdLst>
    <p:sldId id="256" r:id="rId2"/>
    <p:sldId id="261" r:id="rId3"/>
    <p:sldId id="260" r:id="rId4"/>
    <p:sldId id="262" r:id="rId5"/>
    <p:sldId id="257" r:id="rId6"/>
    <p:sldId id="266" r:id="rId7"/>
    <p:sldId id="267" r:id="rId8"/>
    <p:sldId id="264" r:id="rId9"/>
    <p:sldId id="265" r:id="rId10"/>
    <p:sldId id="268" r:id="rId11"/>
    <p:sldId id="269" r:id="rId12"/>
    <p:sldId id="270" r:id="rId13"/>
    <p:sldId id="271" r:id="rId14"/>
    <p:sldId id="274" r:id="rId15"/>
    <p:sldId id="272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B5BC0F4-70CF-44D9-BD81-BA1C1B3EBA75}">
          <p14:sldIdLst>
            <p14:sldId id="256"/>
            <p14:sldId id="261"/>
            <p14:sldId id="260"/>
            <p14:sldId id="262"/>
            <p14:sldId id="257"/>
            <p14:sldId id="266"/>
            <p14:sldId id="267"/>
            <p14:sldId id="264"/>
            <p14:sldId id="265"/>
            <p14:sldId id="268"/>
            <p14:sldId id="269"/>
            <p14:sldId id="270"/>
            <p14:sldId id="271"/>
            <p14:sldId id="274"/>
            <p14:sldId id="272"/>
            <p14:sldId id="275"/>
          </p14:sldIdLst>
        </p14:section>
        <p14:section name="Раздел без заголовка" id="{89DB22E2-C4C2-45D6-8169-F7167C90B7AE}">
          <p14:sldIdLst/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91" autoAdjust="0"/>
    <p:restoredTop sz="67684" autoAdjust="0"/>
  </p:normalViewPr>
  <p:slideViewPr>
    <p:cSldViewPr>
      <p:cViewPr varScale="1">
        <p:scale>
          <a:sx n="74" d="100"/>
          <a:sy n="74" d="100"/>
        </p:scale>
        <p:origin x="-1524" y="-90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63B717-973B-40F5-ACCB-A9E7CE80F14A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347E36-DE2D-41A5-8D93-9136C43DEB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26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47E36-DE2D-41A5-8D93-9136C43DEB08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143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47E36-DE2D-41A5-8D93-9136C43DEB08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8976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47E36-DE2D-41A5-8D93-9136C43DEB08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2827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47E36-DE2D-41A5-8D93-9136C43DEB08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699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F0CCF7DE-9126-474B-B8A6-E8D920439ACF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E4743EE8-AF01-455C-8B84-9898248EA6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F7DE-9126-474B-B8A6-E8D920439ACF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3EE8-AF01-455C-8B84-9898248EA6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F7DE-9126-474B-B8A6-E8D920439ACF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3EE8-AF01-455C-8B84-9898248EA6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F7DE-9126-474B-B8A6-E8D920439ACF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3EE8-AF01-455C-8B84-9898248EA6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F7DE-9126-474B-B8A6-E8D920439ACF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3EE8-AF01-455C-8B84-9898248EA6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F7DE-9126-474B-B8A6-E8D920439ACF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3EE8-AF01-455C-8B84-9898248EA67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F7DE-9126-474B-B8A6-E8D920439ACF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3EE8-AF01-455C-8B84-9898248EA67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F7DE-9126-474B-B8A6-E8D920439ACF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3EE8-AF01-455C-8B84-9898248EA6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F7DE-9126-474B-B8A6-E8D920439ACF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3EE8-AF01-455C-8B84-9898248EA6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F0CCF7DE-9126-474B-B8A6-E8D920439ACF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E4743EE8-AF01-455C-8B84-9898248EA6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F0CCF7DE-9126-474B-B8A6-E8D920439ACF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E4743EE8-AF01-455C-8B84-9898248EA6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0CCF7DE-9126-474B-B8A6-E8D920439ACF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E4743EE8-AF01-455C-8B84-9898248EA67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052736"/>
            <a:ext cx="7272808" cy="2808312"/>
          </a:xfrm>
        </p:spPr>
        <p:txBody>
          <a:bodyPr>
            <a:normAutofit fontScale="90000"/>
          </a:bodyPr>
          <a:lstStyle/>
          <a:p>
            <a:r>
              <a:rPr lang="ru-RU" sz="1600" kern="0" dirty="0">
                <a:solidFill>
                  <a:srgbClr val="000000"/>
                </a:solidFill>
                <a:latin typeface="Times New Roman"/>
              </a:rPr>
              <a:t>Государственное дошкольное бюджетное образовательное учреждение детский сад №27 комбинированного вида Кировского района </a:t>
            </a:r>
            <a:br>
              <a:rPr lang="ru-RU" sz="1600" kern="0" dirty="0">
                <a:solidFill>
                  <a:srgbClr val="000000"/>
                </a:solidFill>
                <a:latin typeface="Times New Roman"/>
              </a:rPr>
            </a:br>
            <a:r>
              <a:rPr lang="ru-RU" sz="1600" kern="0" dirty="0">
                <a:solidFill>
                  <a:srgbClr val="000000"/>
                </a:solidFill>
                <a:latin typeface="Times New Roman"/>
              </a:rPr>
              <a:t>Санкт-Петербурга </a:t>
            </a:r>
            <a:br>
              <a:rPr lang="ru-RU" sz="1600" kern="0" dirty="0">
                <a:solidFill>
                  <a:srgbClr val="000000"/>
                </a:solidFill>
                <a:latin typeface="Times New Roman"/>
              </a:rPr>
            </a:br>
            <a:r>
              <a:rPr lang="ru-RU" sz="1600" kern="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ru-RU" sz="1600" kern="0" dirty="0" smtClean="0">
                <a:solidFill>
                  <a:srgbClr val="000000"/>
                </a:solidFill>
                <a:latin typeface="Times New Roman"/>
              </a:rPr>
            </a:br>
            <a:r>
              <a:rPr lang="ru-RU" sz="1600" kern="0" dirty="0">
                <a:solidFill>
                  <a:srgbClr val="000000"/>
                </a:solidFill>
                <a:latin typeface="Times New Roman"/>
              </a:rPr>
              <a:t/>
            </a:r>
            <a:br>
              <a:rPr lang="ru-RU" sz="1600" kern="0" dirty="0">
                <a:solidFill>
                  <a:srgbClr val="000000"/>
                </a:solidFill>
                <a:latin typeface="Times New Roman"/>
              </a:rPr>
            </a:br>
            <a:r>
              <a:rPr lang="ru-RU" sz="1600" kern="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ru-RU" sz="1600" kern="0" dirty="0" smtClean="0">
                <a:solidFill>
                  <a:srgbClr val="000000"/>
                </a:solidFill>
                <a:latin typeface="Times New Roman"/>
              </a:rPr>
            </a:br>
            <a:r>
              <a:rPr lang="ru-RU" sz="3600" b="1" dirty="0" smtClean="0"/>
              <a:t>Развитие мелкой моторики рук в </a:t>
            </a:r>
            <a:r>
              <a:rPr lang="ru-RU" sz="3600" b="1" dirty="0" err="1" smtClean="0"/>
              <a:t>коррекционно</a:t>
            </a:r>
            <a:r>
              <a:rPr lang="ru-RU" sz="3600" b="1" dirty="0" smtClean="0"/>
              <a:t> – речевой практике</a:t>
            </a: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365104"/>
            <a:ext cx="6400800" cy="1273696"/>
          </a:xfrm>
        </p:spPr>
        <p:txBody>
          <a:bodyPr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2000" kern="0" dirty="0">
                <a:solidFill>
                  <a:srgbClr val="000000"/>
                </a:solidFill>
                <a:latin typeface="Times New Roman"/>
              </a:rPr>
              <a:t>Автор-составитель:</a:t>
            </a:r>
          </a:p>
          <a:p>
            <a:pPr lvl="0" fontAlgn="base">
              <a:spcAft>
                <a:spcPct val="0"/>
              </a:spcAft>
            </a:pPr>
            <a:r>
              <a:rPr lang="ru-RU" sz="2000" kern="0" dirty="0" err="1">
                <a:solidFill>
                  <a:srgbClr val="000000"/>
                </a:solidFill>
                <a:latin typeface="Times New Roman"/>
              </a:rPr>
              <a:t>Титенкова</a:t>
            </a:r>
            <a:r>
              <a:rPr lang="ru-RU" sz="2000" kern="0" dirty="0">
                <a:solidFill>
                  <a:srgbClr val="000000"/>
                </a:solidFill>
                <a:latin typeface="Times New Roman"/>
              </a:rPr>
              <a:t> Татьяна Юрьевна</a:t>
            </a:r>
          </a:p>
          <a:p>
            <a:pPr lvl="0" fontAlgn="base">
              <a:spcAft>
                <a:spcPct val="0"/>
              </a:spcAft>
            </a:pPr>
            <a:r>
              <a:rPr lang="ru-RU" sz="2000" kern="0" dirty="0">
                <a:solidFill>
                  <a:srgbClr val="000000"/>
                </a:solidFill>
                <a:latin typeface="Times New Roman"/>
              </a:rPr>
              <a:t>учитель-логопед высшей категории</a:t>
            </a:r>
          </a:p>
          <a:p>
            <a:endParaRPr lang="ru-RU" sz="2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971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b="1" dirty="0" smtClean="0"/>
              <a:t>Цель:</a:t>
            </a:r>
            <a:r>
              <a:rPr lang="ru-RU" sz="2000" dirty="0" smtClean="0"/>
              <a:t> создание рисунков, концентрация внимания и памяти, развитие творческого воображения и мышления, познавательных процессов.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2420888"/>
            <a:ext cx="3096344" cy="208823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717032"/>
            <a:ext cx="3200236" cy="208292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192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b="1" dirty="0" smtClean="0"/>
              <a:t>Цель:</a:t>
            </a:r>
            <a:r>
              <a:rPr lang="ru-RU" sz="2000" dirty="0" smtClean="0"/>
              <a:t> развитие зрительного внимания ,движений кистей и пальцев рук,  умение управлять своими движениями, закрепление знаний цвета и оттенков.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2168205"/>
            <a:ext cx="2684889" cy="176072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2168206"/>
            <a:ext cx="2684889" cy="181288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3489" y="4221088"/>
            <a:ext cx="2808312" cy="187083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570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2813" y="836712"/>
            <a:ext cx="6965245" cy="1202485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/>
              <a:t>Цель:</a:t>
            </a:r>
            <a:r>
              <a:rPr lang="ru-RU" sz="2000" dirty="0" smtClean="0"/>
              <a:t> развитие ловкости рук и мелкой моторики, закрепление умений ориентироваться в пространстве, знания левой и правой руки, учить детей работать в паре и задавать друг другу вопросы.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3901" y="2420889"/>
            <a:ext cx="2916325" cy="194421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646096"/>
            <a:ext cx="3248852" cy="216590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086245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7005369" cy="102724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Технологии развития мелкой моторики</a:t>
            </a:r>
            <a:endParaRPr lang="ru-RU" sz="32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850496" y="2606380"/>
            <a:ext cx="2339551" cy="17281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67188" y="2593143"/>
            <a:ext cx="2339552" cy="17546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5337" y="3854605"/>
            <a:ext cx="2599796" cy="157129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650356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4403" y="1196752"/>
            <a:ext cx="2415889" cy="161059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122197" y="3679708"/>
            <a:ext cx="2700300" cy="18002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4854" y="1340768"/>
            <a:ext cx="2352422" cy="156828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056622" y="3714813"/>
            <a:ext cx="2708885" cy="180592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68465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0759" y="1340768"/>
            <a:ext cx="2592288" cy="17281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1340768"/>
            <a:ext cx="2592288" cy="17281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3933056"/>
            <a:ext cx="2520280" cy="17821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553253" y="3564661"/>
            <a:ext cx="1771399" cy="250818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253598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204864"/>
            <a:ext cx="6965245" cy="2016224"/>
          </a:xfrm>
        </p:spPr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315435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124744"/>
            <a:ext cx="7272808" cy="2808312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/>
              <a:t>Ум ребенка находится на кончиках его пальцев.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4581128"/>
            <a:ext cx="4392488" cy="1008112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chemeClr val="tx1"/>
                </a:solidFill>
              </a:rPr>
              <a:t>В.А.Сухомлинский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378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7632848" cy="1944216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/>
              <a:t>Цель коррекционно-развивающей работы</a:t>
            </a:r>
            <a:br>
              <a:rPr lang="ru-RU" sz="2000" b="1" dirty="0" smtClean="0"/>
            </a:br>
            <a:r>
              <a:rPr lang="ru-RU" sz="2000" dirty="0" smtClean="0"/>
              <a:t>Последовательное развитие и коррекция движений руки, что обеспечивает своевременное развитие речи, личности ребенка адаптацию в социуме</a:t>
            </a:r>
            <a:br>
              <a:rPr lang="ru-RU" sz="2000" dirty="0" smtClean="0"/>
            </a:br>
            <a:r>
              <a:rPr lang="ru-RU" sz="2000" dirty="0" smtClean="0"/>
              <a:t>Создание приёмов и способов развития мелкой моторики рук у детей дошкольного возраста.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852936"/>
            <a:ext cx="7632849" cy="331236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200" i="1" dirty="0" smtClean="0">
                <a:latin typeface="+mj-lt"/>
              </a:rPr>
              <a:t>Основные принципы:</a:t>
            </a:r>
            <a:endParaRPr lang="ru-RU" sz="2200" i="1" dirty="0">
              <a:latin typeface="+mj-lt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200" dirty="0" smtClean="0">
                <a:latin typeface="+mj-lt"/>
              </a:rPr>
              <a:t>Работа по развитию мелкой моторики проводится    ежедневно.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200" dirty="0" smtClean="0">
                <a:latin typeface="+mj-lt"/>
              </a:rPr>
              <a:t>Взаимосвязь логопеда со специалистами, воспитателями и </a:t>
            </a:r>
            <a:r>
              <a:rPr lang="ru-RU" sz="2200" dirty="0">
                <a:latin typeface="+mj-lt"/>
              </a:rPr>
              <a:t> </a:t>
            </a:r>
            <a:r>
              <a:rPr lang="ru-RU" sz="2200" dirty="0" smtClean="0">
                <a:latin typeface="+mj-lt"/>
              </a:rPr>
              <a:t>   родителями.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200" dirty="0" smtClean="0">
                <a:latin typeface="+mj-lt"/>
              </a:rPr>
              <a:t>Индивидуальный подход, систематичность и последовательность в преподнесение материала, активность и наглядность.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200" dirty="0" smtClean="0">
                <a:latin typeface="+mj-lt"/>
              </a:rPr>
              <a:t>Доминирование поощрительных реакций, ситуаций успеха.  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40182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560840" cy="1512168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/>
              <a:t>      </a:t>
            </a:r>
            <a:br>
              <a:rPr lang="ru-RU" sz="3600" dirty="0" smtClean="0"/>
            </a:br>
            <a:r>
              <a:rPr lang="ru-RU" sz="3600" dirty="0"/>
              <a:t> </a:t>
            </a:r>
            <a:r>
              <a:rPr lang="ru-RU" sz="3600" dirty="0" smtClean="0"/>
              <a:t>      </a:t>
            </a:r>
            <a:br>
              <a:rPr lang="ru-RU" sz="3600" dirty="0" smtClean="0"/>
            </a:br>
            <a:r>
              <a:rPr lang="ru-RU" sz="3600" dirty="0"/>
              <a:t> </a:t>
            </a:r>
            <a:r>
              <a:rPr lang="ru-RU" sz="3600" dirty="0" smtClean="0"/>
              <a:t>     </a:t>
            </a:r>
            <a:r>
              <a:rPr lang="ru-RU" sz="3100" b="1" dirty="0" smtClean="0"/>
              <a:t>Пальчиковые игры и упражнения</a:t>
            </a:r>
            <a:br>
              <a:rPr lang="ru-RU" sz="3100" b="1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400" dirty="0" smtClean="0"/>
              <a:t>Пальчиковые игры – это инсценировка каких либо рифмованных историй, сказок, стихов при помощи пальцев.</a:t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996952"/>
            <a:ext cx="7560840" cy="309634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+mj-lt"/>
              </a:rPr>
              <a:t>Способствуют развитию речи, умения слушать и понимать содержание </a:t>
            </a:r>
            <a:r>
              <a:rPr lang="ru-RU" sz="2000" dirty="0" err="1" smtClean="0">
                <a:latin typeface="+mj-lt"/>
              </a:rPr>
              <a:t>потешек</a:t>
            </a:r>
            <a:r>
              <a:rPr lang="ru-RU" sz="2000" dirty="0" smtClean="0">
                <a:latin typeface="+mj-lt"/>
              </a:rPr>
              <a:t>, формируют правильное звукопроизношение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+mj-lt"/>
              </a:rPr>
              <a:t>Учат улавливать ритм речи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+mj-lt"/>
              </a:rPr>
              <a:t>Развивают координацию движений рук, мелкую моторику, умение согласовывать движение и речь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+mj-lt"/>
              </a:rPr>
              <a:t>Способствуют концентрации внимания и самодисциплины</a:t>
            </a:r>
          </a:p>
          <a:p>
            <a:endParaRPr lang="ru-RU" sz="2400" dirty="0" smtClean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7284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4" y="836712"/>
            <a:ext cx="6926811" cy="70708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/>
              <a:t>Группы пальчиковых игр</a:t>
            </a:r>
            <a:br>
              <a:rPr lang="ru-RU" sz="3600" b="1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3134710" y="3149969"/>
            <a:ext cx="2808312" cy="115212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Пальчиковые</a:t>
            </a:r>
          </a:p>
          <a:p>
            <a:pPr algn="ctr"/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игры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5756722" y="2944251"/>
            <a:ext cx="720080" cy="43204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Рисунок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693330">
            <a:off x="5914277" y="3944139"/>
            <a:ext cx="804742" cy="518205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244551">
            <a:off x="4148473" y="2684515"/>
            <a:ext cx="841321" cy="467074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562565">
            <a:off x="2477273" y="3851738"/>
            <a:ext cx="841321" cy="963251"/>
          </a:xfrm>
          <a:prstGeom prst="rect">
            <a:avLst/>
          </a:prstGeom>
        </p:spPr>
      </p:pic>
      <p:sp>
        <p:nvSpPr>
          <p:cNvPr id="26" name="Овал 25"/>
          <p:cNvSpPr/>
          <p:nvPr/>
        </p:nvSpPr>
        <p:spPr>
          <a:xfrm>
            <a:off x="968836" y="1656070"/>
            <a:ext cx="2217316" cy="1493899"/>
          </a:xfrm>
          <a:prstGeom prst="ellipse">
            <a:avLst/>
          </a:prstGeom>
          <a:ln w="28575">
            <a:solidFill>
              <a:schemeClr val="bg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Игры - манипуляции</a:t>
            </a:r>
            <a:endParaRPr lang="ru-RU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0003" y="1225162"/>
            <a:ext cx="2163994" cy="1463167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6362" y="4698526"/>
            <a:ext cx="2250372" cy="1539866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97172" y="1558225"/>
            <a:ext cx="2291259" cy="1529090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1155" y="4575164"/>
            <a:ext cx="2089507" cy="1463167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3022" y="4444540"/>
            <a:ext cx="2291259" cy="1613855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3832670" y="1448913"/>
            <a:ext cx="160176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сюжетные</a:t>
            </a:r>
          </a:p>
          <a:p>
            <a:pPr algn="ctr"/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пальчиковые</a:t>
            </a:r>
          </a:p>
          <a:p>
            <a:pPr algn="ctr"/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упражнения </a:t>
            </a:r>
          </a:p>
          <a:p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319141" y="1680082"/>
            <a:ext cx="12671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Пальчиковые</a:t>
            </a:r>
            <a:r>
              <a:rPr lang="ru-RU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упражнения</a:t>
            </a:r>
          </a:p>
          <a:p>
            <a:r>
              <a: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сочетании </a:t>
            </a:r>
          </a:p>
          <a:p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 звуковой </a:t>
            </a:r>
          </a:p>
          <a:p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гимнастикой</a:t>
            </a:r>
            <a:endParaRPr lang="ru-RU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116762" y="4966594"/>
            <a:ext cx="1659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ru-RU" sz="1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Пальчиковые</a:t>
            </a:r>
          </a:p>
          <a:p>
            <a:r>
              <a:rPr lang="ru-RU" sz="12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r>
              <a:rPr lang="ru-RU" sz="12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инезиологические</a:t>
            </a:r>
            <a:endParaRPr lang="ru-RU" sz="12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упражнения</a:t>
            </a:r>
            <a:endParaRPr lang="ru-RU" sz="1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336239" y="4841122"/>
            <a:ext cx="2313261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Пальчиковые</a:t>
            </a:r>
          </a:p>
          <a:p>
            <a:pPr algn="ctr"/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упражнения в </a:t>
            </a:r>
          </a:p>
          <a:p>
            <a:pPr algn="ctr"/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сочетании с </a:t>
            </a:r>
          </a:p>
          <a:p>
            <a:pPr algn="ctr"/>
            <a:r>
              <a: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амомассажем </a:t>
            </a:r>
          </a:p>
          <a:p>
            <a:pPr algn="ctr"/>
            <a:r>
              <a: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истей и пальцев рук</a:t>
            </a:r>
            <a:endParaRPr lang="ru-RU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64909" y="5097580"/>
            <a:ext cx="16619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Театр в руке</a:t>
            </a:r>
            <a:endParaRPr lang="ru-RU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639475">
            <a:off x="2221590" y="2688329"/>
            <a:ext cx="1268413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254134">
            <a:off x="4187431" y="4200109"/>
            <a:ext cx="610876" cy="590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387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7077377" cy="1171258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/>
              <a:t>Цель:</a:t>
            </a:r>
            <a:r>
              <a:rPr lang="ru-RU" sz="2000" dirty="0" smtClean="0"/>
              <a:t> развитие умения передавать геометрические форму, строения предмета и его частей, активизация моторики рук, </a:t>
            </a:r>
            <a:r>
              <a:rPr lang="ru-RU" sz="2000" smtClean="0"/>
              <a:t>формирование самостоятельности.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058608" y="2924532"/>
            <a:ext cx="3498391" cy="23762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426458" y="2794664"/>
            <a:ext cx="3572778" cy="256161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7511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7365409" cy="1099250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/>
              <a:t>Цель:</a:t>
            </a:r>
            <a:r>
              <a:rPr lang="ru-RU" sz="2000" dirty="0" smtClean="0"/>
              <a:t> учить детей объединять предметы по признаку цвета, формирование навыков элементарных математических представлений, воспитание усидчивости.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043609" y="2852936"/>
            <a:ext cx="3456387" cy="244827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60939" y="2764002"/>
            <a:ext cx="3456383" cy="26261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95117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805561"/>
            <a:ext cx="7200800" cy="1039264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/>
              <a:t>Цель: </a:t>
            </a:r>
            <a:r>
              <a:rPr lang="ru-RU" sz="2000" dirty="0" smtClean="0"/>
              <a:t>учить использовать цветовую гамму прищепок, манипулировать с предметами, по образцу, развитие творческих способностей, мелкой моторики.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237114" y="2610662"/>
            <a:ext cx="3270750" cy="250563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639945" y="2592209"/>
            <a:ext cx="3270749" cy="25425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9322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7164965" cy="1099249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dirty="0" smtClean="0"/>
              <a:t>Цель:</a:t>
            </a:r>
            <a:r>
              <a:rPr lang="ru-RU" sz="2200" dirty="0" smtClean="0"/>
              <a:t> развитие тактильной чувствительности и мелкой моторики рук, элементарных математических представлений, формирование грамматического строя речи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2204864"/>
            <a:ext cx="3191500" cy="208468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735521"/>
            <a:ext cx="3255940" cy="208823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689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665</TotalTime>
  <Words>312</Words>
  <Application>Microsoft Office PowerPoint</Application>
  <PresentationFormat>Экран (4:3)</PresentationFormat>
  <Paragraphs>51</Paragraphs>
  <Slides>16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Кнопка</vt:lpstr>
      <vt:lpstr>Государственное дошкольное бюджетное образовательное учреждение детский сад №27 комбинированного вида Кировского района  Санкт-Петербурга     Развитие мелкой моторики рук в коррекционно – речевой практике</vt:lpstr>
      <vt:lpstr>Ум ребенка находится на кончиках его пальцев.</vt:lpstr>
      <vt:lpstr>Цель коррекционно-развивающей работы Последовательное развитие и коррекция движений руки, что обеспечивает своевременное развитие речи, личности ребенка адаптацию в социуме Создание приёмов и способов развития мелкой моторики рук у детей дошкольного возраста. </vt:lpstr>
      <vt:lpstr>                     Пальчиковые игры и упражнения  Пальчиковые игры – это инсценировка каких либо рифмованных историй, сказок, стихов при помощи пальцев.  </vt:lpstr>
      <vt:lpstr> Группы пальчиковых игр  </vt:lpstr>
      <vt:lpstr>Цель: развитие умения передавать геометрические форму, строения предмета и его частей, активизация моторики рук, формирование самостоятельности.</vt:lpstr>
      <vt:lpstr>Цель: учить детей объединять предметы по признаку цвета, формирование навыков элементарных математических представлений, воспитание усидчивости.</vt:lpstr>
      <vt:lpstr>Цель: учить использовать цветовую гамму прищепок, манипулировать с предметами, по образцу, развитие творческих способностей, мелкой моторики.</vt:lpstr>
      <vt:lpstr>Цель: развитие тактильной чувствительности и мелкой моторики рук, элементарных математических представлений, формирование грамматического строя речи.</vt:lpstr>
      <vt:lpstr>Цель: создание рисунков, концентрация внимания и памяти, развитие творческого воображения и мышления, познавательных процессов.</vt:lpstr>
      <vt:lpstr>Цель: развитие зрительного внимания ,движений кистей и пальцев рук,  умение управлять своими движениями, закрепление знаний цвета и оттенков.</vt:lpstr>
      <vt:lpstr>Цель: развитие ловкости рук и мелкой моторики, закрепление умений ориентироваться в пространстве, знания левой и правой руки, учить детей работать в паре и задавать друг другу вопросы.</vt:lpstr>
      <vt:lpstr>Технологии развития мелкой моторики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мелкой моторики</dc:title>
  <dc:creator>User</dc:creator>
  <cp:lastModifiedBy>User3</cp:lastModifiedBy>
  <cp:revision>79</cp:revision>
  <dcterms:created xsi:type="dcterms:W3CDTF">2014-02-07T11:21:02Z</dcterms:created>
  <dcterms:modified xsi:type="dcterms:W3CDTF">2018-06-22T08:45:20Z</dcterms:modified>
</cp:coreProperties>
</file>