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65" r:id="rId2"/>
    <p:sldId id="281" r:id="rId3"/>
    <p:sldId id="259" r:id="rId4"/>
    <p:sldId id="260" r:id="rId5"/>
    <p:sldId id="261" r:id="rId6"/>
    <p:sldId id="262" r:id="rId7"/>
    <p:sldId id="271" r:id="rId8"/>
    <p:sldId id="267" r:id="rId9"/>
    <p:sldId id="268" r:id="rId10"/>
    <p:sldId id="277" r:id="rId11"/>
    <p:sldId id="272" r:id="rId12"/>
    <p:sldId id="273" r:id="rId13"/>
    <p:sldId id="274" r:id="rId14"/>
    <p:sldId id="275" r:id="rId15"/>
    <p:sldId id="276" r:id="rId16"/>
    <p:sldId id="25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702BC-374B-486D-A9DA-8AC017DB5766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AF3BC-4A0E-418B-AD2A-42EEA34410F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267748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05AD7-8D4D-44D2-B062-483AB9BD6656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9D6CD9-254C-4C83-A7D3-407F4A5A313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49547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D1FF7-CA68-453D-BCAA-1319B2DC89F1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C4969A-438F-4272-8E1D-1D36CD8C98C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3766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905F31-6255-45DD-976A-B9DF6775F95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886188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609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22800" y="1885950"/>
            <a:ext cx="4013200" cy="4171950"/>
          </a:xfrm>
        </p:spPr>
        <p:txBody>
          <a:bodyPr>
            <a:normAutofit/>
          </a:bodyPr>
          <a:lstStyle/>
          <a:p>
            <a:pPr lvl="0"/>
            <a:r>
              <a:rPr lang="ru-RU" noProof="0" smtClean="0"/>
              <a:t>Вставка клипа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82794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82107-40C4-42E1-A18B-52B08C1D0287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63C6E-0A6E-45E4-9D2D-6E2DA296946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2730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8FFC4-2A1E-4C95-879F-50A85353E448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8AF45A80-9F8B-488B-AC74-5D1C431C6D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89379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A6676-D0CC-4D45-A768-E2BE7461545A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CCE0A-ABC4-4EFB-9294-EC0049FB083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6982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6729B-5553-4820-A44F-51E8698481BB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A5853-F3F3-43BD-92A9-2543001B29C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06135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4E6A1-1C13-44A2-94C7-E7D5E2A73FDA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181201-187B-40E0-82DE-956C102A149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2855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10973-760B-44F0-B4EF-FED4ECEB68A8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E043BC-6FCF-46BC-8567-B3657F755F3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84286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Скругленный прямоугольник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B9CA9-C630-4894-9C19-F298FE75FF00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CB584C-A8DD-4F09-BC20-D371CDAB273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6384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A9CCD-D818-4388-AE13-A4B940F7F2C2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8479ECCF-18D4-4D98-A02A-CC1903BFC5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616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9400FA8-5688-4412-A32D-809EEC74B9CE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>
              <a:defRPr sz="1400">
                <a:solidFill>
                  <a:srgbClr val="FFFFFF"/>
                </a:solidFill>
                <a:latin typeface="Calibri" panose="020F0502020204030204" pitchFamily="34" charset="0"/>
              </a:defRPr>
            </a:lvl1pPr>
          </a:lstStyle>
          <a:p>
            <a:fld id="{89AC2E80-9727-454B-8A45-99DE910085A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08" r:id="rId2"/>
    <p:sldLayoutId id="2147483916" r:id="rId3"/>
    <p:sldLayoutId id="2147483909" r:id="rId4"/>
    <p:sldLayoutId id="2147483910" r:id="rId5"/>
    <p:sldLayoutId id="2147483911" r:id="rId6"/>
    <p:sldLayoutId id="2147483912" r:id="rId7"/>
    <p:sldLayoutId id="2147483917" r:id="rId8"/>
    <p:sldLayoutId id="2147483918" r:id="rId9"/>
    <p:sldLayoutId id="2147483913" r:id="rId10"/>
    <p:sldLayoutId id="2147483914" r:id="rId11"/>
    <p:sldLayoutId id="2147483919" r:id="rId12"/>
    <p:sldLayoutId id="2147483920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audio" Target="../media/audio2.wav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21.wmf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ru.wikipedia.org/wiki/%D0%A0%D0%B0%D1%81%D1%81%D1%83%D0%B6%D0%B4%D0%B5%D0%BD%D0%B8%D0%B5_%D0%BE_%D0%BC%D0%B5%D1%82%D0%BE%D0%B4%D0%B5_(%D0%94%D0%B5%D0%BA%D0%B0%D1%80%D1%82)" TargetMode="External"/><Relationship Id="rId7" Type="http://schemas.openxmlformats.org/officeDocument/2006/relationships/hyperlink" Target="http://ru.wikipedia.org/wiki/%D0%9E%D0%BF%D1%82%D0%B8%D0%BA%D0%B0" TargetMode="External"/><Relationship Id="rId2" Type="http://schemas.openxmlformats.org/officeDocument/2006/relationships/hyperlink" Target="http://ru.wikipedia.org/wiki/1637_%D0%B3%D0%BE%D0%B4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3%D0%B5%D0%BE%D0%BC%D0%B5%D1%82%D1%80%D0%B8%D1%8F" TargetMode="External"/><Relationship Id="rId5" Type="http://schemas.openxmlformats.org/officeDocument/2006/relationships/hyperlink" Target="http://ru.wikipedia.org/wiki/%D0%90%D0%BB%D0%B3%D0%B5%D0%B1%D1%80%D0%B0" TargetMode="External"/><Relationship Id="rId4" Type="http://schemas.openxmlformats.org/officeDocument/2006/relationships/hyperlink" Target="http://ru.wikipedia.org/wiki/%D0%90%D0%BD%D0%B0%D0%BB%D0%B8%D1%82%D0%B8%D1%87%D0%B5%D1%81%D0%BA%D0%B0%D1%8F_%D0%B3%D0%B5%D0%BE%D0%BC%D0%B5%D1%82%D1%80%D0%B8%D1%8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5867400" y="1916113"/>
            <a:ext cx="28813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>
                <a:latin typeface="Monotype Corsiva" panose="03010101010201010101" pitchFamily="66" charset="0"/>
              </a:rPr>
              <a:t>(1596 –1650)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5580063" y="0"/>
            <a:ext cx="331311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6000" b="1">
                <a:latin typeface="Monotype Corsiva" panose="03010101010201010101" pitchFamily="66" charset="0"/>
              </a:rPr>
              <a:t>Рене Декарт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95963" y="4941888"/>
            <a:ext cx="3097212" cy="1600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2"/>
            </a:solidFill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  <a:buClr>
                <a:srgbClr val="FF3399"/>
              </a:buClr>
              <a:defRPr/>
            </a:pPr>
            <a:r>
              <a:rPr lang="ru-RU" sz="1400" b="1" kern="0" dirty="0">
                <a:latin typeface="Alexandra Zeferino One" pitchFamily="66" charset="0"/>
                <a:cs typeface="Arial" charset="0"/>
              </a:rPr>
              <a:t>Презентация </a:t>
            </a:r>
          </a:p>
          <a:p>
            <a:pPr marL="342900" indent="-342900" algn="ctr">
              <a:spcBef>
                <a:spcPct val="20000"/>
              </a:spcBef>
              <a:buClr>
                <a:srgbClr val="FF3399"/>
              </a:buClr>
              <a:defRPr/>
            </a:pPr>
            <a:r>
              <a:rPr lang="ru-RU" sz="1400" b="1" kern="0" dirty="0">
                <a:latin typeface="Alexandra Zeferino One" pitchFamily="66" charset="0"/>
                <a:cs typeface="Arial" charset="0"/>
              </a:rPr>
              <a:t>по дисциплине  «Математика" </a:t>
            </a:r>
          </a:p>
          <a:p>
            <a:pPr marL="342900" indent="-342900" algn="ctr">
              <a:spcBef>
                <a:spcPct val="20000"/>
              </a:spcBef>
              <a:buClr>
                <a:srgbClr val="FF3399"/>
              </a:buClr>
              <a:defRPr/>
            </a:pPr>
            <a:r>
              <a:rPr lang="ru-RU" sz="1400" b="1" kern="0" dirty="0">
                <a:latin typeface="Alexandra Zeferino One" pitchFamily="66" charset="0"/>
                <a:cs typeface="Arial" charset="0"/>
              </a:rPr>
              <a:t>студента группы 11ГС</a:t>
            </a:r>
          </a:p>
          <a:p>
            <a:pPr marL="342900" indent="-342900" algn="ctr">
              <a:spcBef>
                <a:spcPct val="20000"/>
              </a:spcBef>
              <a:buClr>
                <a:srgbClr val="FF3399"/>
              </a:buClr>
              <a:defRPr/>
            </a:pPr>
            <a:r>
              <a:rPr lang="ru-RU" sz="1400" b="1" kern="0" dirty="0">
                <a:latin typeface="Alexandra Zeferino One" pitchFamily="66" charset="0"/>
                <a:cs typeface="Arial" charset="0"/>
              </a:rPr>
              <a:t>Агапова Николая</a:t>
            </a:r>
          </a:p>
          <a:p>
            <a:pPr marL="342900" indent="-342900" algn="ctr">
              <a:spcBef>
                <a:spcPct val="20000"/>
              </a:spcBef>
              <a:buClr>
                <a:srgbClr val="FF3399"/>
              </a:buClr>
              <a:defRPr/>
            </a:pPr>
            <a:r>
              <a:rPr lang="ru-RU" sz="1400" b="1" kern="0" dirty="0">
                <a:latin typeface="Alexandra Zeferino One" pitchFamily="66" charset="0"/>
                <a:cs typeface="Arial" charset="0"/>
              </a:rPr>
              <a:t> 2017 год</a:t>
            </a:r>
          </a:p>
          <a:p>
            <a:pPr marL="342900" indent="-342900" algn="ctr">
              <a:spcBef>
                <a:spcPct val="20000"/>
              </a:spcBef>
              <a:buClr>
                <a:srgbClr val="FF3399"/>
              </a:buClr>
              <a:defRPr/>
            </a:pPr>
            <a:r>
              <a:rPr lang="ru-RU" sz="1400" b="1" kern="0" dirty="0">
                <a:latin typeface="Alexandra Zeferino One" pitchFamily="66" charset="0"/>
                <a:cs typeface="Arial" charset="0"/>
              </a:rPr>
              <a:t>г.Москва</a:t>
            </a:r>
            <a:endParaRPr lang="ru-RU" sz="1400" b="1" kern="0" dirty="0">
              <a:latin typeface="Arial" charset="0"/>
              <a:cs typeface="Arial" charset="0"/>
            </a:endParaRPr>
          </a:p>
        </p:txBody>
      </p:sp>
      <p:pic>
        <p:nvPicPr>
          <p:cNvPr id="8" name="Рисунок 1" descr="Описание: http://1-mok.mskobr.ru/images/cms/thumbs/1f1204c38f5d7f50f0ab6bcf597ef97666ee60e8/1465895361-01_jpg_250_1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949950"/>
            <a:ext cx="592137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724525" y="2708275"/>
            <a:ext cx="3240088" cy="1939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vi-VN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французский математик, философ, создатель аналитической геометрии и современной алгебраической символики</a:t>
            </a:r>
            <a:endParaRPr lang="ru-RU" sz="2000" dirty="0">
              <a:latin typeface="Arial" charset="0"/>
            </a:endParaRPr>
          </a:p>
        </p:txBody>
      </p:sp>
      <p:pic>
        <p:nvPicPr>
          <p:cNvPr id="8199" name="Picture 11" descr="http://4.bp.blogspot.com/-9-LgHRu96BQ/VTfhaN8GhGI/AAAAAAAAAZI/Du5QtWhvWXQ/s1600/rene-descart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85738"/>
            <a:ext cx="4692650" cy="647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8" grpId="0" autoUpdateAnimBg="0"/>
      <p:bldP spid="5141" grpId="0" autoUpdateAnimBg="0"/>
      <p:bldP spid="6" grpId="0" animBg="1" autoUpdateAnimBg="0"/>
      <p:bldP spid="9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186613" cy="633412"/>
          </a:xfrm>
        </p:spPr>
        <p:txBody>
          <a:bodyPr/>
          <a:lstStyle/>
          <a:p>
            <a:pPr algn="ctr" eaLnBrk="1" hangingPunct="1"/>
            <a:r>
              <a:rPr lang="ru-RU" altLang="ru-RU" sz="3600" b="1" smtClean="0">
                <a:solidFill>
                  <a:srgbClr val="0070C0"/>
                </a:solidFill>
              </a:rPr>
              <a:t>ДЕКАРТОВ ЛИСТ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28625" y="981075"/>
            <a:ext cx="7959725" cy="5688013"/>
          </a:xfrm>
        </p:spPr>
        <p:txBody>
          <a:bodyPr/>
          <a:lstStyle/>
          <a:p>
            <a:pPr marL="419100" indent="-382588" eaLnBrk="1" hangingPunct="1">
              <a:buFont typeface="Wingdings 2" panose="05020102010507070707" pitchFamily="18" charset="2"/>
              <a:buNone/>
            </a:pPr>
            <a:endParaRPr lang="ru-RU" altLang="ru-RU" smtClean="0"/>
          </a:p>
          <a:p>
            <a:pPr marL="419100" indent="-382588" eaLnBrk="1" hangingPunct="1">
              <a:buFont typeface="Wingdings 2" panose="05020102010507070707" pitchFamily="18" charset="2"/>
              <a:buChar char=""/>
            </a:pPr>
            <a:r>
              <a:rPr lang="ru-RU" altLang="ru-RU" smtClean="0"/>
              <a:t>алгебраическая кривая 3-го порядка:</a:t>
            </a:r>
          </a:p>
          <a:p>
            <a:pPr marL="419100" indent="-382588" eaLnBrk="1" hangingPunct="1">
              <a:buFont typeface="Wingdings 2" panose="05020102010507070707" pitchFamily="18" charset="2"/>
              <a:buNone/>
            </a:pPr>
            <a:r>
              <a:rPr lang="ru-RU" altLang="ru-RU" smtClean="0"/>
              <a:t>х³ + у³ - 3 аху = 0;</a:t>
            </a:r>
          </a:p>
          <a:p>
            <a:pPr marL="419100" indent="-382588" eaLnBrk="1" hangingPunct="1">
              <a:buFont typeface="Wingdings 2" panose="05020102010507070707" pitchFamily="18" charset="2"/>
              <a:buChar char=""/>
            </a:pPr>
            <a:r>
              <a:rPr lang="ru-RU" altLang="ru-RU" smtClean="0"/>
              <a:t>параметрическое уравнение:</a:t>
            </a:r>
          </a:p>
          <a:p>
            <a:pPr marL="419100" indent="-382588" eaLnBrk="1" hangingPunct="1">
              <a:buFont typeface="Wingdings 2" panose="05020102010507070707" pitchFamily="18" charset="2"/>
              <a:buChar char=""/>
            </a:pPr>
            <a:endParaRPr lang="ru-RU" altLang="ru-RU" smtClean="0"/>
          </a:p>
          <a:p>
            <a:pPr marL="419100" indent="-382588" eaLnBrk="1" hangingPunct="1">
              <a:buFont typeface="Wingdings 2" panose="05020102010507070707" pitchFamily="18" charset="2"/>
              <a:buChar char=""/>
            </a:pPr>
            <a:endParaRPr lang="ru-RU" altLang="ru-RU" smtClean="0"/>
          </a:p>
          <a:p>
            <a:pPr marL="419100" indent="-382588" eaLnBrk="1" hangingPunct="1">
              <a:buFont typeface="Wingdings 2" panose="05020102010507070707" pitchFamily="18" charset="2"/>
              <a:buChar char=""/>
            </a:pPr>
            <a:endParaRPr lang="ru-RU" altLang="ru-RU" smtClean="0"/>
          </a:p>
          <a:p>
            <a:pPr marL="419100" indent="-382588" eaLnBrk="1" hangingPunct="1">
              <a:buFont typeface="Wingdings 2" panose="05020102010507070707" pitchFamily="18" charset="2"/>
              <a:buChar char=""/>
            </a:pPr>
            <a:r>
              <a:rPr lang="ru-RU" altLang="ru-RU" smtClean="0"/>
              <a:t>Уравнение Декартова листа в полярной системе координат:</a:t>
            </a:r>
          </a:p>
        </p:txBody>
      </p:sp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071813"/>
            <a:ext cx="2643188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4"/>
          <p:cNvPicPr>
            <a:picLocks noChangeAspect="1" noChangeArrowheads="1"/>
          </p:cNvPicPr>
          <p:nvPr/>
        </p:nvPicPr>
        <p:blipFill>
          <a:blip r:embed="rId3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40"/>
          <a:stretch>
            <a:fillRect/>
          </a:stretch>
        </p:blipFill>
        <p:spPr bwMode="auto">
          <a:xfrm>
            <a:off x="2195513" y="5572125"/>
            <a:ext cx="3097212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357188"/>
            <a:ext cx="7921625" cy="451167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ru-RU" altLang="ru-RU" sz="2400" smtClean="0">
                <a:solidFill>
                  <a:srgbClr val="FF0000"/>
                </a:solidFill>
              </a:rPr>
              <a:t>            Трудно переоценить значение декартовой системы координат </a:t>
            </a:r>
            <a:r>
              <a:rPr lang="ru-RU" altLang="ru-RU" sz="2400" smtClean="0"/>
              <a:t>в развитии математики и ее приложений. Огромное количество задач, требовавших для решения геометрической интуиции, специфических методов, получило решения, состоящие в аккуратном проведении алгебраических выкладок.</a:t>
            </a:r>
          </a:p>
          <a:p>
            <a:pPr algn="just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ru-RU" altLang="ru-RU" sz="2400" smtClean="0"/>
              <a:t/>
            </a:r>
            <a:br>
              <a:rPr lang="ru-RU" altLang="ru-RU" sz="2400" smtClean="0"/>
            </a:br>
            <a:r>
              <a:rPr lang="ru-RU" altLang="ru-RU" sz="2400" smtClean="0"/>
              <a:t>	Кривые и поверхности, определяемые ранее геометрически, получили описание в виде формул. Более того, рассматривая различные уравнения и изображая соответствующие линии и поверхности, математики получили новые геометрические образы, оказавшиеся очень полезными в приложениях, например гиперболические функции. </a:t>
            </a:r>
          </a:p>
        </p:txBody>
      </p:sp>
      <p:sp>
        <p:nvSpPr>
          <p:cNvPr id="18435" name="Прямоугольник 2"/>
          <p:cNvSpPr>
            <a:spLocks noChangeArrowheads="1"/>
          </p:cNvSpPr>
          <p:nvPr/>
        </p:nvSpPr>
        <p:spPr bwMode="auto">
          <a:xfrm>
            <a:off x="1042988" y="5229225"/>
            <a:ext cx="7416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0070C0"/>
                </a:solidFill>
                <a:latin typeface="Arno Pro Caption" pitchFamily="18" charset="0"/>
              </a:rPr>
              <a:t>Координатная система нашла свое применение во многих сферах </a:t>
            </a:r>
          </a:p>
          <a:p>
            <a:pPr algn="ctr" eaLnBrk="1" hangingPunct="1"/>
            <a:r>
              <a:rPr lang="ru-RU" altLang="ru-RU" sz="2400" b="1">
                <a:solidFill>
                  <a:srgbClr val="0070C0"/>
                </a:solidFill>
                <a:latin typeface="Arno Pro Caption" pitchFamily="18" charset="0"/>
              </a:rPr>
              <a:t>жизнедеятельности человека.</a:t>
            </a:r>
            <a:endParaRPr lang="ru-RU" altLang="ru-RU" sz="2400" b="1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5"/>
          <p:cNvSpPr txBox="1">
            <a:spLocks noChangeArrowheads="1"/>
          </p:cNvSpPr>
          <p:nvPr/>
        </p:nvSpPr>
        <p:spPr bwMode="auto">
          <a:xfrm>
            <a:off x="755650" y="228600"/>
            <a:ext cx="792003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200" b="1">
                <a:solidFill>
                  <a:srgbClr val="0070C0"/>
                </a:solidFill>
              </a:rPr>
              <a:t>       </a:t>
            </a:r>
          </a:p>
        </p:txBody>
      </p:sp>
      <p:pic>
        <p:nvPicPr>
          <p:cNvPr id="19459" name="Picture 4" descr="http://kino53.ru/source/content/img/about/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Прямоугольник 5"/>
          <p:cNvSpPr>
            <a:spLocks noChangeArrowheads="1"/>
          </p:cNvSpPr>
          <p:nvPr/>
        </p:nvSpPr>
        <p:spPr bwMode="auto">
          <a:xfrm>
            <a:off x="611188" y="333375"/>
            <a:ext cx="7993062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chemeClr val="bg1"/>
                </a:solidFill>
              </a:rPr>
              <a:t>        Чтобы правильно занять свое место в кинотеатре, нужно знать две координаты - ряд и место.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6"/>
          <p:cNvSpPr txBox="1">
            <a:spLocks noChangeArrowheads="1"/>
          </p:cNvSpPr>
          <p:nvPr/>
        </p:nvSpPr>
        <p:spPr bwMode="auto">
          <a:xfrm>
            <a:off x="457200" y="533400"/>
            <a:ext cx="2362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468313" y="533400"/>
            <a:ext cx="35274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b="1">
                <a:solidFill>
                  <a:srgbClr val="0070C0"/>
                </a:solidFill>
              </a:rPr>
              <a:t>Система географических координат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4800600" y="4084638"/>
            <a:ext cx="40386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b="1">
                <a:solidFill>
                  <a:srgbClr val="FF0000"/>
                </a:solidFill>
              </a:rPr>
              <a:t>широта – параллели,  долгота -меридианы</a:t>
            </a:r>
            <a:r>
              <a:rPr lang="ru-RU" altLang="ru-RU" sz="3200">
                <a:solidFill>
                  <a:srgbClr val="FF0000"/>
                </a:solidFill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endParaRPr lang="ru-RU" altLang="ru-RU" sz="3200"/>
          </a:p>
        </p:txBody>
      </p:sp>
      <p:pic>
        <p:nvPicPr>
          <p:cNvPr id="20485" name="Picture 2" descr="http://s29.postimg.org/d3ov1031j/sphere_png_3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9500"/>
            <a:ext cx="4402138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 descr="http://www.carte-du-monde.net/cartes/latitude-longitude-carte-mon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188913"/>
            <a:ext cx="50038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914400" y="304800"/>
            <a:ext cx="75453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0070C0"/>
                </a:solidFill>
              </a:rPr>
              <a:t>         Те, кто играл в морской бой, помнят , что каждая клетка на игровом поле определялась </a:t>
            </a:r>
            <a:r>
              <a:rPr lang="ru-RU" altLang="ru-RU" sz="2400" b="1">
                <a:solidFill>
                  <a:srgbClr val="FF0000"/>
                </a:solidFill>
              </a:rPr>
              <a:t>двумя координатами </a:t>
            </a:r>
            <a:r>
              <a:rPr lang="ru-RU" altLang="ru-RU" sz="2400" b="1">
                <a:solidFill>
                  <a:srgbClr val="0070C0"/>
                </a:solidFill>
              </a:rPr>
              <a:t>- буквой и цифрой</a:t>
            </a:r>
          </a:p>
        </p:txBody>
      </p:sp>
      <p:grpSp>
        <p:nvGrpSpPr>
          <p:cNvPr id="2" name="Group 64"/>
          <p:cNvGrpSpPr>
            <a:grpSpLocks/>
          </p:cNvGrpSpPr>
          <p:nvPr/>
        </p:nvGrpSpPr>
        <p:grpSpPr bwMode="auto">
          <a:xfrm>
            <a:off x="6011863" y="1700213"/>
            <a:ext cx="2808287" cy="3933825"/>
            <a:chOff x="2832" y="1296"/>
            <a:chExt cx="2928" cy="2379"/>
          </a:xfrm>
        </p:grpSpPr>
        <p:sp>
          <p:nvSpPr>
            <p:cNvPr id="21510" name="Text Box 60"/>
            <p:cNvSpPr txBox="1">
              <a:spLocks noChangeArrowheads="1"/>
            </p:cNvSpPr>
            <p:nvPr/>
          </p:nvSpPr>
          <p:spPr bwMode="auto">
            <a:xfrm>
              <a:off x="2880" y="3417"/>
              <a:ext cx="2880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b="1">
                  <a:solidFill>
                    <a:srgbClr val="FF0000"/>
                  </a:solidFill>
                </a:rPr>
                <a:t>аналогично  в шахматах</a:t>
              </a:r>
              <a:r>
                <a:rPr lang="ru-RU" altLang="ru-RU" sz="2400"/>
                <a:t> </a:t>
              </a:r>
            </a:p>
          </p:txBody>
        </p:sp>
        <p:pic>
          <p:nvPicPr>
            <p:cNvPr id="21511" name="Picture 62" descr="Рисунок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2" y="1296"/>
              <a:ext cx="2688" cy="1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255" name="Picture 63" descr="Рисунок19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23728" y="4077072"/>
            <a:ext cx="2986234" cy="254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 descr="https://im0-tub-ru.yandex.net/i?id=25ef2cfae51effb7dff35ee83909be14&amp;n=33&amp;h=215&amp;w=44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1557338"/>
            <a:ext cx="4748213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8" presetClass="entr" presetSubtype="9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3" dur="500"/>
                                        <p:tgtEl>
                                          <p:spTgt spid="8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9" name="Picture 1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Underwater startup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505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12" descr="Рисунок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938" y="1143000"/>
            <a:ext cx="7993062" cy="475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500063" y="285750"/>
            <a:ext cx="8001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00B050"/>
                </a:solidFill>
              </a:rPr>
              <a:t>   </a:t>
            </a:r>
            <a:r>
              <a:rPr lang="ru-RU" altLang="ru-RU" sz="2400" b="1"/>
              <a:t>С помощью координатной сетки летчики, моряки определяют местоположение объектов. </a:t>
            </a:r>
          </a:p>
        </p:txBody>
      </p:sp>
      <p:pic>
        <p:nvPicPr>
          <p:cNvPr id="9226" name="Picture 10" descr="TN00687_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276475"/>
            <a:ext cx="11874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11" descr="TN01308_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652963"/>
            <a:ext cx="1190625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0" name="Picture 1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10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8580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2" descr="http://stu.sernam.ru/archive/arch.php?path=../htm/book_pob/files.book&amp;file=pob_45.files/image1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13263"/>
            <a:ext cx="2160587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ndAc>
      <p:stSnd>
        <p:snd r:embed="rId3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44" fill="hold"/>
                                        <p:tgtEl>
                                          <p:spTgt spid="92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16185E-6 L -0.59826 -0.11861 " pathEditMode="relative" rAng="0" ptsTypes="AA">
                                      <p:cBhvr>
                                        <p:cTn id="14" dur="15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13" y="-5942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9.82659E-7 C 0.00382 -0.00532 0.0092 -0.00902 0.01267 -0.0148 C 0.01962 -0.02636 0.03004 -0.0407 0.04115 -0.0444 C 0.04913 -0.05156 0.05764 -0.05503 0.06667 -0.05919 C 0.06979 -0.06058 0.07292 -0.0622 0.07604 -0.06359 C 0.0776 -0.06428 0.0809 -0.06567 0.0809 -0.06567 C 0.08889 -0.07284 0.09757 -0.07422 0.10625 -0.07838 C 0.11424 -0.08232 0.11806 -0.08486 0.12691 -0.08671 C 0.13958 -0.09226 0.11962 -0.08393 0.14271 -0.0911 C 0.14601 -0.09203 0.15226 -0.09526 0.15226 -0.09526 C 0.19566 -0.09457 0.23906 -0.09457 0.28247 -0.09318 C 0.28403 -0.09318 0.28611 -0.09295 0.28715 -0.0911 C 0.29323 -0.07977 0.28733 -0.07399 0.2967 -0.06983 C 0.30243 -0.05919 0.30694 -0.06104 0.31736 -0.05919 C 0.31892 -0.05711 0.32135 -0.05573 0.32222 -0.05295 C 0.32431 -0.04694 0.32309 -0.03307 0.33004 -0.0296 C 0.33472 -0.02729 0.33958 -0.02682 0.34444 -0.02544 C 0.35642 -0.01364 0.3599 -0.01665 0.37778 -0.0148 C 0.50191 -0.0185 0.42552 -0.00648 0.46337 -0.02336 C 0.46441 -0.02474 0.4658 -0.0259 0.46667 -0.02752 C 0.46788 -0.0296 0.4684 -0.03214 0.46979 -0.03399 C 0.47899 -0.04648 0.49358 -0.05087 0.50625 -0.05087 " pathEditMode="relative" ptsTypes="fffffffffffffffffffffA">
                                      <p:cBhvr>
                                        <p:cTn id="16" dur="15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92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9"/>
                </p:tgtEl>
              </p:cMediaNode>
            </p:audio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30"/>
                </p:tgtEl>
              </p:cMediaNode>
            </p:audio>
          </p:childTnLst>
        </p:cTn>
      </p:par>
    </p:tnLst>
    <p:bldLst>
      <p:bldP spid="92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32657"/>
            <a:ext cx="7571184" cy="648072"/>
          </a:xfrm>
          <a:solidFill>
            <a:srgbClr val="0070C0"/>
          </a:solidFill>
          <a:ln>
            <a:miter lim="800000"/>
            <a:headEnd/>
            <a:tailEnd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 fontScale="9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Рене Декарт</a:t>
            </a: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785786" y="1052736"/>
            <a:ext cx="7098582" cy="2376264"/>
          </a:xfrm>
          <a:prstGeom prst="horizontalScroll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«Я мыслю, следовательно, я существую».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(Cogito ergo sum…)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2988" y="4306888"/>
            <a:ext cx="7705725" cy="7699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charset="0"/>
              </a:rPr>
              <a:t>Спасибо за внимание </a:t>
            </a:r>
            <a:endParaRPr lang="ru-RU" sz="4400" dirty="0">
              <a:latin typeface="Arial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renedescartes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908050"/>
            <a:ext cx="3541712" cy="496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179388" y="981075"/>
            <a:ext cx="5040312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/>
              <a:t>	Декарт происходил из старинного, но обедневшего дворянского рода и был младшим (третьим) сыном в семье. Он родился в городе Лаэ, ныне Декарт, Франция. Его мать умерла, когда ему был      1 год. Отец Декарта был судьёй в городе Ренн и в Лаэ появлялся редко; воспитанием мальчика занималась бабушка по матери. </a:t>
            </a:r>
          </a:p>
          <a:p>
            <a:pPr algn="just" eaLnBrk="1" hangingPunct="1"/>
            <a:r>
              <a:rPr lang="ru-RU" altLang="ru-RU"/>
              <a:t>	В детстве Рене отличался хрупким здоровьем и невероятной любознательностью.</a:t>
            </a:r>
          </a:p>
          <a:p>
            <a:pPr algn="just" eaLnBrk="1" hangingPunct="1"/>
            <a:r>
              <a:rPr lang="ru-RU" altLang="ru-RU"/>
              <a:t>              Религиозное образование, как ни странно, только укрепило в молодом Декарте скептическое недоверие к тогдашним философским авторитетам. </a:t>
            </a:r>
          </a:p>
        </p:txBody>
      </p:sp>
      <p:sp>
        <p:nvSpPr>
          <p:cNvPr id="9220" name="Text Box 8"/>
          <p:cNvSpPr txBox="1">
            <a:spLocks noChangeArrowheads="1"/>
          </p:cNvSpPr>
          <p:nvPr/>
        </p:nvSpPr>
        <p:spPr bwMode="auto">
          <a:xfrm>
            <a:off x="827088" y="188913"/>
            <a:ext cx="39608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Ш"/>
            </a:pPr>
            <a:r>
              <a:rPr lang="ru-RU" altLang="ru-RU" sz="3600">
                <a:latin typeface="Monotype Corsiva" panose="03010101010201010101" pitchFamily="66" charset="0"/>
              </a:rPr>
              <a:t>Биография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62056" cy="922114"/>
          </a:xfrm>
          <a:ln>
            <a:miter lim="800000"/>
            <a:headEnd/>
            <a:tailEnd/>
          </a:ln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Научная ДЕЯТЕЛЬНОСТЬ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288" y="1700213"/>
            <a:ext cx="4464050" cy="4249737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 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tooltip="1637 год"/>
              </a:rPr>
              <a:t>1637 году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вышел в свет главный математический труд Декарта, 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tooltip="Рассуждение о методе (Декарт)"/>
              </a:rPr>
              <a:t>«Рассуждение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tooltip="Рассуждение о методе (Декарт)"/>
              </a:rPr>
              <a:t>о методе»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(полное название: «Рассуждение о методе, позволяющем направлять свой разум и отыскивать истину в науках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»).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этой книге излагалась 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tooltip="Аналитическая геометрия"/>
              </a:rPr>
              <a:t>аналитическая геометрия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а в приложениях — многочисленные результаты в 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tooltip="Алгебра"/>
              </a:rPr>
              <a:t>алгебре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 tooltip="Геометрия"/>
              </a:rPr>
              <a:t>геометрии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 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tooltip="Оптика"/>
              </a:rPr>
              <a:t>оптике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многое другое.</a:t>
            </a:r>
          </a:p>
        </p:txBody>
      </p:sp>
      <p:pic>
        <p:nvPicPr>
          <p:cNvPr id="10244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268413"/>
            <a:ext cx="3616325" cy="523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ъект 2"/>
          <p:cNvSpPr>
            <a:spLocks noGrp="1"/>
          </p:cNvSpPr>
          <p:nvPr>
            <p:ph sz="quarter" idx="1"/>
          </p:nvPr>
        </p:nvSpPr>
        <p:spPr>
          <a:xfrm>
            <a:off x="179388" y="0"/>
            <a:ext cx="5040312" cy="6742113"/>
          </a:xfrm>
        </p:spPr>
        <p:txBody>
          <a:bodyPr/>
          <a:lstStyle/>
          <a:p>
            <a:pPr algn="just" eaLnBrk="1" hangingPunct="1"/>
            <a:r>
              <a:rPr lang="ru-RU" altLang="ru-RU" sz="2000" smtClean="0"/>
              <a:t>В математике</a:t>
            </a:r>
            <a:r>
              <a:rPr lang="en-US" altLang="ru-RU" sz="2000" smtClean="0"/>
              <a:t> </a:t>
            </a:r>
            <a:r>
              <a:rPr lang="ru-RU" altLang="ru-RU" sz="2000" smtClean="0"/>
              <a:t>Декарт первым ввел понятие переменной и функции, заложил основы аналитической геометрии</a:t>
            </a:r>
            <a:r>
              <a:rPr lang="en-US" altLang="ru-RU" sz="2000" smtClean="0"/>
              <a:t>. </a:t>
            </a:r>
            <a:r>
              <a:rPr lang="ru-RU" altLang="ru-RU" sz="2000" smtClean="0"/>
              <a:t>Он значительно улучшил систему обозначений, введя общепринятые знаки для переменных величин (x, у, z,...) и коэффициентов     (a, b, с,...), а также обозначения степеней (х</a:t>
            </a:r>
            <a:r>
              <a:rPr lang="ru-RU" altLang="ru-RU" sz="2000" baseline="30000" smtClean="0"/>
              <a:t>4</a:t>
            </a:r>
            <a:r>
              <a:rPr lang="ru-RU" altLang="ru-RU" sz="2000" smtClean="0"/>
              <a:t>, a</a:t>
            </a:r>
            <a:r>
              <a:rPr lang="ru-RU" altLang="ru-RU" sz="2000" baseline="30000" smtClean="0"/>
              <a:t>5</a:t>
            </a:r>
            <a:r>
              <a:rPr lang="ru-RU" altLang="ru-RU" sz="2000" smtClean="0"/>
              <a:t>,...). Запись формул у Декарта почти ничем не отличается от современной. Декарт положил начало ряду исследований свойств уравнений: сформулировал правило знаков для определения числа положительных и отрицательных корней, поставил вопрос о границах действительных корней и выдвинул проблему приводимости указал, что уравнение  3-й степени разрешимо в квадратных радикалах и решается с помощью циркуля и линейки, когда оно приводимо.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5292080" y="836712"/>
            <a:ext cx="3638938" cy="4572000"/>
          </a:xfrm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14313" y="714375"/>
            <a:ext cx="4340225" cy="56864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аналитической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геометрии основным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достижением Декарта явился созданный им метод координат.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«Геометрии» Декарт изложил способ построения нормалей и касательных к плоским кривым 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4932040" y="1052736"/>
            <a:ext cx="3749675" cy="4402749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91264" cy="868958"/>
          </a:xfrm>
          <a:ln>
            <a:miter lim="800000"/>
            <a:headEnd/>
            <a:tailEnd/>
          </a:ln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Декартова система координат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850" y="1196975"/>
            <a:ext cx="8351838" cy="1333500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/>
              <a:t>Декартова (ортонормированная) система координат</a:t>
            </a:r>
            <a:r>
              <a:rPr lang="ru-RU" dirty="0"/>
              <a:t> – это прямоугольная система координат, в которой единицы измерения по всем осям равны друг другу.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Если в качестве координатных осей берутся прямые, перпендикулярные друг другу, то система координат называется </a:t>
            </a:r>
            <a:r>
              <a:rPr lang="ru-RU" b="1" i="1" dirty="0"/>
              <a:t>прямоугольной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787900" y="2636838"/>
            <a:ext cx="3743325" cy="3925887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В элементарной математике чаще всего рассматривается двухмерная или трехмерная декартова система координат; координаты обычно обозначаются латинскими буквами </a:t>
            </a:r>
            <a:r>
              <a:rPr lang="ru-RU" i="1" dirty="0"/>
              <a:t>x</a:t>
            </a:r>
            <a:r>
              <a:rPr lang="ru-RU" dirty="0"/>
              <a:t>, </a:t>
            </a:r>
            <a:r>
              <a:rPr lang="ru-RU" i="1" dirty="0"/>
              <a:t>y</a:t>
            </a:r>
            <a:r>
              <a:rPr lang="ru-RU" dirty="0"/>
              <a:t>, </a:t>
            </a:r>
            <a:r>
              <a:rPr lang="ru-RU" i="1" dirty="0"/>
              <a:t>z</a:t>
            </a:r>
            <a:r>
              <a:rPr lang="ru-RU" dirty="0"/>
              <a:t> и называются, соответственно, </a:t>
            </a:r>
            <a:r>
              <a:rPr lang="ru-RU" b="1" i="1" dirty="0"/>
              <a:t>абсциссой</a:t>
            </a:r>
            <a:r>
              <a:rPr lang="ru-RU" dirty="0"/>
              <a:t>, </a:t>
            </a:r>
            <a:r>
              <a:rPr lang="ru-RU" b="1" i="1" dirty="0"/>
              <a:t>ординатой</a:t>
            </a:r>
            <a:r>
              <a:rPr lang="ru-RU" dirty="0"/>
              <a:t> и </a:t>
            </a:r>
            <a:r>
              <a:rPr lang="ru-RU" b="1" i="1" dirty="0"/>
              <a:t>аппликатой</a:t>
            </a:r>
            <a:r>
              <a:rPr lang="ru-RU" dirty="0"/>
              <a:t>. Координатная ось </a:t>
            </a:r>
            <a:r>
              <a:rPr lang="ru-RU" i="1" dirty="0"/>
              <a:t>OX</a:t>
            </a:r>
            <a:r>
              <a:rPr lang="ru-RU" dirty="0"/>
              <a:t> называется </a:t>
            </a:r>
            <a:r>
              <a:rPr lang="ru-RU" b="1" i="1" dirty="0"/>
              <a:t>осью абсцисс</a:t>
            </a:r>
            <a:r>
              <a:rPr lang="ru-RU" dirty="0"/>
              <a:t>, ось </a:t>
            </a:r>
            <a:r>
              <a:rPr lang="ru-RU" i="1" dirty="0"/>
              <a:t>OY</a:t>
            </a:r>
            <a:r>
              <a:rPr lang="ru-RU" dirty="0"/>
              <a:t> – </a:t>
            </a:r>
            <a:r>
              <a:rPr lang="ru-RU" b="1" i="1" dirty="0"/>
              <a:t>осью ординат</a:t>
            </a:r>
            <a:r>
              <a:rPr lang="ru-RU" dirty="0"/>
              <a:t>, </a:t>
            </a:r>
            <a:r>
              <a:rPr lang="ru-RU" dirty="0" err="1"/>
              <a:t>ось</a:t>
            </a:r>
            <a:r>
              <a:rPr lang="ru-RU" i="1" dirty="0" err="1"/>
              <a:t>OZ</a:t>
            </a:r>
            <a:r>
              <a:rPr lang="ru-RU" dirty="0"/>
              <a:t> – </a:t>
            </a:r>
            <a:r>
              <a:rPr lang="ru-RU" b="1" i="1" dirty="0"/>
              <a:t>осью аппликат</a:t>
            </a:r>
            <a:r>
              <a:rPr lang="ru-RU" dirty="0"/>
              <a:t>. Положительные направления отсчета по каждой из осей обозначаются стрелками.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3317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852738"/>
            <a:ext cx="332422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6" descr="Рисунок22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763588"/>
            <a:ext cx="7467600" cy="578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WordArt 5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85344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D60093"/>
                </a:solidFill>
                <a:cs typeface="Arial" panose="020B0604020202020204" pitchFamily="34" charset="0"/>
              </a:rPr>
              <a:t>Определение координат точек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7010400" y="23622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0000FF"/>
                </a:solidFill>
              </a:rPr>
              <a:t>А</a:t>
            </a:r>
            <a:r>
              <a:rPr lang="ru-RU" altLang="ru-RU" sz="2400" b="1"/>
              <a:t>( 6 ; 4 )</a:t>
            </a:r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>
            <a:off x="7620000" y="2895600"/>
            <a:ext cx="0" cy="12192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 flipH="1">
            <a:off x="5334000" y="2895600"/>
            <a:ext cx="22860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8" name="Line 14"/>
          <p:cNvSpPr>
            <a:spLocks noChangeShapeType="1"/>
          </p:cNvSpPr>
          <p:nvPr/>
        </p:nvSpPr>
        <p:spPr bwMode="auto">
          <a:xfrm>
            <a:off x="4191000" y="2590800"/>
            <a:ext cx="0" cy="15240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>
            <a:off x="4191000" y="25146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5" name="Text Box 17"/>
          <p:cNvSpPr txBox="1">
            <a:spLocks noChangeArrowheads="1"/>
          </p:cNvSpPr>
          <p:nvPr/>
        </p:nvSpPr>
        <p:spPr bwMode="auto">
          <a:xfrm>
            <a:off x="3810000" y="20574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0000FF"/>
                </a:solidFill>
              </a:rPr>
              <a:t>В</a:t>
            </a:r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4114800" y="20574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/>
              <a:t>( -3; 5)</a:t>
            </a:r>
          </a:p>
        </p:txBody>
      </p:sp>
      <p:sp>
        <p:nvSpPr>
          <p:cNvPr id="14347" name="Text Box 20"/>
          <p:cNvSpPr txBox="1">
            <a:spLocks noChangeArrowheads="1"/>
          </p:cNvSpPr>
          <p:nvPr/>
        </p:nvSpPr>
        <p:spPr bwMode="auto">
          <a:xfrm>
            <a:off x="3505200" y="3352800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0000FF"/>
                </a:solidFill>
              </a:rPr>
              <a:t>С</a:t>
            </a:r>
          </a:p>
        </p:txBody>
      </p:sp>
      <p:sp>
        <p:nvSpPr>
          <p:cNvPr id="14348" name="Text Box 21"/>
          <p:cNvSpPr txBox="1">
            <a:spLocks noChangeArrowheads="1"/>
          </p:cNvSpPr>
          <p:nvPr/>
        </p:nvSpPr>
        <p:spPr bwMode="auto">
          <a:xfrm>
            <a:off x="1828800" y="4648200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0000FF"/>
                </a:solidFill>
              </a:rPr>
              <a:t>М</a:t>
            </a:r>
          </a:p>
        </p:txBody>
      </p:sp>
      <p:sp>
        <p:nvSpPr>
          <p:cNvPr id="14349" name="Text Box 22"/>
          <p:cNvSpPr txBox="1">
            <a:spLocks noChangeArrowheads="1"/>
          </p:cNvSpPr>
          <p:nvPr/>
        </p:nvSpPr>
        <p:spPr bwMode="auto">
          <a:xfrm>
            <a:off x="4114800" y="5334000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0000FF"/>
                </a:solidFill>
              </a:rPr>
              <a:t>Р</a:t>
            </a:r>
          </a:p>
        </p:txBody>
      </p:sp>
      <p:sp>
        <p:nvSpPr>
          <p:cNvPr id="14350" name="Text Box 23"/>
          <p:cNvSpPr txBox="1">
            <a:spLocks noChangeArrowheads="1"/>
          </p:cNvSpPr>
          <p:nvPr/>
        </p:nvSpPr>
        <p:spPr bwMode="auto">
          <a:xfrm>
            <a:off x="6400800" y="5638800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0000FF"/>
                </a:solidFill>
              </a:rPr>
              <a:t>Н</a:t>
            </a:r>
          </a:p>
        </p:txBody>
      </p:sp>
      <p:sp>
        <p:nvSpPr>
          <p:cNvPr id="14351" name="Text Box 24"/>
          <p:cNvSpPr txBox="1">
            <a:spLocks noChangeArrowheads="1"/>
          </p:cNvSpPr>
          <p:nvPr/>
        </p:nvSpPr>
        <p:spPr bwMode="auto">
          <a:xfrm>
            <a:off x="5715000" y="3505200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0000FF"/>
                </a:solidFill>
              </a:rPr>
              <a:t>К</a:t>
            </a:r>
          </a:p>
        </p:txBody>
      </p:sp>
      <p:sp>
        <p:nvSpPr>
          <p:cNvPr id="14352" name="Text Box 25"/>
          <p:cNvSpPr txBox="1">
            <a:spLocks noChangeArrowheads="1"/>
          </p:cNvSpPr>
          <p:nvPr/>
        </p:nvSpPr>
        <p:spPr bwMode="auto">
          <a:xfrm>
            <a:off x="5334000" y="3048000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0000FF"/>
                </a:solidFill>
              </a:rPr>
              <a:t>Т</a:t>
            </a: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2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5" grpId="0"/>
      <p:bldP spid="1640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333375"/>
            <a:ext cx="8137525" cy="719138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chemeClr val="tx1"/>
                </a:solidFill>
              </a:rPr>
              <a:t>Декартовы координаты в пространстве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724400" y="1219200"/>
            <a:ext cx="381000" cy="539750"/>
          </a:xfrm>
        </p:spPr>
        <p:txBody>
          <a:bodyPr/>
          <a:lstStyle/>
          <a:p>
            <a:pPr eaLnBrk="1" hangingPunct="1">
              <a:buFont typeface="Monotype Sorts" pitchFamily="2" charset="2"/>
              <a:buNone/>
            </a:pPr>
            <a:r>
              <a:rPr lang="en-US" altLang="ru-RU" sz="2800" smtClean="0"/>
              <a:t>Z</a:t>
            </a:r>
            <a:endParaRPr lang="ru-RU" altLang="ru-RU" sz="2800" smtClean="0"/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4191000" y="4114800"/>
            <a:ext cx="3810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en-US" altLang="ru-RU" sz="2800">
                <a:latin typeface="Tahoma" panose="020B0604030504040204" pitchFamily="34" charset="0"/>
              </a:rPr>
              <a:t>O</a:t>
            </a:r>
            <a:endParaRPr kumimoji="1" lang="ru-RU" altLang="ru-RU" sz="2800">
              <a:latin typeface="Tahoma" panose="020B0604030504040204" pitchFamily="34" charset="0"/>
            </a:endParaRP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2819400" y="1295400"/>
            <a:ext cx="5334000" cy="5029200"/>
            <a:chOff x="1776" y="816"/>
            <a:chExt cx="3360" cy="3168"/>
          </a:xfrm>
        </p:grpSpPr>
        <p:sp>
          <p:nvSpPr>
            <p:cNvPr id="15380" name="Line 6"/>
            <p:cNvSpPr>
              <a:spLocks noChangeShapeType="1"/>
            </p:cNvSpPr>
            <p:nvPr/>
          </p:nvSpPr>
          <p:spPr bwMode="auto">
            <a:xfrm flipV="1">
              <a:off x="2928" y="816"/>
              <a:ext cx="0" cy="2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1" name="Line 7"/>
            <p:cNvSpPr>
              <a:spLocks noChangeShapeType="1"/>
            </p:cNvSpPr>
            <p:nvPr/>
          </p:nvSpPr>
          <p:spPr bwMode="auto">
            <a:xfrm flipH="1">
              <a:off x="1776" y="2752"/>
              <a:ext cx="1344" cy="12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2" name="Line 8"/>
            <p:cNvSpPr>
              <a:spLocks noChangeShapeType="1"/>
            </p:cNvSpPr>
            <p:nvPr/>
          </p:nvSpPr>
          <p:spPr bwMode="auto">
            <a:xfrm>
              <a:off x="2592" y="2928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3" name="Oval 13"/>
            <p:cNvSpPr>
              <a:spLocks noChangeArrowheads="1"/>
            </p:cNvSpPr>
            <p:nvPr/>
          </p:nvSpPr>
          <p:spPr bwMode="auto">
            <a:xfrm>
              <a:off x="2880" y="2880"/>
              <a:ext cx="96" cy="96"/>
            </a:xfrm>
            <a:prstGeom prst="ellipse">
              <a:avLst/>
            </a:prstGeom>
            <a:solidFill>
              <a:schemeClr val="tx2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1981200" y="1676400"/>
            <a:ext cx="2590800" cy="539750"/>
            <a:chOff x="1200" y="1056"/>
            <a:chExt cx="1632" cy="340"/>
          </a:xfrm>
        </p:grpSpPr>
        <p:sp>
          <p:nvSpPr>
            <p:cNvPr id="15378" name="Rectangle 14"/>
            <p:cNvSpPr>
              <a:spLocks noChangeArrowheads="1"/>
            </p:cNvSpPr>
            <p:nvPr/>
          </p:nvSpPr>
          <p:spPr bwMode="auto">
            <a:xfrm>
              <a:off x="1200" y="1056"/>
              <a:ext cx="1632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accent2"/>
                </a:buClr>
                <a:buFont typeface="Monotype Sorts" pitchFamily="2" charset="2"/>
                <a:buNone/>
              </a:pPr>
              <a:r>
                <a:rPr kumimoji="1" lang="ru-RU" altLang="ru-RU" sz="2800">
                  <a:solidFill>
                    <a:srgbClr val="0070C0"/>
                  </a:solidFill>
                  <a:latin typeface="Tahoma" panose="020B0604030504040204" pitchFamily="34" charset="0"/>
                </a:rPr>
                <a:t>Ось аппликат</a:t>
              </a:r>
            </a:p>
          </p:txBody>
        </p:sp>
        <p:sp>
          <p:nvSpPr>
            <p:cNvPr id="15379" name="AutoShape 15"/>
            <p:cNvSpPr>
              <a:spLocks noChangeArrowheads="1"/>
            </p:cNvSpPr>
            <p:nvPr/>
          </p:nvSpPr>
          <p:spPr bwMode="auto">
            <a:xfrm rot="18900000" flipH="1">
              <a:off x="2592" y="1152"/>
              <a:ext cx="192" cy="192"/>
            </a:xfrm>
            <a:prstGeom prst="rtTriangl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990600" y="5029200"/>
            <a:ext cx="2590800" cy="609600"/>
            <a:chOff x="1104" y="3168"/>
            <a:chExt cx="1632" cy="384"/>
          </a:xfrm>
        </p:grpSpPr>
        <p:sp>
          <p:nvSpPr>
            <p:cNvPr id="15376" name="Rectangle 18"/>
            <p:cNvSpPr>
              <a:spLocks noChangeArrowheads="1"/>
            </p:cNvSpPr>
            <p:nvPr/>
          </p:nvSpPr>
          <p:spPr bwMode="auto">
            <a:xfrm>
              <a:off x="1104" y="3168"/>
              <a:ext cx="1632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accent2"/>
                </a:buClr>
                <a:buFont typeface="Monotype Sorts" pitchFamily="2" charset="2"/>
                <a:buNone/>
              </a:pPr>
              <a:r>
                <a:rPr kumimoji="1" lang="ru-RU" altLang="ru-RU" sz="2800">
                  <a:latin typeface="Tahoma" panose="020B0604030504040204" pitchFamily="34" charset="0"/>
                </a:rPr>
                <a:t>  </a:t>
              </a:r>
              <a:r>
                <a:rPr kumimoji="1" lang="ru-RU" altLang="ru-RU" sz="2800">
                  <a:solidFill>
                    <a:srgbClr val="0070C0"/>
                  </a:solidFill>
                  <a:latin typeface="Tahoma" panose="020B0604030504040204" pitchFamily="34" charset="0"/>
                </a:rPr>
                <a:t>Ось абсцисс</a:t>
              </a:r>
            </a:p>
          </p:txBody>
        </p:sp>
        <p:sp>
          <p:nvSpPr>
            <p:cNvPr id="15377" name="AutoShape 19"/>
            <p:cNvSpPr>
              <a:spLocks noChangeArrowheads="1"/>
            </p:cNvSpPr>
            <p:nvPr/>
          </p:nvSpPr>
          <p:spPr bwMode="auto">
            <a:xfrm rot="900000" flipH="1">
              <a:off x="2448" y="3360"/>
              <a:ext cx="192" cy="192"/>
            </a:xfrm>
            <a:prstGeom prst="rtTriangl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5181600" y="3810000"/>
            <a:ext cx="2590800" cy="685800"/>
            <a:chOff x="3456" y="1968"/>
            <a:chExt cx="1632" cy="432"/>
          </a:xfrm>
        </p:grpSpPr>
        <p:sp>
          <p:nvSpPr>
            <p:cNvPr id="15374" name="Rectangle 21"/>
            <p:cNvSpPr>
              <a:spLocks noChangeArrowheads="1"/>
            </p:cNvSpPr>
            <p:nvPr/>
          </p:nvSpPr>
          <p:spPr bwMode="auto">
            <a:xfrm>
              <a:off x="3456" y="1968"/>
              <a:ext cx="1632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accent2"/>
                </a:buClr>
                <a:buFont typeface="Monotype Sorts" pitchFamily="2" charset="2"/>
                <a:buNone/>
              </a:pPr>
              <a:r>
                <a:rPr kumimoji="1" lang="ru-RU" altLang="ru-RU" sz="2800">
                  <a:solidFill>
                    <a:srgbClr val="0070C0"/>
                  </a:solidFill>
                  <a:latin typeface="Tahoma" panose="020B0604030504040204" pitchFamily="34" charset="0"/>
                </a:rPr>
                <a:t> Ось ординат</a:t>
              </a:r>
            </a:p>
          </p:txBody>
        </p:sp>
        <p:sp>
          <p:nvSpPr>
            <p:cNvPr id="15375" name="AutoShape 22"/>
            <p:cNvSpPr>
              <a:spLocks noChangeArrowheads="1"/>
            </p:cNvSpPr>
            <p:nvPr/>
          </p:nvSpPr>
          <p:spPr bwMode="auto">
            <a:xfrm rot="2700000" flipH="1">
              <a:off x="4176" y="2208"/>
              <a:ext cx="192" cy="192"/>
            </a:xfrm>
            <a:prstGeom prst="rtTriangl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533400" y="4098925"/>
            <a:ext cx="3657600" cy="539750"/>
            <a:chOff x="336" y="2592"/>
            <a:chExt cx="2304" cy="340"/>
          </a:xfrm>
        </p:grpSpPr>
        <p:sp>
          <p:nvSpPr>
            <p:cNvPr id="15372" name="Rectangle 26"/>
            <p:cNvSpPr>
              <a:spLocks noChangeArrowheads="1"/>
            </p:cNvSpPr>
            <p:nvPr/>
          </p:nvSpPr>
          <p:spPr bwMode="auto">
            <a:xfrm>
              <a:off x="336" y="2592"/>
              <a:ext cx="2304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accent2"/>
                </a:buClr>
                <a:buFont typeface="Monotype Sorts" pitchFamily="2" charset="2"/>
                <a:buNone/>
              </a:pPr>
              <a:r>
                <a:rPr kumimoji="1" lang="ru-RU" altLang="ru-RU" sz="2800">
                  <a:latin typeface="Tahoma" panose="020B0604030504040204" pitchFamily="34" charset="0"/>
                </a:rPr>
                <a:t>  </a:t>
              </a:r>
              <a:r>
                <a:rPr kumimoji="1" lang="ru-RU" altLang="ru-RU" sz="2800">
                  <a:solidFill>
                    <a:srgbClr val="0070C0"/>
                  </a:solidFill>
                  <a:latin typeface="Tahoma" panose="020B0604030504040204" pitchFamily="34" charset="0"/>
                </a:rPr>
                <a:t>Начало координат</a:t>
              </a:r>
            </a:p>
          </p:txBody>
        </p:sp>
        <p:sp>
          <p:nvSpPr>
            <p:cNvPr id="15373" name="AutoShape 27"/>
            <p:cNvSpPr>
              <a:spLocks noChangeArrowheads="1"/>
            </p:cNvSpPr>
            <p:nvPr/>
          </p:nvSpPr>
          <p:spPr bwMode="auto">
            <a:xfrm rot="18900000" flipH="1">
              <a:off x="2400" y="2688"/>
              <a:ext cx="192" cy="192"/>
            </a:xfrm>
            <a:prstGeom prst="rtTriangl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7848600" y="4800600"/>
            <a:ext cx="3810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en-US" altLang="ru-RU" sz="2800">
                <a:latin typeface="Tahoma" panose="020B0604030504040204" pitchFamily="34" charset="0"/>
              </a:rPr>
              <a:t>Y</a:t>
            </a:r>
            <a:endParaRPr kumimoji="1" lang="ru-RU" altLang="ru-RU" sz="2800">
              <a:latin typeface="Tahoma" panose="020B0604030504040204" pitchFamily="34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3151188" y="6019800"/>
            <a:ext cx="3810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en-US" altLang="ru-RU" sz="2800">
                <a:latin typeface="Tahoma" panose="020B0604030504040204" pitchFamily="34" charset="0"/>
              </a:rPr>
              <a:t>X</a:t>
            </a:r>
            <a:endParaRPr kumimoji="1" lang="ru-RU" altLang="ru-RU" sz="2800"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75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5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25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 advAuto="0"/>
      <p:bldP spid="8204" grpId="0" autoUpdateAnimBg="0"/>
      <p:bldP spid="8201" grpId="0" autoUpdateAnimBg="0"/>
      <p:bldP spid="820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67200" y="1219200"/>
            <a:ext cx="381000" cy="539750"/>
          </a:xfrm>
        </p:spPr>
        <p:txBody>
          <a:bodyPr/>
          <a:lstStyle/>
          <a:p>
            <a:pPr eaLnBrk="1" hangingPunct="1">
              <a:buFont typeface="Monotype Sorts" pitchFamily="2" charset="2"/>
              <a:buNone/>
            </a:pPr>
            <a:r>
              <a:rPr lang="en-US" altLang="ru-RU" sz="2800" smtClean="0"/>
              <a:t>Z</a:t>
            </a:r>
            <a:endParaRPr lang="ru-RU" altLang="ru-RU" sz="2800" smtClean="0"/>
          </a:p>
        </p:txBody>
      </p:sp>
      <p:sp>
        <p:nvSpPr>
          <p:cNvPr id="16387" name="Line 6"/>
          <p:cNvSpPr>
            <a:spLocks noChangeShapeType="1"/>
          </p:cNvSpPr>
          <p:nvPr/>
        </p:nvSpPr>
        <p:spPr bwMode="auto">
          <a:xfrm>
            <a:off x="3657600" y="4648200"/>
            <a:ext cx="403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88" name="Rectangle 7"/>
          <p:cNvSpPr>
            <a:spLocks noChangeArrowheads="1"/>
          </p:cNvSpPr>
          <p:nvPr/>
        </p:nvSpPr>
        <p:spPr bwMode="auto">
          <a:xfrm>
            <a:off x="7391400" y="4800600"/>
            <a:ext cx="3810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en-US" altLang="ru-RU" sz="2800">
                <a:latin typeface="Tahoma" panose="020B0604030504040204" pitchFamily="34" charset="0"/>
              </a:rPr>
              <a:t>Y</a:t>
            </a:r>
            <a:endParaRPr kumimoji="1" lang="ru-RU" altLang="ru-RU" sz="2800">
              <a:latin typeface="Tahoma" panose="020B0604030504040204" pitchFamily="34" charset="0"/>
            </a:endParaRP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4191000" y="1905000"/>
            <a:ext cx="4267200" cy="2743200"/>
            <a:chOff x="2640" y="1200"/>
            <a:chExt cx="2688" cy="1728"/>
          </a:xfrm>
        </p:grpSpPr>
        <p:sp>
          <p:nvSpPr>
            <p:cNvPr id="16402" name="Rectangle 23"/>
            <p:cNvSpPr>
              <a:spLocks noChangeArrowheads="1"/>
            </p:cNvSpPr>
            <p:nvPr/>
          </p:nvSpPr>
          <p:spPr bwMode="auto">
            <a:xfrm>
              <a:off x="2640" y="1200"/>
              <a:ext cx="1824" cy="1728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ru-RU" altLang="ru-RU">
                <a:solidFill>
                  <a:srgbClr val="FFCC99"/>
                </a:solidFill>
              </a:endParaRPr>
            </a:p>
          </p:txBody>
        </p:sp>
        <p:sp>
          <p:nvSpPr>
            <p:cNvPr id="16403" name="Rectangle 21"/>
            <p:cNvSpPr>
              <a:spLocks noChangeArrowheads="1"/>
            </p:cNvSpPr>
            <p:nvPr/>
          </p:nvSpPr>
          <p:spPr bwMode="auto">
            <a:xfrm>
              <a:off x="3024" y="1248"/>
              <a:ext cx="2304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accent2"/>
                </a:buClr>
                <a:buFont typeface="Monotype Sorts" pitchFamily="2" charset="2"/>
                <a:buNone/>
              </a:pPr>
              <a:r>
                <a:rPr kumimoji="1" lang="ru-RU" altLang="ru-RU" sz="2000" b="1">
                  <a:latin typeface="Tahoma" panose="020B0604030504040204" pitchFamily="34" charset="0"/>
                </a:rPr>
                <a:t>  Плоскость </a:t>
              </a:r>
              <a:r>
                <a:rPr kumimoji="1" lang="en-US" altLang="ru-RU" sz="2000" b="1">
                  <a:latin typeface="Tahoma" panose="020B0604030504040204" pitchFamily="34" charset="0"/>
                </a:rPr>
                <a:t>YZ</a:t>
              </a:r>
              <a:r>
                <a:rPr kumimoji="1" lang="ru-RU" altLang="ru-RU" sz="2000" b="1">
                  <a:latin typeface="Tahoma" panose="020B0604030504040204" pitchFamily="34" charset="0"/>
                </a:rPr>
                <a:t> </a:t>
              </a:r>
            </a:p>
          </p:txBody>
        </p:sp>
      </p:grpSp>
      <p:grpSp>
        <p:nvGrpSpPr>
          <p:cNvPr id="16390" name="Group 33"/>
          <p:cNvGrpSpPr>
            <a:grpSpLocks/>
          </p:cNvGrpSpPr>
          <p:nvPr/>
        </p:nvGrpSpPr>
        <p:grpSpPr bwMode="auto">
          <a:xfrm>
            <a:off x="2362200" y="1295400"/>
            <a:ext cx="2133600" cy="5264150"/>
            <a:chOff x="1488" y="816"/>
            <a:chExt cx="1344" cy="3316"/>
          </a:xfrm>
        </p:grpSpPr>
        <p:sp>
          <p:nvSpPr>
            <p:cNvPr id="16397" name="Line 4"/>
            <p:cNvSpPr>
              <a:spLocks noChangeShapeType="1"/>
            </p:cNvSpPr>
            <p:nvPr/>
          </p:nvSpPr>
          <p:spPr bwMode="auto">
            <a:xfrm flipV="1">
              <a:off x="2640" y="816"/>
              <a:ext cx="0" cy="2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8" name="Line 5"/>
            <p:cNvSpPr>
              <a:spLocks noChangeShapeType="1"/>
            </p:cNvSpPr>
            <p:nvPr/>
          </p:nvSpPr>
          <p:spPr bwMode="auto">
            <a:xfrm flipH="1">
              <a:off x="1488" y="2752"/>
              <a:ext cx="1344" cy="12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9" name="Rectangle 8"/>
            <p:cNvSpPr>
              <a:spLocks noChangeArrowheads="1"/>
            </p:cNvSpPr>
            <p:nvPr/>
          </p:nvSpPr>
          <p:spPr bwMode="auto">
            <a:xfrm>
              <a:off x="1697" y="3792"/>
              <a:ext cx="240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accent2"/>
                </a:buClr>
                <a:buFont typeface="Monotype Sorts" pitchFamily="2" charset="2"/>
                <a:buNone/>
              </a:pPr>
              <a:r>
                <a:rPr kumimoji="1" lang="en-US" altLang="ru-RU" sz="2800">
                  <a:latin typeface="Tahoma" panose="020B0604030504040204" pitchFamily="34" charset="0"/>
                </a:rPr>
                <a:t>X</a:t>
              </a:r>
              <a:endParaRPr kumimoji="1" lang="ru-RU" altLang="ru-RU" sz="2800">
                <a:latin typeface="Tahoma" panose="020B0604030504040204" pitchFamily="34" charset="0"/>
              </a:endParaRPr>
            </a:p>
          </p:txBody>
        </p:sp>
        <p:sp>
          <p:nvSpPr>
            <p:cNvPr id="16400" name="Oval 10"/>
            <p:cNvSpPr>
              <a:spLocks noChangeArrowheads="1"/>
            </p:cNvSpPr>
            <p:nvPr/>
          </p:nvSpPr>
          <p:spPr bwMode="auto">
            <a:xfrm>
              <a:off x="2592" y="2880"/>
              <a:ext cx="96" cy="96"/>
            </a:xfrm>
            <a:prstGeom prst="ellipse">
              <a:avLst/>
            </a:prstGeom>
            <a:solidFill>
              <a:schemeClr val="tx2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401" name="Rectangle 9"/>
            <p:cNvSpPr>
              <a:spLocks noChangeArrowheads="1"/>
            </p:cNvSpPr>
            <p:nvPr/>
          </p:nvSpPr>
          <p:spPr bwMode="auto">
            <a:xfrm>
              <a:off x="2352" y="2592"/>
              <a:ext cx="240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accent2"/>
                </a:buClr>
                <a:buFont typeface="Monotype Sorts" pitchFamily="2" charset="2"/>
                <a:buNone/>
              </a:pPr>
              <a:r>
                <a:rPr kumimoji="1" lang="en-US" altLang="ru-RU" sz="2800">
                  <a:latin typeface="Tahoma" panose="020B0604030504040204" pitchFamily="34" charset="0"/>
                </a:rPr>
                <a:t>O</a:t>
              </a:r>
              <a:endParaRPr kumimoji="1" lang="ru-RU" altLang="ru-RU" sz="2800">
                <a:latin typeface="Tahoma" panose="020B0604030504040204" pitchFamily="34" charset="0"/>
              </a:endParaRPr>
            </a:p>
          </p:txBody>
        </p:sp>
      </p:grpSp>
      <p:grpSp>
        <p:nvGrpSpPr>
          <p:cNvPr id="4" name="Group 35"/>
          <p:cNvGrpSpPr>
            <a:grpSpLocks/>
          </p:cNvGrpSpPr>
          <p:nvPr/>
        </p:nvGrpSpPr>
        <p:grpSpPr bwMode="auto">
          <a:xfrm>
            <a:off x="2133600" y="1905000"/>
            <a:ext cx="3657600" cy="4191000"/>
            <a:chOff x="1344" y="1200"/>
            <a:chExt cx="2304" cy="2640"/>
          </a:xfrm>
        </p:grpSpPr>
        <p:sp>
          <p:nvSpPr>
            <p:cNvPr id="16395" name="AutoShape 24"/>
            <p:cNvSpPr>
              <a:spLocks noChangeArrowheads="1"/>
            </p:cNvSpPr>
            <p:nvPr/>
          </p:nvSpPr>
          <p:spPr bwMode="auto">
            <a:xfrm rot="5400000" flipV="1">
              <a:off x="816" y="2016"/>
              <a:ext cx="2640" cy="1008"/>
            </a:xfrm>
            <a:prstGeom prst="parallelogram">
              <a:avLst>
                <a:gd name="adj" fmla="val 91267"/>
              </a:avLst>
            </a:pr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396" name="Rectangle 27"/>
            <p:cNvSpPr>
              <a:spLocks noChangeArrowheads="1"/>
            </p:cNvSpPr>
            <p:nvPr/>
          </p:nvSpPr>
          <p:spPr bwMode="auto">
            <a:xfrm rot="-2541451">
              <a:off x="1344" y="1488"/>
              <a:ext cx="2304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accent2"/>
                </a:buClr>
                <a:buFont typeface="Monotype Sorts" pitchFamily="2" charset="2"/>
                <a:buNone/>
              </a:pPr>
              <a:r>
                <a:rPr kumimoji="1" lang="ru-RU" altLang="ru-RU" sz="2000" b="1">
                  <a:latin typeface="Tahoma" panose="020B0604030504040204" pitchFamily="34" charset="0"/>
                </a:rPr>
                <a:t>  Плоскость </a:t>
              </a:r>
              <a:r>
                <a:rPr kumimoji="1" lang="en-US" altLang="ru-RU" sz="2000" b="1">
                  <a:latin typeface="Tahoma" panose="020B0604030504040204" pitchFamily="34" charset="0"/>
                </a:rPr>
                <a:t>XZ</a:t>
              </a:r>
              <a:endParaRPr kumimoji="1" lang="ru-RU" altLang="ru-RU" sz="2000" b="1">
                <a:latin typeface="Tahoma" panose="020B0604030504040204" pitchFamily="34" charset="0"/>
              </a:endParaRPr>
            </a:p>
          </p:txBody>
        </p:sp>
      </p:grpSp>
      <p:grpSp>
        <p:nvGrpSpPr>
          <p:cNvPr id="5" name="Group 36"/>
          <p:cNvGrpSpPr>
            <a:grpSpLocks/>
          </p:cNvGrpSpPr>
          <p:nvPr/>
        </p:nvGrpSpPr>
        <p:grpSpPr bwMode="auto">
          <a:xfrm>
            <a:off x="2667000" y="4648200"/>
            <a:ext cx="4495800" cy="1530350"/>
            <a:chOff x="1680" y="2928"/>
            <a:chExt cx="2832" cy="964"/>
          </a:xfrm>
        </p:grpSpPr>
        <p:sp>
          <p:nvSpPr>
            <p:cNvPr id="16393" name="AutoShape 26"/>
            <p:cNvSpPr>
              <a:spLocks noChangeArrowheads="1"/>
            </p:cNvSpPr>
            <p:nvPr/>
          </p:nvSpPr>
          <p:spPr bwMode="auto">
            <a:xfrm>
              <a:off x="1680" y="2928"/>
              <a:ext cx="2784" cy="912"/>
            </a:xfrm>
            <a:prstGeom prst="parallelogram">
              <a:avLst>
                <a:gd name="adj" fmla="val 106362"/>
              </a:avLst>
            </a:prstGeom>
            <a:solidFill>
              <a:srgbClr val="CCCC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394" name="Rectangle 28"/>
            <p:cNvSpPr>
              <a:spLocks noChangeArrowheads="1"/>
            </p:cNvSpPr>
            <p:nvPr/>
          </p:nvSpPr>
          <p:spPr bwMode="auto">
            <a:xfrm>
              <a:off x="2208" y="3552"/>
              <a:ext cx="2304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accent2"/>
                </a:buClr>
                <a:buFont typeface="Monotype Sorts" pitchFamily="2" charset="2"/>
                <a:buNone/>
              </a:pPr>
              <a:r>
                <a:rPr kumimoji="1" lang="ru-RU" altLang="ru-RU" sz="2000" b="1">
                  <a:latin typeface="Tahoma" panose="020B0604030504040204" pitchFamily="34" charset="0"/>
                </a:rPr>
                <a:t>  Плоскость </a:t>
              </a:r>
              <a:r>
                <a:rPr kumimoji="1" lang="en-US" altLang="ru-RU" sz="2000" b="1">
                  <a:latin typeface="Tahoma" panose="020B0604030504040204" pitchFamily="34" charset="0"/>
                </a:rPr>
                <a:t>XY</a:t>
              </a:r>
              <a:r>
                <a:rPr kumimoji="1" lang="ru-RU" altLang="ru-RU" sz="2000" b="1">
                  <a:latin typeface="Tahoma" panose="020B0604030504040204" pitchFamily="34" charset="0"/>
                </a:rPr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1092</TotalTime>
  <Words>421</Words>
  <Application>Microsoft Office PowerPoint</Application>
  <PresentationFormat>Экран (4:3)</PresentationFormat>
  <Paragraphs>74</Paragraphs>
  <Slides>16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8" baseType="lpstr">
      <vt:lpstr>Arial</vt:lpstr>
      <vt:lpstr>Calibri</vt:lpstr>
      <vt:lpstr>Cambria</vt:lpstr>
      <vt:lpstr>Wingdings 2</vt:lpstr>
      <vt:lpstr>Perpetua</vt:lpstr>
      <vt:lpstr>Monotype Corsiva</vt:lpstr>
      <vt:lpstr>Alexandra Zeferino One</vt:lpstr>
      <vt:lpstr>Wingdings</vt:lpstr>
      <vt:lpstr>Monotype Sorts</vt:lpstr>
      <vt:lpstr>Tahoma</vt:lpstr>
      <vt:lpstr>Arno Pro Caption</vt:lpstr>
      <vt:lpstr>Справедливость</vt:lpstr>
      <vt:lpstr>Презентация PowerPoint</vt:lpstr>
      <vt:lpstr>Презентация PowerPoint</vt:lpstr>
      <vt:lpstr>Научная ДЕЯТЕЛЬНОСТЬ</vt:lpstr>
      <vt:lpstr>Презентация PowerPoint</vt:lpstr>
      <vt:lpstr>Презентация PowerPoint</vt:lpstr>
      <vt:lpstr>Декартова система координат</vt:lpstr>
      <vt:lpstr>Презентация PowerPoint</vt:lpstr>
      <vt:lpstr>Декартовы координаты в пространстве</vt:lpstr>
      <vt:lpstr>Презентация PowerPoint</vt:lpstr>
      <vt:lpstr>ДЕКАРТОВ ЛИСТ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Рене Декарт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Рене Декарт</dc:title>
  <dc:creator>NICK</dc:creator>
  <cp:lastModifiedBy>Ирина Игоревна Егорова</cp:lastModifiedBy>
  <cp:revision>83</cp:revision>
  <dcterms:modified xsi:type="dcterms:W3CDTF">2018-06-22T06:24:44Z</dcterms:modified>
</cp:coreProperties>
</file>