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4"/>
  </p:sldMasterIdLst>
  <p:handoutMasterIdLst>
    <p:handoutMasterId r:id="rId14"/>
  </p:handoutMasterIdLst>
  <p:sldIdLst>
    <p:sldId id="256" r:id="rId5"/>
    <p:sldId id="260" r:id="rId6"/>
    <p:sldId id="278" r:id="rId7"/>
    <p:sldId id="276" r:id="rId8"/>
    <p:sldId id="277" r:id="rId9"/>
    <p:sldId id="279" r:id="rId10"/>
    <p:sldId id="280" r:id="rId11"/>
    <p:sldId id="281" r:id="rId12"/>
    <p:sldId id="275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EEFFC"/>
    <a:srgbClr val="97EAFB"/>
    <a:srgbClr val="97F1F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751" autoAdjust="0"/>
    <p:restoredTop sz="94660"/>
  </p:normalViewPr>
  <p:slideViewPr>
    <p:cSldViewPr snapToGrid="0" showGuides="1">
      <p:cViewPr varScale="1">
        <p:scale>
          <a:sx n="87" d="100"/>
          <a:sy n="87" d="100"/>
        </p:scale>
        <p:origin x="200" y="872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59" d="100"/>
          <a:sy n="59" d="100"/>
        </p:scale>
        <p:origin x="2562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1043CB-B768-41E0-9FBE-91E76D71338D}" type="datetimeFigureOut">
              <a:rPr lang="ru-RU" smtClean="0"/>
              <a:t>22.06.18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8C7947-BB5E-4C61-BA50-1045C0442D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166899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18" Type="http://schemas.openxmlformats.org/officeDocument/2006/relationships/image" Target="../media/image16.png"/><Relationship Id="rId3" Type="http://schemas.openxmlformats.org/officeDocument/2006/relationships/image" Target="../media/image1.png"/><Relationship Id="rId21" Type="http://schemas.openxmlformats.org/officeDocument/2006/relationships/image" Target="../media/image19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png"/><Relationship Id="rId2" Type="http://schemas.openxmlformats.org/officeDocument/2006/relationships/slideMaster" Target="../slideMasters/slideMaster1.xml"/><Relationship Id="rId16" Type="http://schemas.openxmlformats.org/officeDocument/2006/relationships/image" Target="../media/image14.png"/><Relationship Id="rId20" Type="http://schemas.openxmlformats.org/officeDocument/2006/relationships/image" Target="../media/image18.png"/><Relationship Id="rId1" Type="http://schemas.openxmlformats.org/officeDocument/2006/relationships/audio" Target="../media/audio1.wav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5" Type="http://schemas.openxmlformats.org/officeDocument/2006/relationships/image" Target="../media/image13.png"/><Relationship Id="rId10" Type="http://schemas.openxmlformats.org/officeDocument/2006/relationships/image" Target="../media/image8.png"/><Relationship Id="rId19" Type="http://schemas.openxmlformats.org/officeDocument/2006/relationships/image" Target="../media/image17.png"/><Relationship Id="rId4" Type="http://schemas.openxmlformats.org/officeDocument/2006/relationships/image" Target="../media/image2.png"/><Relationship Id="rId9" Type="http://schemas.openxmlformats.org/officeDocument/2006/relationships/image" Target="../media/image7.png"/><Relationship Id="rId14" Type="http://schemas.openxmlformats.org/officeDocument/2006/relationships/image" Target="../media/image1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746" y="669318"/>
            <a:ext cx="9934575" cy="3946653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1909666" y="1107661"/>
            <a:ext cx="8372671" cy="2967134"/>
          </a:xfrm>
        </p:spPr>
        <p:txBody>
          <a:bodyPr anchor="ctr">
            <a:normAutofit/>
          </a:bodyPr>
          <a:lstStyle>
            <a:lvl1pPr algn="ctr">
              <a:defRPr sz="4800">
                <a:latin typeface="Comic Sans MS" panose="030F0702030302020204" pitchFamily="66" charset="0"/>
              </a:defRPr>
            </a:lvl1pPr>
          </a:lstStyle>
          <a:p>
            <a:r>
              <a:rPr lang="ru-RU" dirty="0"/>
              <a:t>Введите сюда название презентации</a:t>
            </a:r>
            <a:endParaRPr lang="en-US" dirty="0"/>
          </a:p>
        </p:txBody>
      </p:sp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12" y="3994064"/>
            <a:ext cx="2580477" cy="2757066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3426" y="4701021"/>
            <a:ext cx="2676525" cy="1752600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3555" y="73078"/>
            <a:ext cx="1514475" cy="1924050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3750" y="0"/>
            <a:ext cx="1247775" cy="1200150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12363" y="5925827"/>
            <a:ext cx="962025" cy="590550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298" y="2305121"/>
            <a:ext cx="1335317" cy="902856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846981">
            <a:off x="2877094" y="5027739"/>
            <a:ext cx="1190625" cy="590550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447133">
            <a:off x="4857827" y="5583801"/>
            <a:ext cx="1038225" cy="1047750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01725">
            <a:off x="11182911" y="2147012"/>
            <a:ext cx="971551" cy="1295400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058" y="160446"/>
            <a:ext cx="1189375" cy="1413942"/>
          </a:xfrm>
          <a:prstGeom prst="rect">
            <a:avLst/>
          </a:prstGeom>
        </p:spPr>
      </p:pic>
      <p:pic>
        <p:nvPicPr>
          <p:cNvPr id="27" name="Рисунок 26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50978" y="4143435"/>
            <a:ext cx="1200151" cy="15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76410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Click="0">
        <p14:pan dir="u"/>
      </p:transition>
    </mc:Choice>
    <mc:Fallback xmlns="">
      <p:transition spd="slow" advClick="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опро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2563312" y="889686"/>
            <a:ext cx="7065377" cy="1994055"/>
          </a:xfrm>
        </p:spPr>
        <p:txBody>
          <a:bodyPr/>
          <a:lstStyle>
            <a:lvl1pPr algn="ctr">
              <a:defRPr lang="ru-RU" sz="3600" kern="1200" baseline="0" dirty="0" smtClean="0">
                <a:solidFill>
                  <a:schemeClr val="tx1"/>
                </a:solidFill>
                <a:latin typeface="Comic Sans MS" panose="030F0702030302020204" pitchFamily="66" charset="0"/>
                <a:ea typeface="+mj-ea"/>
                <a:cs typeface="+mj-cs"/>
              </a:defRPr>
            </a:lvl1pPr>
          </a:lstStyle>
          <a:p>
            <a:r>
              <a:rPr lang="ru-RU" dirty="0"/>
              <a:t>Введите сюда вопрос</a:t>
            </a:r>
          </a:p>
        </p:txBody>
      </p:sp>
    </p:spTree>
    <p:extLst>
      <p:ext uri="{BB962C8B-B14F-4D97-AF65-F5344CB8AC3E}">
        <p14:creationId xmlns:p14="http://schemas.microsoft.com/office/powerpoint/2010/main" val="12486116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Click="0">
        <p14:pan dir="u"/>
      </p:transition>
    </mc:Choice>
    <mc:Fallback xmlns="">
      <p:transition spd="slow" advClick="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Фина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3703" y="1148799"/>
            <a:ext cx="7520662" cy="298769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2926866" y="1619854"/>
            <a:ext cx="6338272" cy="1942748"/>
          </a:xfrm>
        </p:spPr>
        <p:txBody>
          <a:bodyPr anchor="ctr">
            <a:normAutofit/>
          </a:bodyPr>
          <a:lstStyle>
            <a:lvl1pPr algn="ctr">
              <a:defRPr sz="4800">
                <a:latin typeface="Comic Sans MS" panose="030F0702030302020204" pitchFamily="66" charset="0"/>
              </a:defRPr>
            </a:lvl1pPr>
          </a:lstStyle>
          <a:p>
            <a:r>
              <a:rPr lang="ru-RU" dirty="0"/>
              <a:t>Молодец !</a:t>
            </a:r>
            <a:endParaRPr lang="en-US" dirty="0"/>
          </a:p>
        </p:txBody>
      </p:sp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13" y="3994064"/>
            <a:ext cx="2316132" cy="2474631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2986" y="4607546"/>
            <a:ext cx="1932896" cy="1265669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97655" y="408441"/>
            <a:ext cx="1080658" cy="1372911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7277" y="250836"/>
            <a:ext cx="1247775" cy="1200150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83307" y="5561242"/>
            <a:ext cx="808329" cy="496202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344" y="1619854"/>
            <a:ext cx="1442735" cy="975486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712733">
            <a:off x="3095022" y="5531869"/>
            <a:ext cx="1190625" cy="590550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567752">
            <a:off x="4870713" y="5547467"/>
            <a:ext cx="941707" cy="950347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01725">
            <a:off x="10178792" y="2153101"/>
            <a:ext cx="924327" cy="1232435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6831" y="157018"/>
            <a:ext cx="1088456" cy="1293968"/>
          </a:xfrm>
          <a:prstGeom prst="rect">
            <a:avLst/>
          </a:prstGeom>
        </p:spPr>
      </p:pic>
      <p:pic>
        <p:nvPicPr>
          <p:cNvPr id="27" name="Рисунок 26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6356" y="4096790"/>
            <a:ext cx="781485" cy="992362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63787" y="5658514"/>
            <a:ext cx="821592" cy="810181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819884">
            <a:off x="2562843" y="4138241"/>
            <a:ext cx="334800" cy="1035983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95312" y="4106455"/>
            <a:ext cx="762106" cy="791047"/>
          </a:xfrm>
          <a:prstGeom prst="rect">
            <a:avLst/>
          </a:prstGeom>
        </p:spPr>
      </p:pic>
      <p:pic>
        <p:nvPicPr>
          <p:cNvPr id="26" name="Рисунок 25"/>
          <p:cNvPicPr>
            <a:picLocks noChangeAspect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959" y="2938641"/>
            <a:ext cx="913483" cy="776162"/>
          </a:xfrm>
          <a:prstGeom prst="rect">
            <a:avLst/>
          </a:prstGeom>
        </p:spPr>
      </p:pic>
      <p:pic>
        <p:nvPicPr>
          <p:cNvPr id="28" name="Рисунок 27"/>
          <p:cNvPicPr>
            <a:picLocks noChangeAspect="1"/>
          </p:cNvPicPr>
          <p:nvPr userDrawn="1"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8575" y="97483"/>
            <a:ext cx="1340567" cy="1051316"/>
          </a:xfrm>
          <a:prstGeom prst="rect">
            <a:avLst/>
          </a:prstGeom>
        </p:spPr>
      </p:pic>
      <p:pic>
        <p:nvPicPr>
          <p:cNvPr id="29" name="Рисунок 28"/>
          <p:cNvPicPr>
            <a:picLocks noChangeAspect="1"/>
          </p:cNvPicPr>
          <p:nvPr userDrawn="1"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05327" y="166197"/>
            <a:ext cx="1342076" cy="1192957"/>
          </a:xfrm>
          <a:prstGeom prst="rect">
            <a:avLst/>
          </a:prstGeom>
        </p:spPr>
      </p:pic>
      <p:pic>
        <p:nvPicPr>
          <p:cNvPr id="31" name="Рисунок 30"/>
          <p:cNvPicPr>
            <a:picLocks noChangeAspect="1"/>
          </p:cNvPicPr>
          <p:nvPr userDrawn="1"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699386">
            <a:off x="4786126" y="4446131"/>
            <a:ext cx="928595" cy="8780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26502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Click="0">
        <p14:pan dir="u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5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5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6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9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0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0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13" presetID="34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 2.22222E-6 L 0 -0.03797 " pathEditMode="relative" rAng="0" ptsTypes="AA">
                                      <p:cBhvr>
                                        <p:cTn id="114" dur="7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898"/>
                                    </p:animMotion>
                                    <p:animRot by="1500000">
                                      <p:cBhvr>
                                        <p:cTn id="115" dur="37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16" dur="37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17" dur="375" fill="hold">
                                          <p:stCondLst>
                                            <p:cond delay="7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18" dur="375" fill="hold">
                                          <p:stCondLst>
                                            <p:cond delay="1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EEFF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98371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7" r:id="rId2"/>
    <p:sldLayoutId id="2147483656" r:id="rId3"/>
  </p:sldLayoutIdLst>
  <mc:AlternateContent xmlns:mc="http://schemas.openxmlformats.org/markup-compatibility/2006" xmlns:p14="http://schemas.microsoft.com/office/powerpoint/2010/main">
    <mc:Choice Requires="p14">
      <p:transition spd="slow" p14:dur="2500" advClick="0">
        <p14:pan dir="u"/>
      </p:transition>
    </mc:Choice>
    <mc:Fallback xmlns="">
      <p:transition spd="slow" advClick="0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13" Type="http://schemas.openxmlformats.org/officeDocument/2006/relationships/image" Target="../media/image7.pn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12" Type="http://schemas.openxmlformats.org/officeDocument/2006/relationships/image" Target="../media/image4.png"/><Relationship Id="rId2" Type="http://schemas.openxmlformats.org/officeDocument/2006/relationships/image" Target="../media/image20.png"/><Relationship Id="rId16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11" Type="http://schemas.openxmlformats.org/officeDocument/2006/relationships/image" Target="../media/image2.png"/><Relationship Id="rId5" Type="http://schemas.openxmlformats.org/officeDocument/2006/relationships/image" Target="../media/image15.png"/><Relationship Id="rId15" Type="http://schemas.openxmlformats.org/officeDocument/2006/relationships/image" Target="../media/image12.png"/><Relationship Id="rId10" Type="http://schemas.openxmlformats.org/officeDocument/2006/relationships/image" Target="../media/image19.png"/><Relationship Id="rId4" Type="http://schemas.openxmlformats.org/officeDocument/2006/relationships/image" Target="../media/image14.png"/><Relationship Id="rId9" Type="http://schemas.openxmlformats.org/officeDocument/2006/relationships/image" Target="../media/image21.png"/><Relationship Id="rId14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13" Type="http://schemas.openxmlformats.org/officeDocument/2006/relationships/image" Target="../media/image7.pn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12" Type="http://schemas.openxmlformats.org/officeDocument/2006/relationships/image" Target="../media/image4.png"/><Relationship Id="rId2" Type="http://schemas.openxmlformats.org/officeDocument/2006/relationships/image" Target="../media/image20.png"/><Relationship Id="rId16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11" Type="http://schemas.openxmlformats.org/officeDocument/2006/relationships/image" Target="../media/image2.png"/><Relationship Id="rId5" Type="http://schemas.openxmlformats.org/officeDocument/2006/relationships/image" Target="../media/image15.png"/><Relationship Id="rId15" Type="http://schemas.openxmlformats.org/officeDocument/2006/relationships/image" Target="../media/image12.png"/><Relationship Id="rId10" Type="http://schemas.openxmlformats.org/officeDocument/2006/relationships/image" Target="../media/image19.png"/><Relationship Id="rId4" Type="http://schemas.openxmlformats.org/officeDocument/2006/relationships/image" Target="../media/image14.png"/><Relationship Id="rId9" Type="http://schemas.openxmlformats.org/officeDocument/2006/relationships/image" Target="../media/image21.png"/><Relationship Id="rId1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Второклассник в школе</a:t>
            </a:r>
            <a:endParaRPr lang="en-US" dirty="0"/>
          </a:p>
        </p:txBody>
      </p:sp>
      <p:sp>
        <p:nvSpPr>
          <p:cNvPr id="2" name="Волна 1">
            <a:extLst>
              <a:ext uri="{FF2B5EF4-FFF2-40B4-BE49-F238E27FC236}">
                <a16:creationId xmlns:a16="http://schemas.microsoft.com/office/drawing/2014/main" id="{CAF8376F-1B29-684C-892B-B0E27E302CBE}"/>
              </a:ext>
            </a:extLst>
          </p:cNvPr>
          <p:cNvSpPr/>
          <p:nvPr/>
        </p:nvSpPr>
        <p:spPr>
          <a:xfrm>
            <a:off x="2590800" y="4778477"/>
            <a:ext cx="3878826" cy="2079523"/>
          </a:xfrm>
          <a:prstGeom prst="wav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/>
              <a:t>Сироткина Д.А.</a:t>
            </a:r>
          </a:p>
          <a:p>
            <a:pPr algn="ctr"/>
            <a:r>
              <a:rPr lang="ru-RU" sz="2400" dirty="0"/>
              <a:t>учитель начальных классов</a:t>
            </a:r>
          </a:p>
          <a:p>
            <a:pPr algn="ctr"/>
            <a:r>
              <a:rPr lang="ru-RU" sz="2400" dirty="0"/>
              <a:t>ГБОУ СОШ №276</a:t>
            </a:r>
          </a:p>
        </p:txBody>
      </p:sp>
    </p:spTree>
    <p:extLst>
      <p:ext uri="{BB962C8B-B14F-4D97-AF65-F5344CB8AC3E}">
        <p14:creationId xmlns:p14="http://schemas.microsoft.com/office/powerpoint/2010/main" val="35822825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pan dir="u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Объект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2415" y="222697"/>
            <a:ext cx="8666108" cy="6408314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183280" y="889686"/>
            <a:ext cx="7676905" cy="4185174"/>
          </a:xfrm>
        </p:spPr>
        <p:txBody>
          <a:bodyPr>
            <a:normAutofit/>
          </a:bodyPr>
          <a:lstStyle/>
          <a:p>
            <a:r>
              <a:rPr lang="ru-RU" dirty="0"/>
              <a:t>Важно воспринимать отметки как показатели учебной температуры: двойка – это сигнал к тому, что знания приболели и им нужно лечение, а не нравоучение! </a:t>
            </a: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62529">
            <a:off x="10613721" y="2423823"/>
            <a:ext cx="843867" cy="832147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90080">
            <a:off x="11024547" y="3955621"/>
            <a:ext cx="360731" cy="1116223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373714">
            <a:off x="1251740" y="1802287"/>
            <a:ext cx="677073" cy="702785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60302" y="5633566"/>
            <a:ext cx="899883" cy="764606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44503" y="5455327"/>
            <a:ext cx="1727254" cy="1354569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464" y="458374"/>
            <a:ext cx="1136865" cy="1010547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08595" y="312107"/>
            <a:ext cx="1513991" cy="1367972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229223">
            <a:off x="10498010" y="4921915"/>
            <a:ext cx="1128225" cy="1066825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180" y="4120695"/>
            <a:ext cx="2349532" cy="2510316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04363">
            <a:off x="1349989" y="69288"/>
            <a:ext cx="834274" cy="1059896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5611" y="92997"/>
            <a:ext cx="1080779" cy="730754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01725">
            <a:off x="652101" y="2751292"/>
            <a:ext cx="839982" cy="1119976"/>
          </a:xfrm>
          <a:prstGeom prst="rect">
            <a:avLst/>
          </a:prstGeom>
        </p:spPr>
      </p:pic>
      <p:pic>
        <p:nvPicPr>
          <p:cNvPr id="26" name="Рисунок 25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324297">
            <a:off x="2495012" y="6068341"/>
            <a:ext cx="617511" cy="784141"/>
          </a:xfrm>
          <a:prstGeom prst="rect">
            <a:avLst/>
          </a:prstGeom>
        </p:spPr>
      </p:pic>
      <p:pic>
        <p:nvPicPr>
          <p:cNvPr id="27" name="Рисунок 26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169843">
            <a:off x="362418" y="2148928"/>
            <a:ext cx="590056" cy="631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717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Click="0">
        <p14:pan dir="u"/>
      </p:transition>
    </mc:Choice>
    <mc:Fallback xmlns="">
      <p:transition spd="slow" advClick="0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Объект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2415" y="222697"/>
            <a:ext cx="8666108" cy="6408314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183280" y="889686"/>
            <a:ext cx="7676905" cy="4185174"/>
          </a:xfrm>
        </p:spPr>
        <p:txBody>
          <a:bodyPr>
            <a:normAutofit fontScale="90000"/>
          </a:bodyPr>
          <a:lstStyle/>
          <a:p>
            <a:r>
              <a:rPr lang="ru-RU" dirty="0"/>
              <a:t>В учении важна не столько отметка, сколько </a:t>
            </a:r>
            <a:r>
              <a:rPr lang="ru-RU" u="sng" dirty="0"/>
              <a:t>реальные знания и умения </a:t>
            </a:r>
            <a:r>
              <a:rPr lang="ru-RU" dirty="0"/>
              <a:t>ученика, его трудолюбие, ответственность, потребность в получении новых знаний. </a:t>
            </a:r>
            <a:br>
              <a:rPr lang="ru-RU" dirty="0"/>
            </a:br>
            <a:r>
              <a:rPr lang="ru-RU" dirty="0"/>
              <a:t>Не последнюю роль в успешности играет вера родителей в возможности своего ребенка.   </a:t>
            </a: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62529">
            <a:off x="10613721" y="2423823"/>
            <a:ext cx="843867" cy="832147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90080">
            <a:off x="11024547" y="3955621"/>
            <a:ext cx="360731" cy="1116223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373714">
            <a:off x="1251740" y="1802287"/>
            <a:ext cx="677073" cy="702785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60302" y="5633566"/>
            <a:ext cx="899883" cy="764606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44503" y="5455327"/>
            <a:ext cx="1727254" cy="1354569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464" y="458374"/>
            <a:ext cx="1136865" cy="1010547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08595" y="312107"/>
            <a:ext cx="1513991" cy="1367972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229223">
            <a:off x="10498010" y="4921915"/>
            <a:ext cx="1128225" cy="1066825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180" y="4120695"/>
            <a:ext cx="2349532" cy="2510316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04363">
            <a:off x="1349989" y="69288"/>
            <a:ext cx="834274" cy="1059896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5611" y="92997"/>
            <a:ext cx="1080779" cy="730754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01725">
            <a:off x="652101" y="2751292"/>
            <a:ext cx="839982" cy="1119976"/>
          </a:xfrm>
          <a:prstGeom prst="rect">
            <a:avLst/>
          </a:prstGeom>
        </p:spPr>
      </p:pic>
      <p:pic>
        <p:nvPicPr>
          <p:cNvPr id="26" name="Рисунок 25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324297">
            <a:off x="2495012" y="6068341"/>
            <a:ext cx="617511" cy="784141"/>
          </a:xfrm>
          <a:prstGeom prst="rect">
            <a:avLst/>
          </a:prstGeom>
        </p:spPr>
      </p:pic>
      <p:pic>
        <p:nvPicPr>
          <p:cNvPr id="27" name="Рисунок 26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169843">
            <a:off x="362418" y="2148928"/>
            <a:ext cx="590056" cy="631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9745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Click="0">
        <p14:pan dir="u"/>
      </p:transition>
    </mc:Choice>
    <mc:Fallback xmlns="">
      <p:transition spd="slow" advClick="0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Объект 12">
            <a:extLst>
              <a:ext uri="{FF2B5EF4-FFF2-40B4-BE49-F238E27FC236}">
                <a16:creationId xmlns:a16="http://schemas.microsoft.com/office/drawing/2014/main" id="{4CD0543F-72C1-8443-BA3A-14B8DAA110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4171" y="222697"/>
            <a:ext cx="11789228" cy="6408314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A1D5D62-CF1F-2949-9268-0E6262A3F6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0486" y="-174170"/>
            <a:ext cx="10885714" cy="6455228"/>
          </a:xfrm>
        </p:spPr>
        <p:txBody>
          <a:bodyPr>
            <a:normAutofit/>
          </a:bodyPr>
          <a:lstStyle/>
          <a:p>
            <a:pPr algn="l"/>
            <a:r>
              <a:rPr lang="ru-RU" dirty="0"/>
              <a:t>Отрицательные факторы </a:t>
            </a:r>
            <a:br>
              <a:rPr lang="ru-RU" dirty="0"/>
            </a:br>
            <a:br>
              <a:rPr lang="ru-RU" dirty="0"/>
            </a:br>
            <a:br>
              <a:rPr lang="ru-RU" dirty="0"/>
            </a:br>
            <a:r>
              <a:rPr lang="ru-RU" dirty="0"/>
              <a:t>-Страх (боится быть спрошенным); </a:t>
            </a:r>
            <a:br>
              <a:rPr lang="ru-RU" dirty="0"/>
            </a:br>
            <a:r>
              <a:rPr lang="ru-RU" dirty="0"/>
              <a:t>-Стыд перед товарищами, родителями, учителем, перед самим собой; </a:t>
            </a:r>
            <a:br>
              <a:rPr lang="ru-RU" dirty="0"/>
            </a:br>
            <a:r>
              <a:rPr lang="ru-RU" dirty="0"/>
              <a:t>-Взрослые предъявляют слишком завышенные требования. </a:t>
            </a:r>
            <a:br>
              <a:rPr lang="ru-RU" dirty="0"/>
            </a:br>
            <a:r>
              <a:rPr lang="ru-RU" dirty="0"/>
              <a:t>- Тревожность родителей. </a:t>
            </a:r>
          </a:p>
        </p:txBody>
      </p:sp>
    </p:spTree>
    <p:extLst>
      <p:ext uri="{BB962C8B-B14F-4D97-AF65-F5344CB8AC3E}">
        <p14:creationId xmlns:p14="http://schemas.microsoft.com/office/powerpoint/2010/main" val="833253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Click="0">
        <p14:pan dir="u"/>
      </p:transition>
    </mc:Choice>
    <mc:Fallback xmlns="">
      <p:transition spd="slow" advClick="0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Объект 12">
            <a:extLst>
              <a:ext uri="{FF2B5EF4-FFF2-40B4-BE49-F238E27FC236}">
                <a16:creationId xmlns:a16="http://schemas.microsoft.com/office/drawing/2014/main" id="{816AA747-628A-6349-804A-844536FCFF6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4171" y="222697"/>
            <a:ext cx="11789228" cy="6408314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62A5531-A6F7-3C44-ACCF-8401582BC0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25286" y="0"/>
            <a:ext cx="10287000" cy="6858000"/>
          </a:xfrm>
        </p:spPr>
        <p:txBody>
          <a:bodyPr>
            <a:normAutofit/>
          </a:bodyPr>
          <a:lstStyle/>
          <a:p>
            <a:pPr algn="l"/>
            <a:r>
              <a:rPr lang="ru-RU" dirty="0"/>
              <a:t> - Важно учить ребенка сравнивать свои достижения с его же достижениями, но в предыдущем периоде; </a:t>
            </a:r>
            <a:br>
              <a:rPr lang="ru-RU" dirty="0"/>
            </a:br>
            <a:r>
              <a:rPr lang="ru-RU" dirty="0"/>
              <a:t>- Обязательно хвалить за успехи; </a:t>
            </a:r>
            <a:br>
              <a:rPr lang="ru-RU" dirty="0"/>
            </a:br>
            <a:r>
              <a:rPr lang="ru-RU" dirty="0"/>
              <a:t>- Надо придумать искусственные стимулы, которые можно давать регулярно при небольших положительных сдвигах в учебе и поведении; </a:t>
            </a:r>
            <a:br>
              <a:rPr lang="ru-RU" dirty="0"/>
            </a:br>
            <a:r>
              <a:rPr lang="ru-RU" dirty="0"/>
              <a:t>- Ошибаться нормально! 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9562D757-41CF-9044-918E-49932577014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04363">
            <a:off x="108247" y="50615"/>
            <a:ext cx="828536" cy="1052606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6B806907-A9C1-2A44-9AA2-C8D6AFB72E4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7623738">
            <a:off x="193898" y="1252577"/>
            <a:ext cx="684581" cy="732622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EA4E93A7-973A-504C-8D12-BCC5CA618E4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3750">
            <a:off x="7141544" y="5551369"/>
            <a:ext cx="1733926" cy="545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5316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Click="0">
        <p14:pan dir="u"/>
      </p:transition>
    </mc:Choice>
    <mc:Fallback xmlns="">
      <p:transition spd="slow" advClick="0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Объект 12">
            <a:extLst>
              <a:ext uri="{FF2B5EF4-FFF2-40B4-BE49-F238E27FC236}">
                <a16:creationId xmlns:a16="http://schemas.microsoft.com/office/drawing/2014/main" id="{57848BD9-2D52-154D-99B1-C0E3588F068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710" y="239485"/>
            <a:ext cx="11718290" cy="6369754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58CF2F3-B43F-6842-85A8-CC124A08A3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13" y="2293944"/>
            <a:ext cx="10913202" cy="1994055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>
                <a:solidFill>
                  <a:srgbClr val="FF0000"/>
                </a:solidFill>
              </a:rPr>
              <a:t>Нерекомендуемые </a:t>
            </a:r>
            <a:r>
              <a:rPr lang="ru-RU" dirty="0"/>
              <a:t>фразы для общения с ребёнком: </a:t>
            </a:r>
            <a:br>
              <a:rPr lang="ru-RU" dirty="0"/>
            </a:br>
            <a:br>
              <a:rPr lang="ru-RU" dirty="0"/>
            </a:br>
            <a:r>
              <a:rPr lang="ru-RU" dirty="0"/>
              <a:t>-Я тысячу раз говорил тебе, что… </a:t>
            </a:r>
            <a:br>
              <a:rPr lang="ru-RU" dirty="0"/>
            </a:br>
            <a:r>
              <a:rPr lang="ru-RU" dirty="0"/>
              <a:t>-Сколько раз надо повторять… </a:t>
            </a:r>
            <a:br>
              <a:rPr lang="ru-RU" dirty="0"/>
            </a:br>
            <a:r>
              <a:rPr lang="ru-RU" dirty="0"/>
              <a:t>-О чём ты только думаешь… </a:t>
            </a:r>
            <a:br>
              <a:rPr lang="ru-RU" dirty="0"/>
            </a:br>
            <a:r>
              <a:rPr lang="ru-RU" dirty="0"/>
              <a:t>-Неужели тебе трудно запомнить, что… </a:t>
            </a:r>
            <a:br>
              <a:rPr lang="ru-RU" dirty="0"/>
            </a:br>
            <a:r>
              <a:rPr lang="ru-RU" dirty="0"/>
              <a:t>-Ты становишься… </a:t>
            </a:r>
            <a:br>
              <a:rPr lang="ru-RU" dirty="0"/>
            </a:br>
            <a:r>
              <a:rPr lang="ru-RU" dirty="0"/>
              <a:t>-Ты такой же как,… </a:t>
            </a:r>
            <a:br>
              <a:rPr lang="ru-RU" dirty="0"/>
            </a:br>
            <a:r>
              <a:rPr lang="ru-RU" dirty="0"/>
              <a:t>-Отстань, некогда мне… </a:t>
            </a:r>
            <a:br>
              <a:rPr lang="ru-RU" dirty="0"/>
            </a:br>
            <a:r>
              <a:rPr lang="ru-RU" dirty="0"/>
              <a:t>-Почему Лена(Настя, Вася и т.д.) такая, а ты - нет… 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0A60A010-30A8-0341-B875-7A0CC24C8ED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736105">
            <a:off x="9986893" y="2384461"/>
            <a:ext cx="2006543" cy="1813018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9F0C5B26-555C-3B44-80BA-FFA00DA0D0A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366574">
            <a:off x="238299" y="5840054"/>
            <a:ext cx="1130408" cy="1004808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DAD7FADE-DA2B-7C4C-B7D5-5DAB8C0C76B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1298067">
            <a:off x="444631" y="1979293"/>
            <a:ext cx="617511" cy="7841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4278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Click="0">
        <p14:pan dir="u"/>
      </p:transition>
    </mc:Choice>
    <mc:Fallback xmlns="">
      <p:transition spd="slow" advClick="0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12">
            <a:extLst>
              <a:ext uri="{FF2B5EF4-FFF2-40B4-BE49-F238E27FC236}">
                <a16:creationId xmlns:a16="http://schemas.microsoft.com/office/drawing/2014/main" id="{A05C3F14-81F5-4C40-AB19-4CC657F5C16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4171" y="222697"/>
            <a:ext cx="11789228" cy="6408314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42015B1-31B7-1D4D-881D-F983FF1C67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4512" y="2326600"/>
            <a:ext cx="8932002" cy="1994055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>
                <a:solidFill>
                  <a:schemeClr val="accent6">
                    <a:lumMod val="75000"/>
                  </a:schemeClr>
                </a:solidFill>
              </a:rPr>
              <a:t>Рекомендуемые</a:t>
            </a:r>
            <a:r>
              <a:rPr lang="ru-RU" dirty="0"/>
              <a:t> фразы для общения: </a:t>
            </a:r>
            <a:br>
              <a:rPr lang="ru-RU" dirty="0"/>
            </a:br>
            <a:br>
              <a:rPr lang="ru-RU" dirty="0"/>
            </a:br>
            <a:r>
              <a:rPr lang="ru-RU" dirty="0"/>
              <a:t>-Ты у меня умный, красивый(и т.д.). </a:t>
            </a:r>
            <a:br>
              <a:rPr lang="ru-RU" dirty="0"/>
            </a:br>
            <a:r>
              <a:rPr lang="ru-RU" dirty="0"/>
              <a:t>-Как хорошо, что у меня есть ты. </a:t>
            </a:r>
            <a:br>
              <a:rPr lang="ru-RU" dirty="0"/>
            </a:br>
            <a:r>
              <a:rPr lang="ru-RU" dirty="0"/>
              <a:t>-Ты у меня молодец. </a:t>
            </a:r>
            <a:br>
              <a:rPr lang="ru-RU" dirty="0"/>
            </a:br>
            <a:r>
              <a:rPr lang="ru-RU" dirty="0"/>
              <a:t>-Я тебя очень люблю. </a:t>
            </a:r>
            <a:br>
              <a:rPr lang="ru-RU" dirty="0"/>
            </a:br>
            <a:r>
              <a:rPr lang="ru-RU" dirty="0"/>
              <a:t>-Как хорошо ты это сделал, научи и меня этому. </a:t>
            </a:r>
            <a:br>
              <a:rPr lang="ru-RU" dirty="0"/>
            </a:br>
            <a:r>
              <a:rPr lang="ru-RU" dirty="0"/>
              <a:t>-Спасибо тебе, я тебе очень благодарна. </a:t>
            </a:r>
            <a:br>
              <a:rPr lang="ru-RU" dirty="0"/>
            </a:br>
            <a:r>
              <a:rPr lang="ru-RU" dirty="0"/>
              <a:t>-Если бы не ты, я бы никогда с этим не справился. 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A01F23EA-5D58-584D-BD06-4DB174F02B5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366574">
            <a:off x="295606" y="5802930"/>
            <a:ext cx="1130408" cy="1004808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A0D9B010-1341-974F-A2DF-5076B6D0009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110793">
            <a:off x="213769" y="101839"/>
            <a:ext cx="896315" cy="847536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658A2D81-133E-CC46-B698-5A6AC1F9270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3694" y="2326600"/>
            <a:ext cx="2676525" cy="1752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81835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Click="0">
        <p14:pan dir="u"/>
      </p:transition>
    </mc:Choice>
    <mc:Fallback xmlns="">
      <p:transition spd="slow" advClick="0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Объект 12">
            <a:extLst>
              <a:ext uri="{FF2B5EF4-FFF2-40B4-BE49-F238E27FC236}">
                <a16:creationId xmlns:a16="http://schemas.microsoft.com/office/drawing/2014/main" id="{7B284983-7B34-7946-A283-406720B8455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94968" y="0"/>
            <a:ext cx="12486967" cy="7108723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C80B7EF-8363-994A-8E59-70A56EBDBA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5686" y="2460171"/>
            <a:ext cx="11234057" cy="3472543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      Хотите, чтобы ваш ребенок ходил в школу с     удовольствием? </a:t>
            </a:r>
            <a:br>
              <a:rPr lang="ru-RU" dirty="0"/>
            </a:br>
            <a:r>
              <a:rPr lang="ru-RU" sz="3100" dirty="0"/>
              <a:t>-Не говорите о школе плохо, не критикуйте учителей в присутствии детей. </a:t>
            </a:r>
            <a:br>
              <a:rPr lang="ru-RU" sz="3100" dirty="0"/>
            </a:br>
            <a:r>
              <a:rPr lang="ru-RU" sz="3100" dirty="0"/>
              <a:t>- Пусть ваш ребёнок видит, что вы интересуетесь его успехами. </a:t>
            </a:r>
            <a:br>
              <a:rPr lang="ru-RU" sz="3100" dirty="0"/>
            </a:br>
            <a:r>
              <a:rPr lang="ru-RU" sz="3100" dirty="0"/>
              <a:t>- Поддерживайте у ребёнка интерес к учебному труду. </a:t>
            </a:r>
            <a:br>
              <a:rPr lang="ru-RU" sz="3100" dirty="0"/>
            </a:br>
            <a:r>
              <a:rPr lang="ru-RU" sz="3100" dirty="0"/>
              <a:t>- Учите ребёнка выражать свои мысли. </a:t>
            </a:r>
            <a:br>
              <a:rPr lang="ru-RU" sz="3100" dirty="0"/>
            </a:br>
            <a:r>
              <a:rPr lang="ru-RU" sz="3100" dirty="0"/>
              <a:t>-В школе ваш ребёнок может столкнуться с критическим отношением к себе. </a:t>
            </a:r>
            <a:br>
              <a:rPr lang="ru-RU" sz="3100" dirty="0"/>
            </a:br>
            <a:r>
              <a:rPr lang="ru-RU" sz="3100" dirty="0"/>
              <a:t>- Помогите ему не потерять веры в себя. </a:t>
            </a:r>
            <a:br>
              <a:rPr lang="ru-RU" sz="3100" dirty="0"/>
            </a:br>
            <a:r>
              <a:rPr lang="ru-RU" sz="3100" dirty="0"/>
              <a:t>-Не забывайте чаще хвалить ребёнка за малейший успех и поддерживать в нём уверенность в своих силах.  </a:t>
            </a:r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797349CC-5844-E34D-BE1F-8A84CBAF724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903096">
            <a:off x="10725501" y="1206102"/>
            <a:ext cx="848757" cy="816362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33CEBF85-D510-4F4B-8C9A-28BCB877116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473864">
            <a:off x="8908468" y="5770028"/>
            <a:ext cx="916553" cy="6197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1259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Click="0">
        <p14:pan dir="u"/>
      </p:transition>
    </mc:Choice>
    <mc:Fallback xmlns="">
      <p:transition spd="slow" advClick="0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3427585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Click="0">
        <p14:pan dir="u"/>
      </p:transition>
    </mc:Choice>
    <mc:Fallback xmlns="">
      <p:transition spd="slow" advClick="0">
        <p:fade/>
      </p:transition>
    </mc:Fallback>
  </mc:AlternateContent>
</p:sld>
</file>

<file path=ppt/theme/theme1.xml><?xml version="1.0" encoding="utf-8"?>
<a:theme xmlns:a="http://schemas.openxmlformats.org/drawingml/2006/main" name="Тема Office">
  <a:themeElements>
    <a:clrScheme name="MS 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00"/>
      </a:hlink>
      <a:folHlink>
        <a:srgbClr val="00A800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Презентация1" id="{6CA68992-FB01-46EC-96E7-BA7DDB88A2F3}" vid="{769D90C4-29B9-4898-92B2-6141D005D6B1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AC5EAA778EFE4AB81F53BA0C48C9BB" ma:contentTypeVersion="" ma:contentTypeDescription="Create a new document." ma:contentTypeScope="" ma:versionID="84a7b908d236d3feec5cdc52fe85ba7c">
  <xsd:schema xmlns:xsd="http://www.w3.org/2001/XMLSchema" xmlns:xs="http://www.w3.org/2001/XMLSchema" xmlns:p="http://schemas.microsoft.com/office/2006/metadata/properties" xmlns:ns1="http://schemas.microsoft.com/sharepoint/v3" xmlns:ns2="6ee78bd2-4339-4042-adc0-bcc646419980" xmlns:ns3="2547570a-e5f4-4946-a4c3-82580e42479e" targetNamespace="http://schemas.microsoft.com/office/2006/metadata/properties" ma:root="true" ma:fieldsID="af74c33d54415a86935cc44ad597ec52" ns1:_="" ns2:_="" ns3:_="">
    <xsd:import namespace="http://schemas.microsoft.com/sharepoint/v3"/>
    <xsd:import namespace="6ee78bd2-4339-4042-adc0-bcc646419980"/>
    <xsd:import namespace="2547570a-e5f4-4946-a4c3-82580e42479e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ingHintHash" minOccurs="0"/>
                <xsd:element ref="ns3:SharedWithDetails" minOccurs="0"/>
                <xsd:element ref="ns1:_ip_UnifiedCompliancePolicyProperties" minOccurs="0"/>
                <xsd:element ref="ns1:_ip_UnifiedCompliancePolicyUIAc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1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12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ee78bd2-4339-4042-adc0-bcc646419980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ingHintHash" ma:index="9" nillable="true" ma:displayName="Sharing Hint Hash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547570a-e5f4-4946-a4c3-82580e42479e" elementFormDefault="qualified">
    <xsd:import namespace="http://schemas.microsoft.com/office/2006/documentManagement/types"/>
    <xsd:import namespace="http://schemas.microsoft.com/office/infopath/2007/PartnerControls"/>
    <xsd:element name="SharedWithDetails" ma:index="1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2231DFE-ADDA-40FD-A6A5-EFD850C1BD29}">
  <ds:schemaRefs>
    <ds:schemaRef ds:uri="http://schemas.microsoft.com/office/2006/metadata/properties"/>
    <ds:schemaRef ds:uri="http://schemas.microsoft.com/office/infopath/2007/PartnerControls"/>
    <ds:schemaRef ds:uri="http://schemas.microsoft.com/sharepoint/v3"/>
  </ds:schemaRefs>
</ds:datastoreItem>
</file>

<file path=customXml/itemProps2.xml><?xml version="1.0" encoding="utf-8"?>
<ds:datastoreItem xmlns:ds="http://schemas.openxmlformats.org/officeDocument/2006/customXml" ds:itemID="{88437E90-8AFE-4137-B07C-618C80369B6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6ee78bd2-4339-4042-adc0-bcc646419980"/>
    <ds:schemaRef ds:uri="2547570a-e5f4-4946-a4c3-82580e4247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5BE33EC6-7D6C-4AA5-A9D5-3E5B46E49B8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Тема Office</Template>
  <TotalTime>0</TotalTime>
  <Words>97</Words>
  <Application>Microsoft Macintosh PowerPoint</Application>
  <PresentationFormat>Широкоэкранный</PresentationFormat>
  <Paragraphs>12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Comic Sans MS</vt:lpstr>
      <vt:lpstr>Тема Office</vt:lpstr>
      <vt:lpstr>Второклассник в школе</vt:lpstr>
      <vt:lpstr>Важно воспринимать отметки как показатели учебной температуры: двойка – это сигнал к тому, что знания приболели и им нужно лечение, а не нравоучение! </vt:lpstr>
      <vt:lpstr>В учении важна не столько отметка, сколько реальные знания и умения ученика, его трудолюбие, ответственность, потребность в получении новых знаний.  Не последнюю роль в успешности играет вера родителей в возможности своего ребенка.   </vt:lpstr>
      <vt:lpstr>Отрицательные факторы    -Страх (боится быть спрошенным);  -Стыд перед товарищами, родителями, учителем, перед самим собой;  -Взрослые предъявляют слишком завышенные требования.  - Тревожность родителей. </vt:lpstr>
      <vt:lpstr> - Важно учить ребенка сравнивать свои достижения с его же достижениями, но в предыдущем периоде;  - Обязательно хвалить за успехи;  - Надо придумать искусственные стимулы, которые можно давать регулярно при небольших положительных сдвигах в учебе и поведении;  - Ошибаться нормально! </vt:lpstr>
      <vt:lpstr>Нерекомендуемые фразы для общения с ребёнком:   -Я тысячу раз говорил тебе, что…  -Сколько раз надо повторять…  -О чём ты только думаешь…  -Неужели тебе трудно запомнить, что…  -Ты становишься…  -Ты такой же как,…  -Отстань, некогда мне…  -Почему Лена(Настя, Вася и т.д.) такая, а ты - нет… </vt:lpstr>
      <vt:lpstr>Рекомендуемые фразы для общения:   -Ты у меня умный, красивый(и т.д.).  -Как хорошо, что у меня есть ты.  -Ты у меня молодец.  -Я тебя очень люблю.  -Как хорошо ты это сделал, научи и меня этому.  -Спасибо тебе, я тебе очень благодарна.  -Если бы не ты, я бы никогда с этим не справился. </vt:lpstr>
      <vt:lpstr>      Хотите, чтобы ваш ребенок ходил в школу с     удовольствием?  -Не говорите о школе плохо, не критикуйте учителей в присутствии детей.  - Пусть ваш ребёнок видит, что вы интересуетесь его успехами.  - Поддерживайте у ребёнка интерес к учебному труду.  - Учите ребёнка выражать свои мысли.  -В школе ваш ребёнок может столкнуться с критическим отношением к себе.  - Помогите ему не потерять веры в себя.  -Не забывайте чаще хвалить ребёнка за малейший успех и поддерживать в нём уверенность в своих силах.      </vt:lpstr>
      <vt:lpstr>Спасибо за внимание!</vt:lpstr>
    </vt:vector>
  </TitlesOfParts>
  <Company/>
  <LinksUpToDate>false</LinksUpToDate>
  <SharedDoc>false</SharedDoc>
  <HyperlinksChanged>false</HyperlinksChanged>
  <AppVersion>16.0014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Кожурин Роман</dc:creator>
  <cp:lastModifiedBy/>
  <cp:revision>1</cp:revision>
  <dcterms:created xsi:type="dcterms:W3CDTF">2018-06-22T07:53:41Z</dcterms:created>
  <dcterms:modified xsi:type="dcterms:W3CDTF">2018-06-22T08:18:31Z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0x01010019AC5EAA778EFE4AB81F53BA0C48C9BB</vt:lpwstr>
  </property>
</Properties>
</file>