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83" r:id="rId8"/>
    <p:sldId id="264" r:id="rId9"/>
    <p:sldId id="265" r:id="rId10"/>
    <p:sldId id="268" r:id="rId11"/>
    <p:sldId id="267" r:id="rId12"/>
    <p:sldId id="270" r:id="rId13"/>
    <p:sldId id="271" r:id="rId14"/>
    <p:sldId id="284" r:id="rId15"/>
    <p:sldId id="286" r:id="rId16"/>
    <p:sldId id="287" r:id="rId17"/>
    <p:sldId id="288" r:id="rId18"/>
    <p:sldId id="289" r:id="rId19"/>
    <p:sldId id="292" r:id="rId20"/>
    <p:sldId id="290" r:id="rId21"/>
    <p:sldId id="282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46" autoAdjust="0"/>
    <p:restoredTop sz="94660"/>
  </p:normalViewPr>
  <p:slideViewPr>
    <p:cSldViewPr>
      <p:cViewPr varScale="1">
        <p:scale>
          <a:sx n="73" d="100"/>
          <a:sy n="73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7620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22860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438400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eaLnBrk="1" hangingPunct="1"/>
            <a:r>
              <a:rPr lang="ru-RU" altLang="ru-RU" sz="20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ДОПОЛНИТЕЛЬНАЯ ОБЩЕРАЗВИВАЮЩАЯ ПРОГРАММА</a:t>
            </a:r>
          </a:p>
          <a:p>
            <a:pPr algn="ctr"/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</a:rPr>
              <a:t>«Занимательное ЛЕГО »</a:t>
            </a:r>
          </a:p>
          <a:p>
            <a:pPr algn="ctr"/>
            <a:r>
              <a:rPr lang="ru-RU" sz="2000" b="1" dirty="0">
                <a:solidFill>
                  <a:schemeClr val="bg2">
                    <a:lumMod val="75000"/>
                  </a:schemeClr>
                </a:solidFill>
              </a:rPr>
              <a:t>(Технической направленности)  </a:t>
            </a:r>
          </a:p>
          <a:p>
            <a:pPr algn="ctr"/>
            <a:r>
              <a:rPr lang="ru-RU" sz="2000" b="1" dirty="0">
                <a:solidFill>
                  <a:schemeClr val="bg2">
                    <a:lumMod val="75000"/>
                  </a:schemeClr>
                </a:solidFill>
              </a:rPr>
              <a:t>для детей 5-6лет</a:t>
            </a:r>
          </a:p>
          <a:p>
            <a:pPr algn="ctr"/>
            <a:r>
              <a:rPr lang="ru-RU" sz="2000" b="1" dirty="0">
                <a:solidFill>
                  <a:schemeClr val="bg2">
                    <a:lumMod val="75000"/>
                  </a:schemeClr>
                </a:solidFill>
              </a:rPr>
              <a:t>срок реализации программы: 1 год</a:t>
            </a:r>
          </a:p>
          <a:p>
            <a:pPr algn="ctr"/>
            <a:endParaRPr lang="ru-RU" sz="20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46482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униципальное автономное дошкольное образовательное учреждение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 №14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города Гусева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099122" y="4800600"/>
            <a:ext cx="404488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Составитель: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Автор-разработчик программы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воспитатель 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Павлова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Владимировна  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34d07743a71138bae4652ddb74fe92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314700"/>
            <a:ext cx="4724400" cy="354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" y="762001"/>
            <a:ext cx="883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Организационно-педагогические условия реализации программы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0"/>
            <a:ext cx="86868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Участники программы </a:t>
            </a: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дети от 5 до 6 лет (не более 10 человек в группе)</a:t>
            </a:r>
          </a:p>
          <a:p>
            <a:r>
              <a:rPr lang="ru-RU" sz="2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Программа рассчитана </a:t>
            </a: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на 1 год обучения</a:t>
            </a:r>
          </a:p>
          <a:p>
            <a:r>
              <a:rPr lang="ru-RU" sz="2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Курс обучения </a:t>
            </a: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52 часа, из них 16 часов на самоподготовку</a:t>
            </a:r>
          </a:p>
          <a:p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Занятие проходит один раз в неделю, продолжительностью 25минут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0960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4800" y="1371600"/>
          <a:ext cx="8610599" cy="4800600"/>
        </p:xfrm>
        <a:graphic>
          <a:graphicData uri="http://schemas.openxmlformats.org/drawingml/2006/table">
            <a:tbl>
              <a:tblPr/>
              <a:tblGrid>
                <a:gridCol w="10437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806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4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527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20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Раздел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программы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Теория и практика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Самопод-готовка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Всего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«Путешествие по стране LEGO»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«Водная история»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«Забавная ферма»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«Транспорт»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5.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«Веселый зоопарк»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«Детские забавы»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7.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«Космос»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8.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«Маленькие </a:t>
                      </a:r>
                      <a:r>
                        <a:rPr lang="en-US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LEGO</a:t>
                      </a: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-гении»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47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9.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Каникулярный период.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Всего: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838200"/>
            <a:ext cx="914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2.1.Учебный план</a:t>
            </a:r>
            <a:endParaRPr kumimoji="0" lang="ru-RU" sz="2600" b="1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85800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219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6800" y="838201"/>
            <a:ext cx="6096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algn="ctr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2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2.3.1.Учебно-тематический план</a:t>
            </a:r>
            <a:endParaRPr lang="ru-RU" sz="26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" y="1397000"/>
          <a:ext cx="8534400" cy="4568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231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868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269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648475">
                <a:tc gridSpan="2">
                  <a:txBody>
                    <a:bodyPr/>
                    <a:lstStyle/>
                    <a:p>
                      <a:r>
                        <a:rPr lang="ru-RU" dirty="0"/>
                        <a:t>№п.п.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Наименование тем и разделов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Общее количество часов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Самоподготовка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Практические и теоретические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3933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Радел 1. «Путешествие по стране </a:t>
                      </a:r>
                      <a:r>
                        <a:rPr lang="en-US" dirty="0"/>
                        <a:t>LEGO</a:t>
                      </a:r>
                      <a:r>
                        <a:rPr lang="ru-RU" dirty="0"/>
                        <a:t>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421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/>
                        <a:t>Юные конструкторы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421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/>
                        <a:t>Исследователи цвета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3933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1.3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/>
                        <a:t>Волшебные кирпичики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421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1.4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/>
                        <a:t>Башня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421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1.5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/>
                        <a:t>Ворота и заборчик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421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1.6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/>
                        <a:t>Дом, в котором я живу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421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1.7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/>
                        <a:t>Разные домики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421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1.8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/>
                        <a:t>Мебельная фабрика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09600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2.3.2.Содержание программы</a:t>
            </a:r>
            <a:endParaRPr lang="ru-RU" sz="2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1" y="1219200"/>
          <a:ext cx="8915400" cy="6038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431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716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852407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№ </a:t>
                      </a:r>
                      <a:r>
                        <a:rPr lang="ru-RU" dirty="0" err="1">
                          <a:solidFill>
                            <a:schemeClr val="tx1"/>
                          </a:solidFill>
                        </a:rPr>
                        <a:t>п.п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Основное содержание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Основные формы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Средства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обучения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Форма подведения итогов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6685"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Раздел1. 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«Путешествие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по стране 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LEGO»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63851"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«Дом,</a:t>
                      </a:r>
                      <a:r>
                        <a:rPr lang="ru-RU" baseline="0" dirty="0" smtClean="0"/>
                        <a:t> в котором я живу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 Учить строить дома по схемам, </a:t>
                      </a:r>
                      <a:r>
                        <a:rPr lang="ru-RU" b="0" baseline="0" dirty="0" smtClean="0"/>
                        <a:t>умению видеть конструкцию конкретного объекта, анализировать ее основные части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Беседа, </a:t>
                      </a:r>
                      <a:r>
                        <a:rPr lang="ru-RU" dirty="0" smtClean="0"/>
                        <a:t>просмотр презентации,</a:t>
                      </a:r>
                      <a:r>
                        <a:rPr lang="ru-RU" baseline="0" dirty="0" smtClean="0"/>
                        <a:t> показ, творчество детей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Словесные,</a:t>
                      </a:r>
                    </a:p>
                    <a:p>
                      <a:r>
                        <a:rPr lang="ru-RU" dirty="0" smtClean="0"/>
                        <a:t>наглядные</a:t>
                      </a:r>
                      <a:r>
                        <a:rPr lang="ru-RU" dirty="0"/>
                        <a:t>, игровые,</a:t>
                      </a:r>
                      <a:r>
                        <a:rPr lang="ru-RU" baseline="0" dirty="0"/>
                        <a:t> практические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Выставка и анализ работ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75295"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«Разные домики»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Учить строить дома по образцу и преобразовывать по собственному воображению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Занятия в игровой форме,  беседа, показ, творчество детей</a:t>
                      </a:r>
                      <a:endParaRPr lang="ru-RU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Словесные,</a:t>
                      </a:r>
                    </a:p>
                    <a:p>
                      <a:r>
                        <a:rPr kumimoji="0"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наглядные, </a:t>
                      </a:r>
                    </a:p>
                    <a:p>
                      <a:r>
                        <a:rPr kumimoji="0"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игровые, практические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Выставка 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анализ работ</a:t>
                      </a:r>
                      <a:endParaRPr lang="ru-RU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0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214422"/>
          <a:ext cx="8915400" cy="6038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431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716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852407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№ </a:t>
                      </a:r>
                      <a:r>
                        <a:rPr lang="ru-RU" dirty="0" err="1">
                          <a:solidFill>
                            <a:schemeClr val="tx1"/>
                          </a:solidFill>
                        </a:rPr>
                        <a:t>п.п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Основное содержание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Основные формы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Средства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обучения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Форма подведения итогов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6685"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Раздел1. 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«Путешествие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по стране 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LEGO»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63851"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«Дом,</a:t>
                      </a:r>
                      <a:r>
                        <a:rPr lang="ru-RU" baseline="0" dirty="0" smtClean="0"/>
                        <a:t> в котором я живу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 Учить строить дома по схемам, </a:t>
                      </a:r>
                      <a:r>
                        <a:rPr lang="ru-RU" b="0" baseline="0" dirty="0" smtClean="0"/>
                        <a:t>умению видеть конструкцию конкретного объекта, анализировать ее основные части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Беседа, </a:t>
                      </a:r>
                      <a:r>
                        <a:rPr lang="ru-RU" dirty="0" smtClean="0"/>
                        <a:t>просмотр презентации,</a:t>
                      </a:r>
                      <a:r>
                        <a:rPr lang="ru-RU" baseline="0" dirty="0" smtClean="0"/>
                        <a:t> показ, творчество детей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Словесные,</a:t>
                      </a:r>
                    </a:p>
                    <a:p>
                      <a:r>
                        <a:rPr lang="ru-RU" dirty="0" smtClean="0"/>
                        <a:t>наглядные</a:t>
                      </a:r>
                      <a:r>
                        <a:rPr lang="ru-RU" dirty="0"/>
                        <a:t>, игровые,</a:t>
                      </a:r>
                      <a:r>
                        <a:rPr lang="ru-RU" baseline="0" dirty="0"/>
                        <a:t> практические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Выставка и анализ работ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75295"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«Разные домики»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Учить строить дома по образцу и преобразовывать по собственному воображению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Занятия в игровой форме,  беседа, показ, творчество детей</a:t>
                      </a:r>
                      <a:endParaRPr lang="ru-RU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Словесные,</a:t>
                      </a:r>
                    </a:p>
                    <a:p>
                      <a:r>
                        <a:rPr kumimoji="0"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наглядные, </a:t>
                      </a:r>
                    </a:p>
                    <a:p>
                      <a:r>
                        <a:rPr kumimoji="0"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игровые, практические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Выставка 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анализ работ</a:t>
                      </a:r>
                      <a:endParaRPr lang="ru-RU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0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928670"/>
            <a:ext cx="80724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</a:rPr>
              <a:t>Развивающая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</a:rPr>
              <a:t>предметно-пространственная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</a:rPr>
              <a:t>среда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uchkollektor39.ru/uploads/images/items/9c405eef021b4918b563426ffa3703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496"/>
            <a:ext cx="5289701" cy="3134638"/>
          </a:xfrm>
          <a:prstGeom prst="rect">
            <a:avLst/>
          </a:prstGeom>
          <a:noFill/>
        </p:spPr>
      </p:pic>
      <p:pic>
        <p:nvPicPr>
          <p:cNvPr id="5" name="Picture 4" descr="http://cdn1-img.robotbaza.ru/images/products/1/8115/20643763/9090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3505" y="2143116"/>
            <a:ext cx="3750495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785795"/>
            <a:ext cx="8572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кружка «Занимательное ЛЕГО»</a:t>
            </a:r>
            <a:endParaRPr lang="ru-RU" sz="3600" dirty="0"/>
          </a:p>
        </p:txBody>
      </p:sp>
      <p:pic>
        <p:nvPicPr>
          <p:cNvPr id="8" name="Picture 2" descr="C:\Documents and Settings\user\Мои документы\Мои рисунки\УВЕДОМЛЕНИЕ\УВЕДОМЛЕНИЕ 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2071678"/>
            <a:ext cx="4857784" cy="3764804"/>
          </a:xfrm>
          <a:prstGeom prst="rect">
            <a:avLst/>
          </a:prstGeom>
          <a:noFill/>
        </p:spPr>
      </p:pic>
      <p:pic>
        <p:nvPicPr>
          <p:cNvPr id="7" name="Рисунок 6" descr="BrickSet-9027-1ZSYH_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0760" y="4214818"/>
            <a:ext cx="3357562" cy="3357562"/>
          </a:xfrm>
          <a:prstGeom prst="rect">
            <a:avLst/>
          </a:prstGeom>
        </p:spPr>
      </p:pic>
      <p:pic>
        <p:nvPicPr>
          <p:cNvPr id="9" name="Picture 5" descr="C:\Users\Лена\Desktop\550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714884"/>
            <a:ext cx="2617753" cy="1963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608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4876" y="3000372"/>
            <a:ext cx="4214810" cy="3000396"/>
          </a:xfrm>
          <a:prstGeom prst="rect">
            <a:avLst/>
          </a:prstGeom>
        </p:spPr>
      </p:pic>
      <p:pic>
        <p:nvPicPr>
          <p:cNvPr id="2" name="Рисунок 1" descr="image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3428" y="1071546"/>
            <a:ext cx="4595441" cy="3071834"/>
          </a:xfrm>
          <a:prstGeom prst="rect">
            <a:avLst/>
          </a:prstGeom>
        </p:spPr>
      </p:pic>
      <p:pic>
        <p:nvPicPr>
          <p:cNvPr id="5" name="Рисунок 4" descr="BrickSet-9027-1ZSYH_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357166"/>
            <a:ext cx="3357562" cy="335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ена\Desktop\Легоконструирование\IMG_20161226_1008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214422"/>
            <a:ext cx="3143272" cy="4191029"/>
          </a:xfrm>
          <a:prstGeom prst="rect">
            <a:avLst/>
          </a:prstGeom>
          <a:noFill/>
        </p:spPr>
      </p:pic>
      <p:pic>
        <p:nvPicPr>
          <p:cNvPr id="3" name="Рисунок 2" descr="DSC0609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476749" y="1809739"/>
            <a:ext cx="4191028" cy="3143271"/>
          </a:xfrm>
          <a:prstGeom prst="rect">
            <a:avLst/>
          </a:prstGeom>
        </p:spPr>
      </p:pic>
      <p:pic>
        <p:nvPicPr>
          <p:cNvPr id="5" name="Рисунок 4" descr="BrickSet-9027-1ZSYH_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488" y="3429000"/>
            <a:ext cx="4071966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ена\Desktop\изображения\фото54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928670"/>
            <a:ext cx="4714908" cy="3536181"/>
          </a:xfrm>
          <a:prstGeom prst="rect">
            <a:avLst/>
          </a:prstGeom>
          <a:noFill/>
        </p:spPr>
      </p:pic>
      <p:pic>
        <p:nvPicPr>
          <p:cNvPr id="2051" name="Picture 3" descr="C:\Users\Лена\Desktop\изображения\фото54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1571612"/>
            <a:ext cx="3214711" cy="4286280"/>
          </a:xfrm>
          <a:prstGeom prst="rect">
            <a:avLst/>
          </a:prstGeom>
          <a:noFill/>
        </p:spPr>
      </p:pic>
      <p:pic>
        <p:nvPicPr>
          <p:cNvPr id="6" name="Рисунок 5" descr="BrickSet-9027-1ZSYH_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14546" y="3286124"/>
            <a:ext cx="4071966" cy="4071966"/>
          </a:xfrm>
          <a:prstGeom prst="rect">
            <a:avLst/>
          </a:prstGeom>
        </p:spPr>
      </p:pic>
      <p:pic>
        <p:nvPicPr>
          <p:cNvPr id="7" name="Рисунок 6" descr="BrickSet-9027-1ZSYH_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66946" y="3438524"/>
            <a:ext cx="4071966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ена\Desktop\Легоконструирование\IMG_20170324_1642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85860"/>
            <a:ext cx="3643320" cy="4857760"/>
          </a:xfrm>
          <a:prstGeom prst="rect">
            <a:avLst/>
          </a:prstGeom>
          <a:noFill/>
        </p:spPr>
      </p:pic>
      <p:pic>
        <p:nvPicPr>
          <p:cNvPr id="5123" name="Picture 3" descr="C:\Users\Лена\Desktop\Легоконструирование\PC1500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357298"/>
            <a:ext cx="4572000" cy="3429000"/>
          </a:xfrm>
          <a:prstGeom prst="rect">
            <a:avLst/>
          </a:prstGeom>
          <a:noFill/>
        </p:spPr>
      </p:pic>
      <p:pic>
        <p:nvPicPr>
          <p:cNvPr id="4" name="Picture 5" descr="C:\Users\Лена\Desktop\550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4714884"/>
            <a:ext cx="2617753" cy="1963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762001"/>
            <a:ext cx="8839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Программы  осуществляется посредством организации работы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кружка «Занимательное ЛЕГО»</a:t>
            </a:r>
            <a:endParaRPr lang="ru-RU" sz="3600" b="1" dirty="0"/>
          </a:p>
        </p:txBody>
      </p:sp>
      <p:pic>
        <p:nvPicPr>
          <p:cNvPr id="8" name="Рисунок 7" descr="VipTalisman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32" y="2500306"/>
            <a:ext cx="5445572" cy="3769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ена\Desktop\Легоконструирование\фото44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428736"/>
            <a:ext cx="3114684" cy="4152912"/>
          </a:xfrm>
          <a:prstGeom prst="rect">
            <a:avLst/>
          </a:prstGeom>
          <a:noFill/>
        </p:spPr>
      </p:pic>
      <p:pic>
        <p:nvPicPr>
          <p:cNvPr id="3075" name="Picture 3" descr="C:\Users\Лена\Desktop\Легоконструирование\фото44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428736"/>
            <a:ext cx="3107553" cy="4143404"/>
          </a:xfrm>
          <a:prstGeom prst="rect">
            <a:avLst/>
          </a:prstGeom>
          <a:noFill/>
        </p:spPr>
      </p:pic>
      <p:pic>
        <p:nvPicPr>
          <p:cNvPr id="3077" name="Picture 5" descr="C:\Users\Лена\Desktop\550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4500570"/>
            <a:ext cx="2617753" cy="1963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12192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6" name="Рисунок 5" descr="LEGO_10558_PROD_SEC04_148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333" y="2057400"/>
            <a:ext cx="9101667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928670"/>
            <a:ext cx="7215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3"/>
              </a:buClr>
              <a:defRPr/>
            </a:pP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Лего-конструирование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20" y="2000240"/>
            <a:ext cx="3048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выразительно</a:t>
            </a:r>
          </a:p>
        </p:txBody>
      </p:sp>
      <p:sp>
        <p:nvSpPr>
          <p:cNvPr id="6" name="Овал 5"/>
          <p:cNvSpPr/>
          <p:nvPr/>
        </p:nvSpPr>
        <p:spPr>
          <a:xfrm>
            <a:off x="3000364" y="2428868"/>
            <a:ext cx="3429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познавательно</a:t>
            </a:r>
          </a:p>
        </p:txBody>
      </p:sp>
      <p:sp>
        <p:nvSpPr>
          <p:cNvPr id="7" name="Овал 6"/>
          <p:cNvSpPr/>
          <p:nvPr/>
        </p:nvSpPr>
        <p:spPr>
          <a:xfrm>
            <a:off x="6248400" y="2071678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продуктивно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500298" y="1571612"/>
            <a:ext cx="61911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187032" y="195658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929322" y="1571612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42844" y="3429000"/>
            <a:ext cx="90011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является великолепным средством для интеллектуального развития дошкольников, обеспечивающим интеграцию образовательных областей (Речевое, Познавательное и Социально-коммуникативное развитие)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позволяет педагогу сочетать образование, воспитание и развитие дошкольников в режиме игры (учиться и обучаться в игре)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формирует познавательную активность, способствует воспитанию социально-активной личности, формирует навыки общения и сотворчества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объединяет игру с  исследовательской и экспериментальной деятельностью, предоставляет ребенку  возможность экспериментировать и созидать свой собственный мир, где нет границ</a:t>
            </a: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lvl="0" algn="ctr">
              <a:buFont typeface="Wingdings" pitchFamily="2" charset="2"/>
              <a:buChar char="ü"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82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Ведущие теоретические идеи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828800"/>
            <a:ext cx="84582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1905000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1905000"/>
            <a:ext cx="6858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«Если ребёнок в детстве не научился</a:t>
            </a:r>
            <a:br>
              <a:rPr lang="ru-RU" sz="28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8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творить, то и в жизни он будет </a:t>
            </a:r>
            <a:br>
              <a:rPr lang="ru-RU" sz="28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8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только подражать и копировать»</a:t>
            </a:r>
            <a:br>
              <a:rPr lang="ru-RU" sz="28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8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Л. Н. Толстой.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Picture 2" descr="http://kidslog.nl/wp-content/uploads/2012/06/fpipad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3810000"/>
            <a:ext cx="4110014" cy="2311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858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Ключевые понятия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3000" y="1447800"/>
            <a:ext cx="7848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Схема 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Модель  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Деталь 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Блок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Кубик  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Пластина 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Наклонный кубик  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Арка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Ось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Колесо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Шип</a:t>
            </a:r>
          </a:p>
          <a:p>
            <a:pPr lvl="0"/>
            <a:endParaRPr lang="ru-RU" sz="26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новый коллаж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16" y="1285860"/>
            <a:ext cx="1142984" cy="1142984"/>
          </a:xfrm>
          <a:prstGeom prst="rect">
            <a:avLst/>
          </a:prstGeom>
        </p:spPr>
      </p:pic>
      <p:pic>
        <p:nvPicPr>
          <p:cNvPr id="5" name="Рисунок 4" descr="lego-5572-3_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2143116"/>
            <a:ext cx="1749586" cy="1187219"/>
          </a:xfrm>
          <a:prstGeom prst="rect">
            <a:avLst/>
          </a:prstGeom>
        </p:spPr>
      </p:pic>
      <p:pic>
        <p:nvPicPr>
          <p:cNvPr id="6" name="Рисунок 5" descr="80-2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58016" y="2786058"/>
            <a:ext cx="1309675" cy="1309675"/>
          </a:xfrm>
          <a:prstGeom prst="rect">
            <a:avLst/>
          </a:prstGeom>
        </p:spPr>
      </p:pic>
      <p:pic>
        <p:nvPicPr>
          <p:cNvPr id="7" name="Рисунок 6" descr="blue-lego-4-lon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3500438"/>
            <a:ext cx="1571636" cy="1079256"/>
          </a:xfrm>
          <a:prstGeom prst="rect">
            <a:avLst/>
          </a:prstGeom>
        </p:spPr>
      </p:pic>
      <p:pic>
        <p:nvPicPr>
          <p:cNvPr id="8" name="Рисунок 7" descr="10638266-1351239823-79548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786578" y="4214818"/>
            <a:ext cx="1619601" cy="1617914"/>
          </a:xfrm>
          <a:prstGeom prst="rect">
            <a:avLst/>
          </a:prstGeom>
        </p:spPr>
      </p:pic>
      <p:pic>
        <p:nvPicPr>
          <p:cNvPr id="9" name="Рисунок 8" descr="605906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214932" y="4714884"/>
            <a:ext cx="1285884" cy="1285884"/>
          </a:xfrm>
          <a:prstGeom prst="rect">
            <a:avLst/>
          </a:prstGeom>
        </p:spPr>
      </p:pic>
      <p:pic>
        <p:nvPicPr>
          <p:cNvPr id="10" name="Рисунок 9" descr="80-40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071802" y="4572008"/>
            <a:ext cx="1500198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5334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и задачи программы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295400"/>
            <a:ext cx="8610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развитие технического творчества у детей дошкольного возраста посредством 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LEGO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-конструирования и робототехники.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000" u="sng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развивать умение видеть конструкцию конкретного объекта, анализировать ее основные части; развивать умение постановки технической задачи, собирать и изучать нужную информацию, находить конкретное решение задачи и осуществлять свой творческий замысел; развивать коммуникативные способности и навыки межличностного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общения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u="sng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воспитывать у детей интерес к  техническому творчеству; воспитывать аккуратность, трудолюбие и желание добиваться успеха собственным трудом; воспитывать ценностное отношение к собственному труду, труду других людей и его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результатам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0" algn="just"/>
            <a:r>
              <a:rPr lang="ru-RU" sz="2000" u="sng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познакомить с основными деталями 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LEGO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-конструктора, видами конструкций; учить создавать различные конструкции по образцу, схеме, рисунку, условиям, словесной инструкции; учить сравнивать предметы по форме, размеру, цвету, находить закономерности, отличия и общие черты в конструкциях</a:t>
            </a:r>
          </a:p>
          <a:p>
            <a:pPr algn="just">
              <a:buNone/>
            </a:pP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00393.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736" y="3143248"/>
            <a:ext cx="1785950" cy="1785950"/>
          </a:xfrm>
          <a:prstGeom prst="rect">
            <a:avLst/>
          </a:prstGeom>
        </p:spPr>
      </p:pic>
      <p:pic>
        <p:nvPicPr>
          <p:cNvPr id="8" name="Рисунок 7" descr="17187_863889_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4214818"/>
            <a:ext cx="2909885" cy="215024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00200" y="838200"/>
            <a:ext cx="57638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 работы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401" y="1524000"/>
            <a:ext cx="70556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Конструирование по образцу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Конструирование по условиям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Конструирование по замыслу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Конструирование по простейшим чертежам и наглядным схемам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Конструирование по модели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Конструирование по теме </a:t>
            </a:r>
          </a:p>
        </p:txBody>
      </p:sp>
      <p:pic>
        <p:nvPicPr>
          <p:cNvPr id="9" name="Рисунок 8" descr="4934_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4214818"/>
            <a:ext cx="1866895" cy="1928895"/>
          </a:xfrm>
          <a:prstGeom prst="rect">
            <a:avLst/>
          </a:prstGeom>
        </p:spPr>
      </p:pic>
      <p:pic>
        <p:nvPicPr>
          <p:cNvPr id="12" name="Рисунок 11" descr="62840fba6f24367a5b4c244a8b09e14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28861" y="4143380"/>
            <a:ext cx="1643074" cy="2063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762000"/>
            <a:ext cx="586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работы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720840"/>
            <a:ext cx="8305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словесные  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наглядные  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практические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коллективный просмотр фильмов и презентаций с обсуждением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посещение  выставок, библиотек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выставки творческих работ в группе и в ДОУ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мастер-классы с педагогами и родителями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консультации для родителей и педагогов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20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371600"/>
            <a:ext cx="86868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результате освоения  Программы дети будут: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знать: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основные детали 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LEGO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-конструктора (назначение, особенности)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простейшие основы механики (устойчивость конструкций,     прочность соединения, виды соединения деталей механизма)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виды конструкций: плоские, объёмные, неподвижное и подвижное соединение деталей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технологическую последовательность изготовления несложных конструкций</a:t>
            </a:r>
          </a:p>
          <a:p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уметь: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осуществлять подбор деталей, необходимых для конструирования (по виду      и цвету)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конструировать, ориентируясь на образец и  пошаговую схему изготовления конструкции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анализировать и планировать предстоящую практическую работу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самостоятельно определять количество деталей в конструкции моделей</a:t>
            </a:r>
          </a:p>
          <a:p>
            <a:pPr lvl="0"/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реализовывать творческий замысел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осуществлять контроль качества результатов собственной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деятельности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</a:p>
          <a:p>
            <a:pPr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09600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Прогнозируемые результаты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852</TotalTime>
  <Words>925</Words>
  <Application>Microsoft Office PowerPoint</Application>
  <PresentationFormat>Экран (4:3)</PresentationFormat>
  <Paragraphs>254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11</cp:revision>
  <dcterms:created xsi:type="dcterms:W3CDTF">2016-06-16T11:25:53Z</dcterms:created>
  <dcterms:modified xsi:type="dcterms:W3CDTF">2018-06-21T19:32:15Z</dcterms:modified>
</cp:coreProperties>
</file>