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16"/>
  </p:notesMasterIdLst>
  <p:handoutMasterIdLst>
    <p:handoutMasterId r:id="rId17"/>
  </p:handoutMasterIdLst>
  <p:sldIdLst>
    <p:sldId id="257" r:id="rId5"/>
    <p:sldId id="262" r:id="rId6"/>
    <p:sldId id="266" r:id="rId7"/>
    <p:sldId id="263" r:id="rId8"/>
    <p:sldId id="267" r:id="rId9"/>
    <p:sldId id="264" r:id="rId10"/>
    <p:sldId id="265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85EC8-B959-4F57-AFDD-765C1E16BCE0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03E12-5856-4F49-80CF-3F4EC75E5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464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03E12-5856-4F49-80CF-3F4EC75E5B3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615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8" y="1898977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0" y="2585668"/>
            <a:ext cx="2417069" cy="34564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0" y="2889345"/>
            <a:ext cx="2115316" cy="314554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0" y="2585668"/>
            <a:ext cx="2417069" cy="34564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0" y="2889345"/>
            <a:ext cx="2115316" cy="3145542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" y="2744164"/>
            <a:ext cx="2298197" cy="32979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4" y="2290011"/>
            <a:ext cx="1642875" cy="375209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" y="2744164"/>
            <a:ext cx="2298197" cy="32979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4" y="2290011"/>
            <a:ext cx="1642875" cy="375209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4" y="2399740"/>
            <a:ext cx="1463043" cy="36423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6" y="2320491"/>
            <a:ext cx="2002540" cy="372161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4" y="2399740"/>
            <a:ext cx="1463043" cy="36423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6" y="2320491"/>
            <a:ext cx="2002540" cy="372161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69" y="2195523"/>
            <a:ext cx="2176276" cy="38465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6" y="2180283"/>
            <a:ext cx="2575565" cy="3861824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69" y="2195523"/>
            <a:ext cx="2176276" cy="3846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6" y="2180283"/>
            <a:ext cx="2575565" cy="3861824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6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101" y="505796"/>
            <a:ext cx="6388621" cy="448361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549" y="1482683"/>
            <a:ext cx="6614173" cy="2529845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676968" y="2569705"/>
            <a:ext cx="6614173" cy="699587"/>
          </a:xfrm>
          <a:prstGeom prst="rect">
            <a:avLst/>
          </a:prstGeom>
        </p:spPr>
        <p:txBody>
          <a:bodyPr/>
          <a:lstStyle>
            <a:lvl1pPr>
              <a:defRPr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б</a:t>
            </a:r>
            <a:r>
              <a:rPr lang="en-US" dirty="0"/>
              <a:t> </a:t>
            </a:r>
            <a:r>
              <a:rPr lang="ru-RU" dirty="0"/>
              <a:t>р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е</a:t>
            </a:r>
            <a:r>
              <a:rPr lang="en-US" dirty="0"/>
              <a:t> </a:t>
            </a:r>
            <a:r>
              <a:rPr lang="ru-RU" dirty="0"/>
              <a:t>ц</a:t>
            </a:r>
            <a:r>
              <a:rPr lang="en-US" dirty="0"/>
              <a:t> 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г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л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в</a:t>
            </a:r>
            <a:r>
              <a:rPr lang="en-US" dirty="0"/>
              <a:t> </a:t>
            </a:r>
            <a:r>
              <a:rPr lang="ru-RU" dirty="0"/>
              <a:t>к</a:t>
            </a:r>
            <a:r>
              <a:rPr lang="en-US" dirty="0"/>
              <a:t> </a:t>
            </a:r>
            <a:r>
              <a:rPr lang="ru-RU" dirty="0"/>
              <a:t>а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86" y="2569705"/>
            <a:ext cx="1690142" cy="368398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098" y="4089357"/>
            <a:ext cx="1563627" cy="195377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302" y="1959719"/>
            <a:ext cx="2320644" cy="408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4.44444E-6 L 0.00078 -0.134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671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54167E-6 -4.44444E-6 L 0.00065 -0.16851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842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79167E-6 -4.44444E-6 L -0.0004 -0.17407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870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2.96296E-6 L 0.1987 -0.0041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-20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33333E-6 L -0.21927 0.0018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64" y="9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90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</p:sldLayoutIdLst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5.png"/><Relationship Id="rId7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5698" y="3292383"/>
            <a:ext cx="2115316" cy="3145542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248619" y="115787"/>
            <a:ext cx="9442493" cy="4300763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организации проведения прогулок для формирования здорового образа жизни детей</a:t>
            </a:r>
          </a:p>
        </p:txBody>
      </p:sp>
      <p:pic>
        <p:nvPicPr>
          <p:cNvPr id="10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7900" y="4416550"/>
            <a:ext cx="573534" cy="505026"/>
          </a:xfrm>
          <a:prstGeom prst="rect">
            <a:avLst/>
          </a:prstGeom>
        </p:spPr>
      </p:pic>
      <p:grpSp>
        <p:nvGrpSpPr>
          <p:cNvPr id="11" name="Group 2"/>
          <p:cNvGrpSpPr/>
          <p:nvPr/>
        </p:nvGrpSpPr>
        <p:grpSpPr>
          <a:xfrm>
            <a:off x="420982" y="3182206"/>
            <a:ext cx="2417069" cy="3456439"/>
            <a:chOff x="3344569" y="426786"/>
            <a:chExt cx="2417069" cy="3456439"/>
          </a:xfrm>
        </p:grpSpPr>
        <p:pic>
          <p:nvPicPr>
            <p:cNvPr id="12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44569" y="426786"/>
              <a:ext cx="1863051" cy="3456439"/>
            </a:xfrm>
            <a:prstGeom prst="rect">
              <a:avLst/>
            </a:prstGeom>
          </p:spPr>
        </p:pic>
        <p:pic>
          <p:nvPicPr>
            <p:cNvPr id="13" name="Рисунок 6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6898" y="2129883"/>
              <a:ext cx="754740" cy="379141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7874000" y="5438316"/>
            <a:ext cx="299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 воспитатель:</a:t>
            </a:r>
          </a:p>
          <a:p>
            <a:r>
              <a:rPr lang="ru-RU" sz="2400" dirty="0" err="1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М.Ю.Пряхина</a:t>
            </a:r>
            <a:endParaRPr lang="ru-RU" sz="2400" dirty="0">
              <a:ln>
                <a:solidFill>
                  <a:schemeClr val="tx1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16667E-6 7.40741E-7 L -0.19362 0.00648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87" y="3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6 4.81481E-6 C 0.00443 -0.00741 0.01992 -0.01413 0.02565 -0.01413 C 0.06016 -0.01413 0.09584 0.09884 0.09584 0.21203 C 0.09584 0.15486 0.1138 0.09884 0.13047 0.09884 C 0.14831 0.09884 0.16498 0.15555 0.16498 0.21203 C 0.16498 0.18379 0.17383 0.15486 0.18282 0.15486 C 0.19167 0.15486 0.20065 0.18287 0.20065 0.21203 C 0.20065 0.19722 0.20521 0.18379 0.20951 0.18379 C 0.21407 0.18379 0.21836 0.19814 0.21836 0.21203 C 0.21836 0.20439 0.22058 0.19722 0.22292 0.19722 C 0.22409 0.19722 0.22735 0.20486 0.22735 0.21203 C 0.22735 0.2081 0.22852 0.20439 0.22956 0.20439 C 0.22956 0.20532 0.23177 0.20787 0.23177 0.21203 C 0.23177 0.20995 0.23177 0.2081 0.23295 0.2081 C 0.23295 0.20902 0.23412 0.21018 0.23412 0.21203 C 0.23412 0.21111 0.23412 0.20995 0.23412 0.20902 C 0.23529 0.20902 0.23529 0.20995 0.23529 0.21111 C 0.23646 0.21111 0.23646 0.21018 0.23646 0.20902 C 0.23763 0.20902 0.23763 0.20995 0.23763 0.21111 " pathEditMode="relative" rAng="0" ptsTypes="AAAAAAAAAAAAAAAAAAA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8000" y="0"/>
            <a:ext cx="112649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Варианты </a:t>
            </a:r>
            <a:r>
              <a:rPr lang="ru-RU" sz="24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выносного материала</a:t>
            </a:r>
            <a:r>
              <a:rPr lang="ru-RU" sz="24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ru-RU" sz="2400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песочницы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совочки, ведёрки, формочки, ситечки, машинки (грузовики, экскаваторы). Для украшения построек из песка пригодятся флажки, кубики, пластиковые окошки и др. Игры в песочнице — один из любимых видов деятельности на прогулке у младших дошкольников 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подвижных игр и спортивных упражнений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наборы для лапты, городков, маски, кегли, мячи, скакалки,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резиночки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обручи, в зимнее время — санки и ледянки. Игра в кегли всегда вызывает интерес у ребят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наблюдений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сачки-ветроуказатели, вертушки, цветные стёкла (безопасные, лучше пластиковые), солнцезащитные очки, лупы. Вертушка — лучший инструмент для наблюдения за силой ветра.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1650" y="2887682"/>
            <a:ext cx="6197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трудовых поручений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лопатки, веники, тачки, лейки, грабельки. Воспитанники подготовительной группы активно помогают взрослым в уборке территории. 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куклы, игрушечные коляски или санки, машинки, кубики, набор кукольной посуды, набор для игры в магазин, наборы для игр с водой. Игры с водой — любимая летняя забава для детей всех возрастов.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деятельности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листы бумаги или картона, раскраски, краски и кисти для рисования, пластилин. Рисование окрашенной водой на снегу внесёт разнообразие в зимние прогулки. 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книги для чтения и обсуждения, альбомы и открытки с иллюстрациями для рассматривания.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19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088912" y="2172186"/>
            <a:ext cx="410058" cy="3715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0701" y="111170"/>
            <a:ext cx="116712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правильная организация и проведение прогулки: укрепление здоровья, развитие двигательной активности детей, подбор одежды в соответствии с сезоном и температурой воздуха, подвижные игры, пример взрослого, в отношении к своему здоровью – все это является залогом привития детям здорового образа жизни.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0200" y="2435710"/>
            <a:ext cx="5753100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4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0833E-6 -4.07407E-6 C -0.06419 -0.00926 -0.12356 -0.03263 -0.19192 -0.02708 C -0.24049 -0.0206 -0.2862 -0.01666 -0.33294 0.02848 C -0.38672 0.08033 -0.42734 0.13403 -0.44922 0.19561 L -0.55403 0.48033 " pathEditMode="relative" rAng="20040000" ptsTypes="AAA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86" y="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46200" y="232905"/>
            <a:ext cx="9080500" cy="4427995"/>
          </a:xfrm>
        </p:spPr>
        <p:txBody>
          <a:bodyPr/>
          <a:lstStyle/>
          <a:p>
            <a:pPr lvl="0" algn="ctr"/>
            <a:r>
              <a:rPr lang="ru-RU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прогулки:</a:t>
            </a:r>
            <a:br>
              <a:rPr lang="ru-RU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наблюдение;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двигательная активность: подвижные, спортивные игры, спортивные упражнения;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индивидуальная работа по различным направлениям развития воспитанников;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трудовые поручения;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самостоятельная деятельность детей.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n w="22225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96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0521" y="177800"/>
            <a:ext cx="7980394" cy="118110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наблюдений:</a:t>
            </a:r>
            <a:endParaRPr lang="ru-RU" b="1" dirty="0">
              <a:ln w="222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5" y="2487115"/>
            <a:ext cx="2176276" cy="38465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9529" y="2336288"/>
            <a:ext cx="2575565" cy="38618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0231" y="1565136"/>
            <a:ext cx="3435461" cy="225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0715" y="1489884"/>
            <a:ext cx="3555459" cy="24021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0229" y="4175892"/>
            <a:ext cx="3435461" cy="2349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3463" y="4137834"/>
            <a:ext cx="2349967" cy="268443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943062" y="3798056"/>
            <a:ext cx="39707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«Носит одуванчик жёлтый сарафанчик»</a:t>
            </a:r>
            <a:endParaRPr lang="ru-RU" sz="1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1244" y="3781727"/>
            <a:ext cx="153343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 ягоды»</a:t>
            </a:r>
            <a:endParaRPr lang="ru-RU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103430" y="6090839"/>
            <a:ext cx="11993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«Вишня </a:t>
            </a:r>
          </a:p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цвету»</a:t>
            </a:r>
            <a:endParaRPr lang="ru-RU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79161" y="6519446"/>
            <a:ext cx="264200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«Надела берёзка серёжки»</a:t>
            </a:r>
            <a:endParaRPr lang="ru-RU" sz="1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7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7971" y="283586"/>
            <a:ext cx="8145494" cy="1075314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активность</a:t>
            </a:r>
            <a:endParaRPr lang="ru-RU" b="1" dirty="0">
              <a:ln w="222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80" y="2585668"/>
            <a:ext cx="2417069" cy="34564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4287" y="2896565"/>
            <a:ext cx="2115316" cy="31455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15" y="2570102"/>
            <a:ext cx="4608585" cy="34564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266" y="1358900"/>
            <a:ext cx="3919229" cy="29394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499" y="2896565"/>
            <a:ext cx="4316582" cy="323743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51392" y="6042107"/>
            <a:ext cx="280443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«Поймай бабочку»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5016" y="4313887"/>
            <a:ext cx="240989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«Лохматый пёс»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18862" y="6134001"/>
            <a:ext cx="16738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«Воробей»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254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6684" y="3612279"/>
            <a:ext cx="2115316" cy="3145542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667719" y="132902"/>
            <a:ext cx="9442493" cy="905448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</a:t>
            </a:r>
            <a:endParaRPr lang="ru-RU" sz="4800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2329" y="4490454"/>
            <a:ext cx="573534" cy="505026"/>
          </a:xfrm>
          <a:prstGeom prst="rect">
            <a:avLst/>
          </a:prstGeom>
        </p:spPr>
      </p:pic>
      <p:grpSp>
        <p:nvGrpSpPr>
          <p:cNvPr id="11" name="Group 2"/>
          <p:cNvGrpSpPr/>
          <p:nvPr/>
        </p:nvGrpSpPr>
        <p:grpSpPr>
          <a:xfrm>
            <a:off x="0" y="3292383"/>
            <a:ext cx="2417069" cy="3456439"/>
            <a:chOff x="3344569" y="426786"/>
            <a:chExt cx="2417069" cy="3456439"/>
          </a:xfrm>
        </p:grpSpPr>
        <p:pic>
          <p:nvPicPr>
            <p:cNvPr id="12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44569" y="426786"/>
              <a:ext cx="1863051" cy="3456439"/>
            </a:xfrm>
            <a:prstGeom prst="rect">
              <a:avLst/>
            </a:prstGeom>
          </p:spPr>
        </p:pic>
        <p:pic>
          <p:nvPicPr>
            <p:cNvPr id="13" name="Рисунок 6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6898" y="2129883"/>
              <a:ext cx="754740" cy="379141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1936" y="1159632"/>
            <a:ext cx="2997931" cy="22416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8965" y="1170411"/>
            <a:ext cx="3020680" cy="22655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605" y="3494202"/>
            <a:ext cx="2380264" cy="31736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9922" y="3529555"/>
            <a:ext cx="2369723" cy="315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89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16667E-6 7.40741E-7 L -0.19362 0.00648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87" y="3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6 4.81481E-6 C 0.00443 -0.00741 0.01992 -0.01413 0.02565 -0.01413 C 0.06016 -0.01413 0.09584 0.09884 0.09584 0.21203 C 0.09584 0.15486 0.1138 0.09884 0.13047 0.09884 C 0.14831 0.09884 0.16498 0.15555 0.16498 0.21203 C 0.16498 0.18379 0.17383 0.15486 0.18282 0.15486 C 0.19167 0.15486 0.20065 0.18287 0.20065 0.21203 C 0.20065 0.19722 0.20521 0.18379 0.20951 0.18379 C 0.21407 0.18379 0.21836 0.19814 0.21836 0.21203 C 0.21836 0.20439 0.22058 0.19722 0.22292 0.19722 C 0.22409 0.19722 0.22735 0.20486 0.22735 0.21203 C 0.22735 0.2081 0.22852 0.20439 0.22956 0.20439 C 0.22956 0.20532 0.23177 0.20787 0.23177 0.21203 C 0.23177 0.20995 0.23177 0.2081 0.23295 0.2081 C 0.23295 0.20902 0.23412 0.21018 0.23412 0.21203 C 0.23412 0.21111 0.23412 0.20995 0.23412 0.20902 C 0.23529 0.20902 0.23529 0.20995 0.23529 0.21111 C 0.23646 0.21111 0.23646 0.21018 0.23646 0.20902 C 0.23763 0.20902 0.23763 0.20995 0.23763 0.21111 " pathEditMode="relative" rAng="0" ptsTypes="AAAAAAAAAAAAAAAAAAA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3100" y="118486"/>
            <a:ext cx="7505700" cy="986414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</a:t>
            </a:r>
            <a:r>
              <a:rPr lang="ru-RU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поручения</a:t>
            </a:r>
            <a:endParaRPr lang="ru-RU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050" y="3375602"/>
            <a:ext cx="4019550" cy="30146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2100" y="1104900"/>
            <a:ext cx="4152900" cy="31146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5900" y="2091314"/>
            <a:ext cx="4127500" cy="309562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11105" y="6435725"/>
            <a:ext cx="321959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«Уборка веточек на участке»</a:t>
            </a:r>
            <a:endParaRPr lang="ru-RU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35139" y="5186940"/>
            <a:ext cx="250902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«Собираем урожай»</a:t>
            </a:r>
            <a:endParaRPr lang="ru-RU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50839" y="4219575"/>
            <a:ext cx="371672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«Подкармливаем птиц зимой»</a:t>
            </a:r>
            <a:endParaRPr lang="ru-RU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54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317" y="245500"/>
            <a:ext cx="10325100" cy="92290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</a:t>
            </a:r>
            <a:r>
              <a:rPr lang="ru-RU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</a:t>
            </a:r>
            <a:endParaRPr lang="ru-RU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1143" y="2708792"/>
            <a:ext cx="2002540" cy="37216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825512" y="2337286"/>
            <a:ext cx="410058" cy="3715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7093" y="3602539"/>
            <a:ext cx="3538419" cy="26538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657" y="1327246"/>
            <a:ext cx="3550805" cy="26631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26" y="4149197"/>
            <a:ext cx="3538546" cy="265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56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0833E-6 -4.07407E-6 C -0.06419 -0.00926 -0.12356 -0.03263 -0.19192 -0.02708 C -0.24049 -0.0206 -0.2862 -0.01666 -0.33294 0.02848 C -0.38672 0.08033 -0.42734 0.13403 -0.44922 0.19561 L -0.55403 0.48033 " pathEditMode="relative" rAng="20040000" ptsTypes="AAA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86" y="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66700" y="210026"/>
            <a:ext cx="1132840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altLang="ru-RU" sz="2400" b="1" i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altLang="ru-RU" sz="3200" b="1" i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altLang="ru-RU" sz="32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продолжительности прогулки. </a:t>
            </a:r>
            <a:endParaRPr lang="ru-RU" altLang="ru-RU" sz="3200" b="1" i="1" dirty="0" smtClean="0">
              <a:ln w="2222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altLang="ru-RU" sz="3200" b="1" i="1" dirty="0" smtClean="0">
              <a:ln w="2222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altLang="ru-RU" sz="28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Рекомендуемая продолжительность ежедневных прогулок составляет 3 - 4 часа. Продолжительность прогулки определяется дошкольной образовательной организацией в зависимости от климатических условий. При температуре воздуха ниже минус 15 °C и скорости ветра более 7 м/с продолжительность прогулки рекомендуется сокращать.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Рекомендуется организовывать прогулки 2 раза в день: в первую половину дня и во вторую половину дня - после дневного сна или перед уходом детей домой.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достижения оздоровительного эффекта в летний период в режиме дня предусматривается максимальное пребывание детей на свежем воздухе с перерывами для приема пищи и сна.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зимний период прогулки на воздухе проводятся 2 раза в день в первую половину дня –до обеда, во вторую половину дня после дневного сна или перед уходом детей домой.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76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66700" y="210026"/>
            <a:ext cx="113284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200" b="1" i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3200" b="1" i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32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200" b="1" i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игрушкам</a:t>
            </a:r>
            <a:r>
              <a:rPr lang="ru-RU" sz="32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i="1" dirty="0" smtClean="0">
              <a:ln w="2222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i="1" dirty="0" smtClean="0">
              <a:ln w="2222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прогулке должны быть игрушки, которые хорошо поддаются санобработке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(пластмасса, резина, дерево, гипс, яркие краски которых не блекнут на воздухе).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сезонам привлекаются различные варианты выносного материала. Правильный подбор дополнительного оборудования и инструментов способствует развитию положительной мотивации ребят к познавательной деятельности, физической активности, тяги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труду. </a:t>
            </a:r>
            <a:endParaRPr lang="ru-RU" sz="2400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100" y="3111500"/>
            <a:ext cx="2133600" cy="3637322"/>
            <a:chOff x="3344569" y="426786"/>
            <a:chExt cx="2417069" cy="3456439"/>
          </a:xfrm>
        </p:grpSpPr>
        <p:pic>
          <p:nvPicPr>
            <p:cNvPr id="4" name="Рисунок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44569" y="426786"/>
              <a:ext cx="1863051" cy="3456439"/>
            </a:xfrm>
            <a:prstGeom prst="rect">
              <a:avLst/>
            </a:prstGeom>
          </p:spPr>
        </p:pic>
        <p:pic>
          <p:nvPicPr>
            <p:cNvPr id="5" name="Рисунок 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6898" y="2129883"/>
              <a:ext cx="754740" cy="379141"/>
            </a:xfrm>
            <a:prstGeom prst="rect">
              <a:avLst/>
            </a:prstGeom>
          </p:spPr>
        </p:pic>
      </p:grpSp>
      <p:pic>
        <p:nvPicPr>
          <p:cNvPr id="6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6474" y="4118788"/>
            <a:ext cx="810280" cy="7134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62300" y="2830115"/>
            <a:ext cx="8432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Обработка игрушек проводится ежедневно после прогулки. Игрушки моют или стирают ежедневно в конце дня, а в ясельных группах - 2 раза в день. Кукольная одежда стирается по мере загрязнения с использованием детского мыла и проглаживается.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746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6 4.81481E-6 C 0.00443 -0.00741 0.01992 -0.01413 0.02565 -0.01413 C 0.06016 -0.01413 0.09584 0.09884 0.09584 0.21203 C 0.09584 0.15486 0.1138 0.09884 0.13047 0.09884 C 0.14831 0.09884 0.16498 0.15555 0.16498 0.21203 C 0.16498 0.18379 0.17383 0.15486 0.18282 0.15486 C 0.19167 0.15486 0.20065 0.18287 0.20065 0.21203 C 0.20065 0.19722 0.20521 0.18379 0.20951 0.18379 C 0.21407 0.18379 0.21836 0.19814 0.21836 0.21203 C 0.21836 0.20439 0.22058 0.19722 0.22292 0.19722 C 0.22409 0.19722 0.22735 0.20486 0.22735 0.21203 C 0.22735 0.2081 0.22852 0.20439 0.22956 0.20439 C 0.22956 0.20532 0.23177 0.20787 0.23177 0.21203 C 0.23177 0.20995 0.23177 0.2081 0.23295 0.2081 C 0.23295 0.20902 0.23412 0.21018 0.23412 0.21203 C 0.23412 0.21111 0.23412 0.20995 0.23412 0.20902 C 0.23529 0.20902 0.23529 0.20995 0.23529 0.21111 C 0.23646 0.21111 0.23646 0.21018 0.23646 0.20902 C 0.23763 0.20902 0.23763 0.20995 0.23763 0.21111 " pathEditMode="relative" rAng="0" ptsTypes="AAAAAAAAAAAAAAAAAAA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2FF6AE2C-0855-4436-BAB0-964168DB80F7}" vid="{82FFDBF2-270A-4196-BBA2-1947BAF14E3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F67FFB0-F441-4120-8FA0-C46780EE30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8F9056-19CC-403D-A4E3-D0BFC3D9E6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2C15FF-1675-4B64-8D0C-D78E36D0F68C}">
  <ds:schemaRefs>
    <ds:schemaRef ds:uri="6ee78bd2-4339-4042-adc0-bcc646419980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sharepoint/v3"/>
    <ds:schemaRef ds:uri="2547570a-e5f4-4946-a4c3-82580e42479e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 играющими детьми</Template>
  <TotalTime>0</TotalTime>
  <Words>518</Words>
  <Application>Microsoft Office PowerPoint</Application>
  <PresentationFormat>Широкоэкранный</PresentationFormat>
  <Paragraphs>45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UI</vt:lpstr>
      <vt:lpstr>Times New Roman</vt:lpstr>
      <vt:lpstr>Тема1</vt:lpstr>
      <vt:lpstr>Презентация PowerPoint</vt:lpstr>
      <vt:lpstr>Структура прогулки:  - наблюдение; - двигательная активность: подвижные, спортивные игры, спортивные упражнения; - индивидуальная работа по различным направлениям развития воспитанников; - трудовые поручения; - самостоятельная деятельность детей. </vt:lpstr>
      <vt:lpstr>Организация наблюдений:</vt:lpstr>
      <vt:lpstr>Двигательная активность</vt:lpstr>
      <vt:lpstr>Презентация PowerPoint</vt:lpstr>
      <vt:lpstr>Трудовые поручения</vt:lpstr>
      <vt:lpstr>Самостоятельная деятельность детей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2018-05-09T19:23:11Z</dcterms:created>
  <dcterms:modified xsi:type="dcterms:W3CDTF">2018-06-23T06:11:48Z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