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87" r:id="rId5"/>
    <p:sldId id="269" r:id="rId6"/>
    <p:sldId id="266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1" r:id="rId18"/>
    <p:sldId id="300" r:id="rId19"/>
    <p:sldId id="302" r:id="rId20"/>
    <p:sldId id="303" r:id="rId21"/>
    <p:sldId id="258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836712"/>
            <a:ext cx="6552728" cy="4104456"/>
          </a:xfrm>
          <a:prstGeom prst="rect">
            <a:avLst/>
          </a:prstGeom>
        </p:spPr>
        <p:txBody>
          <a:bodyPr wrap="none">
            <a:prstTxWarp prst="textWave2">
              <a:avLst>
                <a:gd name="adj1" fmla="val 12500"/>
                <a:gd name="adj2" fmla="val -592"/>
              </a:avLst>
            </a:prstTxWarp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Гастроли   госпожи 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8123" y="5369211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Внеклассное мероприятие для учащихся 10 классов.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hlinkClick r:id="rId2" action="ppaction://hlinksldjump"/>
              </a:rPr>
              <a:t>Квадрат</a:t>
            </a:r>
            <a:r>
              <a:rPr lang="ru-RU" altLang="ru-RU" smtClean="0">
                <a:hlinkClick r:id="rId2" action="ppaction://hlinksldjump"/>
              </a:rPr>
              <a:t>. Картина «Черный квадрат» </a:t>
            </a:r>
            <a:endParaRPr lang="ru-RU" altLang="ru-RU" smtClean="0"/>
          </a:p>
        </p:txBody>
      </p:sp>
      <p:pic>
        <p:nvPicPr>
          <p:cNvPr id="43011" name="Picture 5" descr="B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2852738"/>
            <a:ext cx="3321050" cy="327660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87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00FF"/>
                </a:solidFill>
                <a:latin typeface="Century" panose="02040604050505020304" pitchFamily="18" charset="0"/>
              </a:rPr>
              <a:t>Какая геометрическая фигура занимает центральное место на известной картине Пабло Пикассо? </a:t>
            </a:r>
          </a:p>
          <a:p>
            <a:pPr eaLnBrk="1" hangingPunct="1"/>
            <a:endParaRPr lang="ru-RU" altLang="ru-RU" dirty="0" smtClean="0">
              <a:solidFill>
                <a:srgbClr val="0000FF"/>
              </a:solidFill>
              <a:latin typeface="Century" panose="02040604050505020304" pitchFamily="18" charset="0"/>
            </a:endParaRPr>
          </a:p>
          <a:p>
            <a:pPr eaLnBrk="1" hangingPunct="1"/>
            <a:endParaRPr lang="ru-RU" altLang="ru-RU" dirty="0" smtClean="0"/>
          </a:p>
          <a:p>
            <a:pPr marL="0" indent="0" eaLnBrk="1" hangingPunct="1"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422389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hlinkClick r:id="rId2" action="ppaction://hlinksldjump"/>
              </a:rPr>
              <a:t>Шар</a:t>
            </a:r>
            <a:r>
              <a:rPr lang="ru-RU" altLang="ru-RU" smtClean="0">
                <a:hlinkClick r:id="rId2" action="ppaction://hlinksldjump"/>
              </a:rPr>
              <a:t>. Картина «Девочка на шаре»</a:t>
            </a:r>
            <a:endParaRPr lang="ru-RU" altLang="ru-RU" smtClean="0"/>
          </a:p>
        </p:txBody>
      </p:sp>
      <p:pic>
        <p:nvPicPr>
          <p:cNvPr id="44035" name="Picture 5" descr="tn_picasso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65400"/>
            <a:ext cx="2833687" cy="3744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52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00FF"/>
                </a:solidFill>
                <a:latin typeface="Century" panose="02040604050505020304" pitchFamily="18" charset="0"/>
              </a:rPr>
              <a:t>Назовите «математическое» направление в изобразительном искусстве начала 20 века. </a:t>
            </a:r>
          </a:p>
          <a:p>
            <a:pPr eaLnBrk="1" hangingPunct="1"/>
            <a:endParaRPr lang="ru-RU" altLang="ru-RU" dirty="0" smtClean="0">
              <a:solidFill>
                <a:srgbClr val="0000FF"/>
              </a:solidFill>
              <a:latin typeface="Century" panose="02040604050505020304" pitchFamily="18" charset="0"/>
            </a:endParaRPr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5977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hlinkClick r:id="rId2" action="ppaction://hlinksldjump"/>
              </a:rPr>
              <a:t>Кубизм</a:t>
            </a:r>
            <a:r>
              <a:rPr lang="ru-RU" altLang="ru-RU" smtClean="0">
                <a:hlinkClick r:id="rId2" action="ppaction://hlinksldjump"/>
              </a:rPr>
              <a:t> </a:t>
            </a:r>
            <a:endParaRPr lang="ru-RU" altLang="ru-RU" smtClean="0"/>
          </a:p>
        </p:txBody>
      </p:sp>
      <p:pic>
        <p:nvPicPr>
          <p:cNvPr id="47107" name="Picture 5" descr="a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205038"/>
            <a:ext cx="1905000" cy="2362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8" name="Picture 7" descr="PH030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15888"/>
            <a:ext cx="1992313" cy="2663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9" name="Picture 9" descr="0330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149725"/>
            <a:ext cx="1809750" cy="23050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2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00FF"/>
                </a:solidFill>
                <a:latin typeface="Century" panose="02040604050505020304" pitchFamily="18" charset="0"/>
              </a:rPr>
              <a:t>Какая геометрическая фигура дала название танцу кадриль? </a:t>
            </a:r>
          </a:p>
          <a:p>
            <a:pPr eaLnBrk="1" hangingPunct="1"/>
            <a:endParaRPr lang="ru-RU" altLang="ru-RU" dirty="0" smtClean="0">
              <a:solidFill>
                <a:srgbClr val="0000FF"/>
              </a:solidFill>
              <a:latin typeface="Century" panose="02040604050505020304" pitchFamily="18" charset="0"/>
            </a:endParaRPr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0022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hlinkClick r:id="rId2" action="ppaction://hlinksldjump"/>
              </a:rPr>
              <a:t>Квадрат</a:t>
            </a:r>
            <a:r>
              <a:rPr lang="ru-RU" altLang="ru-RU" dirty="0" smtClean="0">
                <a:hlinkClick r:id="rId2" action="ppaction://hlinksldjump"/>
              </a:rPr>
              <a:t>. По-французски «</a:t>
            </a:r>
            <a:r>
              <a:rPr lang="en-US" altLang="ru-RU" dirty="0" smtClean="0">
                <a:hlinkClick r:id="rId2" action="ppaction://hlinksldjump"/>
              </a:rPr>
              <a:t>quadrille</a:t>
            </a:r>
            <a:r>
              <a:rPr lang="ru-RU" altLang="ru-RU" dirty="0" smtClean="0">
                <a:hlinkClick r:id="rId2" action="ppaction://hlinksldjump"/>
              </a:rPr>
              <a:t>» - танец с четным количеством танцующих пар, располагающихся одна против другой</a:t>
            </a:r>
            <a:endParaRPr lang="ru-RU" altLang="ru-RU" dirty="0" smtClean="0"/>
          </a:p>
        </p:txBody>
      </p:sp>
      <p:pic>
        <p:nvPicPr>
          <p:cNvPr id="46083" name="Picture 5" descr="3085-640x4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716338"/>
            <a:ext cx="3678238" cy="27574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78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707904" y="2060848"/>
            <a:ext cx="4232792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«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Гений состоит из 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1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процента вдохновения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и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90 процентов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потения»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Томас Эдисон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(1847 – 1931г.г.)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age.stirileprotv.ro/media/images/extra/May2011/604900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6" r="3162"/>
          <a:stretch/>
        </p:blipFill>
        <p:spPr bwMode="auto">
          <a:xfrm>
            <a:off x="395536" y="1340768"/>
            <a:ext cx="3362038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34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ationmaster.com/wikimir/images/upload.wikimedia.org/wikipedia/en/thumb/7/74/Jan_Sniadecki.jpg/150px-Jan_Sniadec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67" y="0"/>
            <a:ext cx="3204033" cy="380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63915"/>
            <a:ext cx="86710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«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Математика- </a:t>
            </a: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царица всех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наук. </a:t>
            </a: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Дворец этой владычицы окружен</a:t>
            </a: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тернистыми зарослями, и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, </a:t>
            </a: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чтобы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достичь </a:t>
            </a: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его, каждому </a:t>
            </a: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приходится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пробираться сквозь чащу. </a:t>
            </a: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Случайный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попутчик не обнаружит во </a:t>
            </a: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дворце</a:t>
            </a: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ничего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привлекательного. Красота его </a:t>
            </a:r>
            <a:endParaRPr lang="ru-RU" sz="3200" b="1" i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открывается </a:t>
            </a:r>
            <a:r>
              <a:rPr lang="ru-RU" sz="3200" b="1" i="1" dirty="0">
                <a:solidFill>
                  <a:srgbClr val="000099"/>
                </a:solidFill>
                <a:latin typeface="Monotype Corsiva" pitchFamily="66" charset="0"/>
              </a:rPr>
              <a:t>лишь разуму, любящему истину, закалённому в борьбе с </a:t>
            </a:r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трудностями»</a:t>
            </a:r>
          </a:p>
          <a:p>
            <a:r>
              <a:rPr lang="ru-RU" sz="3200" b="1" i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Ян </a:t>
            </a:r>
            <a:r>
              <a:rPr lang="ru-RU" sz="3200" b="1" dirty="0" err="1" smtClean="0">
                <a:solidFill>
                  <a:srgbClr val="000099"/>
                </a:solidFill>
                <a:latin typeface="Monotype Corsiva" pitchFamily="66" charset="0"/>
              </a:rPr>
              <a:t>Снядецкий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               (1756– 1830г.г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98954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germanculture.com.ua/january/pestalozz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312368" cy="331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051720" y="2204864"/>
            <a:ext cx="6624736" cy="38778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9999"/>
                </a:solidFill>
                <a:latin typeface="Monotype Corsiva" pitchFamily="66" charset="0"/>
              </a:rPr>
              <a:t>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«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Сравнение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математических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фигур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и величин служит 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материалом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для игр и 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обучения Мудрости»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Иоганн Генрих Песталоцци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(1746 – 1827г.г.)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02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628800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«</a:t>
            </a:r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Предмет математики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настолько серьезен,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что полезно не упускать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случаев сделать его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немного занимательным".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</a:t>
            </a:r>
          </a:p>
          <a:p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  Б. Паскаль</a:t>
            </a:r>
          </a:p>
          <a:p>
            <a:r>
              <a:rPr lang="ru-RU" sz="3600" b="1" i="1" cap="all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(1623 – 1662</a:t>
            </a:r>
            <a:r>
              <a:rPr lang="ru-RU" sz="3600" b="1" cap="all" dirty="0" smtClean="0">
                <a:solidFill>
                  <a:srgbClr val="000099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000099"/>
                </a:solidFill>
                <a:latin typeface="Monotype Corsiva" pitchFamily="66" charset="0"/>
              </a:rPr>
              <a:t>г.г.)</a:t>
            </a:r>
          </a:p>
          <a:p>
            <a:endParaRPr lang="ru-RU" sz="36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Блез Паскаль (Blez  Pasca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3305947" cy="3460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Геометрические мотивы</a:t>
            </a:r>
            <a:endParaRPr lang="ru-RU" dirty="0"/>
          </a:p>
        </p:txBody>
      </p:sp>
      <p:pic>
        <p:nvPicPr>
          <p:cNvPr id="4" name="Объект 3" descr="https://xn--j1ahfl.xn--p1ai/data/edu/images/5804_a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08920"/>
            <a:ext cx="5616624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22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249350a0951ca7fdd364ea3cfe695964&amp;n=33&amp;h=215&amp;w=1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2946633" cy="38164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484784"/>
            <a:ext cx="669674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«Если вы хотите участвовать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в большой жизни, то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заполняйте  свою голову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математикой, пока есть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к тому возможность».</a:t>
            </a:r>
          </a:p>
          <a:p>
            <a:pPr>
              <a:buNone/>
            </a:pPr>
            <a:endParaRPr lang="ru-RU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М.И. Калинин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(1875 —1946 г.г.)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332749"/>
              </p:ext>
            </p:extLst>
          </p:nvPr>
        </p:nvGraphicFramePr>
        <p:xfrm>
          <a:off x="899593" y="1484783"/>
          <a:ext cx="6408710" cy="4752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560">
                  <a:extLst>
                    <a:ext uri="{9D8B030D-6E8A-4147-A177-3AD203B41FA5}">
                      <a16:colId xmlns:a16="http://schemas.microsoft.com/office/drawing/2014/main" val="582156252"/>
                    </a:ext>
                  </a:extLst>
                </a:gridCol>
                <a:gridCol w="647280">
                  <a:extLst>
                    <a:ext uri="{9D8B030D-6E8A-4147-A177-3AD203B41FA5}">
                      <a16:colId xmlns:a16="http://schemas.microsoft.com/office/drawing/2014/main" val="2802794224"/>
                    </a:ext>
                  </a:extLst>
                </a:gridCol>
                <a:gridCol w="776736">
                  <a:extLst>
                    <a:ext uri="{9D8B030D-6E8A-4147-A177-3AD203B41FA5}">
                      <a16:colId xmlns:a16="http://schemas.microsoft.com/office/drawing/2014/main" val="3367309590"/>
                    </a:ext>
                  </a:extLst>
                </a:gridCol>
                <a:gridCol w="647280">
                  <a:extLst>
                    <a:ext uri="{9D8B030D-6E8A-4147-A177-3AD203B41FA5}">
                      <a16:colId xmlns:a16="http://schemas.microsoft.com/office/drawing/2014/main" val="734807032"/>
                    </a:ext>
                  </a:extLst>
                </a:gridCol>
                <a:gridCol w="776736">
                  <a:extLst>
                    <a:ext uri="{9D8B030D-6E8A-4147-A177-3AD203B41FA5}">
                      <a16:colId xmlns:a16="http://schemas.microsoft.com/office/drawing/2014/main" val="2206218311"/>
                    </a:ext>
                  </a:extLst>
                </a:gridCol>
                <a:gridCol w="647280">
                  <a:extLst>
                    <a:ext uri="{9D8B030D-6E8A-4147-A177-3AD203B41FA5}">
                      <a16:colId xmlns:a16="http://schemas.microsoft.com/office/drawing/2014/main" val="1914954167"/>
                    </a:ext>
                  </a:extLst>
                </a:gridCol>
                <a:gridCol w="712647">
                  <a:extLst>
                    <a:ext uri="{9D8B030D-6E8A-4147-A177-3AD203B41FA5}">
                      <a16:colId xmlns:a16="http://schemas.microsoft.com/office/drawing/2014/main" val="919980835"/>
                    </a:ext>
                  </a:extLst>
                </a:gridCol>
                <a:gridCol w="776736">
                  <a:extLst>
                    <a:ext uri="{9D8B030D-6E8A-4147-A177-3AD203B41FA5}">
                      <a16:colId xmlns:a16="http://schemas.microsoft.com/office/drawing/2014/main" val="681150154"/>
                    </a:ext>
                  </a:extLst>
                </a:gridCol>
                <a:gridCol w="775455">
                  <a:extLst>
                    <a:ext uri="{9D8B030D-6E8A-4147-A177-3AD203B41FA5}">
                      <a16:colId xmlns:a16="http://schemas.microsoft.com/office/drawing/2014/main" val="1622101686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Д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Р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Р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О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302255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У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Л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П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Я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Ч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8535998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Р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О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Ы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2479604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Р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З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464799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Д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Ч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О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Ш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2195282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Р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Ь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0356005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Д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Ь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2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8110513"/>
                  </a:ext>
                </a:extLst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Т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У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М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</a:rPr>
                        <a:t>Е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095551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3750155" y="39131"/>
            <a:ext cx="15676621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8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Народные мотивы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30165"/>
              </p:ext>
            </p:extLst>
          </p:nvPr>
        </p:nvGraphicFramePr>
        <p:xfrm>
          <a:off x="1763688" y="1700813"/>
          <a:ext cx="5544616" cy="48015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44616">
                  <a:extLst>
                    <a:ext uri="{9D8B030D-6E8A-4147-A177-3AD203B41FA5}">
                      <a16:colId xmlns:a16="http://schemas.microsoft.com/office/drawing/2014/main" val="1423457461"/>
                    </a:ext>
                  </a:extLst>
                </a:gridCol>
              </a:tblGrid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Задание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061952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Все за одного, . . . за всех.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1310599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. . . раз примерь, . . . раз отрежь.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0857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 имей . . . рублей, а имей . . . друзей.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8555110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Ум хорошо, а . . . лучше.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4125812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За . . . зайцами погонишься, ни . . . не поймаешь.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2285626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 . . . нянек дитя без глаза.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4462726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Обещанного . . . года ждут.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5898660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. . . в поле не воин.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2676004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Скупой платит . . ..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8721753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. . . сапога – пара.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227426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Знать, как свои . . . пальцев.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6013276"/>
                  </a:ext>
                </a:extLst>
              </a:tr>
              <a:tr h="343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. . . . . . не ждут.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7573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7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2060848"/>
            <a:ext cx="4824536" cy="316835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Личность существует,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пока мыслит.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Р. Декарт</a:t>
            </a:r>
          </a:p>
          <a:p>
            <a:pPr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(1596 –1650г.г.)</a:t>
            </a:r>
          </a:p>
          <a:p>
            <a:endParaRPr lang="ru-RU" dirty="0"/>
          </a:p>
        </p:txBody>
      </p:sp>
      <p:pic>
        <p:nvPicPr>
          <p:cNvPr id="21506" name="Picture 2" descr="https://im0-tub-ru.yandex.net/i?id=3ad2f0dfe6a9c8301a9e13c6041a80a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203625" cy="352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86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025126"/>
              </p:ext>
            </p:extLst>
          </p:nvPr>
        </p:nvGraphicFramePr>
        <p:xfrm>
          <a:off x="1043608" y="1052735"/>
          <a:ext cx="6264695" cy="5544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96604">
                  <a:extLst>
                    <a:ext uri="{9D8B030D-6E8A-4147-A177-3AD203B41FA5}">
                      <a16:colId xmlns:a16="http://schemas.microsoft.com/office/drawing/2014/main" val="2200414356"/>
                    </a:ext>
                  </a:extLst>
                </a:gridCol>
                <a:gridCol w="3268091">
                  <a:extLst>
                    <a:ext uri="{9D8B030D-6E8A-4147-A177-3AD203B41FA5}">
                      <a16:colId xmlns:a16="http://schemas.microsoft.com/office/drawing/2014/main" val="3165961423"/>
                    </a:ext>
                  </a:extLst>
                </a:gridCol>
              </a:tblGrid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ТИМАКАМАТЕ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r>
                        <a:rPr lang="ru-RU" sz="1300" dirty="0" smtClean="0">
                          <a:effectLst/>
                        </a:rPr>
                        <a:t>математика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160885222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МАОТЕРЕ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2634525045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ЖЕСЛОНИЕ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308905652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РИФГАМЛО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977374183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ГЕБРААЛ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831639613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НЕУРАВНИЕ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2746619070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ЩАПДЬЛО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413889094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МЕТГРИЯЕО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4177342392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ЖЕУМНОНИЕ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46955287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ЦИЯПЕТРА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389167293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ГОЛЬТРЕУНИК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780624957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НДРЛИЦИ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65944219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ЧИТАВЫНИЕ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4293453908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ИКРАФГ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2604528243"/>
                  </a:ext>
                </a:extLst>
              </a:tr>
              <a:tr h="479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МЕТРИТНОРИЯГО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255388372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АДКВРАТ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672060160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НИКМГОРАННОГ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2339872633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НИЕЛЕДЕ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64957590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ЗМАПРИ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370139397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ТНИКГОЛЬРЕУ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828429092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ЧАДАЗА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3977962995"/>
                  </a:ext>
                </a:extLst>
              </a:tr>
              <a:tr h="241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СИОМААК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6" marR="44276" marT="0" marB="0"/>
                </a:tc>
                <a:extLst>
                  <a:ext uri="{0D108BD9-81ED-4DB2-BD59-A6C34878D82A}">
                    <a16:rowId xmlns:a16="http://schemas.microsoft.com/office/drawing/2014/main" val="1375570038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990656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Мыслительная гимнастика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2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3717032"/>
            <a:ext cx="7745505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«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Труден лишь первый шаг». </a:t>
            </a:r>
          </a:p>
          <a:p>
            <a:pPr marL="0" indent="0">
              <a:buNone/>
            </a:pP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Марк Терентий </a:t>
            </a:r>
            <a:r>
              <a:rPr lang="ru-RU" sz="3200" b="1" dirty="0" err="1" smtClean="0">
                <a:solidFill>
                  <a:srgbClr val="000099"/>
                </a:solidFill>
                <a:latin typeface="Monotype Corsiva" pitchFamily="66" charset="0"/>
              </a:rPr>
              <a:t>Варрон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(116в до н.э. – 27в до н.э.)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7170" name="Picture 2" descr="http://antic-writers.info/i/p/var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05"/>
          <a:stretch/>
        </p:blipFill>
        <p:spPr bwMode="auto">
          <a:xfrm>
            <a:off x="611560" y="260648"/>
            <a:ext cx="31334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3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1844824"/>
            <a:ext cx="4139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«Великая книга природы написана математическими символами».</a:t>
            </a:r>
          </a:p>
          <a:p>
            <a:pPr lvl="0"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Галилео Галилей</a:t>
            </a:r>
          </a:p>
          <a:p>
            <a:pPr lvl="0" algn="r"/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  <a:cs typeface="Arial" pitchFamily="34" charset="0"/>
              </a:rPr>
              <a:t>(1564 — 1642 г.г.) </a:t>
            </a:r>
          </a:p>
          <a:p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20488" name="Picture 8" descr="https://ds03.infourok.ru/uploads/ex/0828/0002ee57-d6cd0c35/hello_html_5cec1c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2736304" cy="3386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581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060848"/>
            <a:ext cx="7992888" cy="4389239"/>
          </a:xfrm>
        </p:spPr>
        <p:txBody>
          <a:bodyPr>
            <a:noAutofit/>
          </a:bodyPr>
          <a:lstStyle/>
          <a:p>
            <a:pPr marL="0" indent="0">
              <a:lnSpc>
                <a:spcPts val="3600"/>
              </a:lnSpc>
              <a:buNone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                       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« Среди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всех наук 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lnSpc>
                <a:spcPts val="3600"/>
              </a:lnSpc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           математика </a:t>
            </a:r>
          </a:p>
          <a:p>
            <a:pPr marL="0" indent="0">
              <a:lnSpc>
                <a:spcPts val="3600"/>
              </a:lnSpc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пользуется</a:t>
            </a: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особенным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уважением, </a:t>
            </a:r>
            <a:endParaRPr lang="ru-RU" sz="32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marL="0" indent="0">
              <a:lnSpc>
                <a:spcPts val="3600"/>
              </a:lnSpc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основанием </a:t>
            </a:r>
            <a:r>
              <a:rPr lang="ru-RU" sz="3200" b="1" dirty="0">
                <a:solidFill>
                  <a:srgbClr val="000099"/>
                </a:solidFill>
                <a:latin typeface="Monotype Corsiva" pitchFamily="66" charset="0"/>
              </a:rPr>
              <a:t>этому служит то единственное обстоятельство, что её положения верны и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неоспоримы…»</a:t>
            </a:r>
          </a:p>
          <a:p>
            <a:pPr marL="0" indent="0">
              <a:lnSpc>
                <a:spcPts val="3600"/>
              </a:lnSpc>
              <a:buNone/>
            </a:pPr>
            <a:r>
              <a:rPr lang="ru-RU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</a:t>
            </a: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Альберт Эйнштейн</a:t>
            </a:r>
          </a:p>
          <a:p>
            <a:pPr marL="0" indent="0">
              <a:lnSpc>
                <a:spcPts val="3600"/>
              </a:lnSpc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Monotype Corsiva" pitchFamily="66" charset="0"/>
              </a:rPr>
              <a:t>                              (1879 – 1955г.г.)</a:t>
            </a:r>
            <a:endParaRPr lang="ru-RU" sz="32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http://novostey.com/i4/2010/03/14/f74bf643c367f18ef1300bee01eadd3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44" b="5311"/>
          <a:stretch/>
        </p:blipFill>
        <p:spPr bwMode="auto">
          <a:xfrm>
            <a:off x="179512" y="404664"/>
            <a:ext cx="4135178" cy="275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2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0000FF"/>
                </a:solidFill>
                <a:latin typeface="Century" panose="02040604050505020304" pitchFamily="18" charset="0"/>
              </a:rPr>
              <a:t>Какая геометрическая фигура изображена на самой известной картине Казимира Малевича?</a:t>
            </a:r>
            <a:r>
              <a:rPr lang="ru-RU" altLang="ru-RU" dirty="0" smtClean="0"/>
              <a:t> 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90784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539</Words>
  <Application>Microsoft Office PowerPoint</Application>
  <PresentationFormat>Экран (4:3)</PresentationFormat>
  <Paragraphs>205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Народные мотивы</vt:lpstr>
      <vt:lpstr>Презентация PowerPoint</vt:lpstr>
      <vt:lpstr>Мыслительная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Геометрические мотивы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56</cp:revision>
  <dcterms:created xsi:type="dcterms:W3CDTF">2014-07-09T08:33:20Z</dcterms:created>
  <dcterms:modified xsi:type="dcterms:W3CDTF">2018-01-26T20:05:57Z</dcterms:modified>
</cp:coreProperties>
</file>