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к внеклассному мероприятию «В мире первоцветов»</a:t>
            </a:r>
            <a:b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Кислицкая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Владимировна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УВР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МБОУ СОШ №10 Майкопского района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1\Desktop\первоцветы\DSCN07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17032"/>
            <a:ext cx="561662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9937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468313" y="4437063"/>
            <a:ext cx="8353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1.Предвестник весны, тепла, настроенья, появляется первый он из-под снега, занесен в Красную книгу? </a:t>
            </a:r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3708400" y="260350"/>
            <a:ext cx="503238" cy="504825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п</a:t>
            </a:r>
          </a:p>
        </p:txBody>
      </p:sp>
      <p:sp>
        <p:nvSpPr>
          <p:cNvPr id="2069" name="AutoShape 21"/>
          <p:cNvSpPr>
            <a:spLocks noChangeArrowheads="1"/>
          </p:cNvSpPr>
          <p:nvPr/>
        </p:nvSpPr>
        <p:spPr bwMode="auto">
          <a:xfrm>
            <a:off x="5724525" y="260350"/>
            <a:ext cx="503238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н</a:t>
            </a:r>
          </a:p>
        </p:txBody>
      </p: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4211638" y="260350"/>
            <a:ext cx="503237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071" name="AutoShape 23"/>
          <p:cNvSpPr>
            <a:spLocks noChangeArrowheads="1"/>
          </p:cNvSpPr>
          <p:nvPr/>
        </p:nvSpPr>
        <p:spPr bwMode="auto">
          <a:xfrm>
            <a:off x="4716463" y="260350"/>
            <a:ext cx="503237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д</a:t>
            </a:r>
          </a:p>
        </p:txBody>
      </p:sp>
      <p:sp>
        <p:nvSpPr>
          <p:cNvPr id="2072" name="AutoShape 24"/>
          <p:cNvSpPr>
            <a:spLocks noChangeArrowheads="1"/>
          </p:cNvSpPr>
          <p:nvPr/>
        </p:nvSpPr>
        <p:spPr bwMode="auto">
          <a:xfrm>
            <a:off x="5219700" y="260350"/>
            <a:ext cx="503238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с</a:t>
            </a: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6227763" y="260350"/>
            <a:ext cx="503237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е</a:t>
            </a:r>
          </a:p>
        </p:txBody>
      </p:sp>
      <p:sp>
        <p:nvSpPr>
          <p:cNvPr id="2074" name="AutoShape 26"/>
          <p:cNvSpPr>
            <a:spLocks noChangeArrowheads="1"/>
          </p:cNvSpPr>
          <p:nvPr/>
        </p:nvSpPr>
        <p:spPr bwMode="auto">
          <a:xfrm>
            <a:off x="6732588" y="260350"/>
            <a:ext cx="503237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ж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7235825" y="260350"/>
            <a:ext cx="503238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н</a:t>
            </a:r>
          </a:p>
        </p:txBody>
      </p: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7740650" y="260350"/>
            <a:ext cx="503238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и</a:t>
            </a:r>
          </a:p>
        </p:txBody>
      </p:sp>
      <p:sp>
        <p:nvSpPr>
          <p:cNvPr id="2077" name="AutoShape 29"/>
          <p:cNvSpPr>
            <a:spLocks noChangeArrowheads="1"/>
          </p:cNvSpPr>
          <p:nvPr/>
        </p:nvSpPr>
        <p:spPr bwMode="auto">
          <a:xfrm>
            <a:off x="8243888" y="260350"/>
            <a:ext cx="503237" cy="504825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к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4356100" y="3333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о</a:t>
            </a:r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3708400" y="765175"/>
            <a:ext cx="503238" cy="504825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е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468313" y="4581525"/>
            <a:ext cx="6838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2. Какое растение называется «золотыми ключиками весны?»</a:t>
            </a:r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3203575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п</a:t>
            </a:r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3708400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р</a:t>
            </a:r>
          </a:p>
        </p:txBody>
      </p:sp>
      <p:sp>
        <p:nvSpPr>
          <p:cNvPr id="2093" name="AutoShape 45"/>
          <p:cNvSpPr>
            <a:spLocks noChangeArrowheads="1"/>
          </p:cNvSpPr>
          <p:nvPr/>
        </p:nvSpPr>
        <p:spPr bwMode="auto">
          <a:xfrm>
            <a:off x="6227763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а</a:t>
            </a:r>
          </a:p>
        </p:txBody>
      </p: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4211638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и</a:t>
            </a:r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>
            <a:off x="4716463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м</a:t>
            </a:r>
          </a:p>
        </p:txBody>
      </p:sp>
      <p:sp>
        <p:nvSpPr>
          <p:cNvPr id="2096" name="AutoShape 48"/>
          <p:cNvSpPr>
            <a:spLocks noChangeArrowheads="1"/>
          </p:cNvSpPr>
          <p:nvPr/>
        </p:nvSpPr>
        <p:spPr bwMode="auto">
          <a:xfrm>
            <a:off x="5219700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у</a:t>
            </a:r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>
            <a:off x="5724525" y="126841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л</a:t>
            </a:r>
          </a:p>
        </p:txBody>
      </p:sp>
      <p:sp>
        <p:nvSpPr>
          <p:cNvPr id="2113" name="AutoShape 65"/>
          <p:cNvSpPr>
            <a:spLocks noChangeArrowheads="1"/>
          </p:cNvSpPr>
          <p:nvPr/>
        </p:nvSpPr>
        <p:spPr bwMode="auto">
          <a:xfrm>
            <a:off x="3708400" y="1773238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в</a:t>
            </a:r>
          </a:p>
        </p:txBody>
      </p:sp>
      <p:sp>
        <p:nvSpPr>
          <p:cNvPr id="2114" name="Text Box 66"/>
          <p:cNvSpPr txBox="1">
            <a:spLocks noChangeArrowheads="1"/>
          </p:cNvSpPr>
          <p:nvPr/>
        </p:nvSpPr>
        <p:spPr bwMode="auto">
          <a:xfrm>
            <a:off x="539750" y="4724400"/>
            <a:ext cx="80645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3. Эта культура из рода лютиковых растений, он имеет насыщенно-</a:t>
            </a:r>
          </a:p>
          <a:p>
            <a:r>
              <a:rPr lang="ru-RU" altLang="ru-RU"/>
              <a:t>зеленого цвета листья и белые цветы, в диаметре превышающие 5-6 см.</a:t>
            </a:r>
          </a:p>
          <a:p>
            <a:r>
              <a:rPr lang="ru-RU" altLang="ru-RU"/>
              <a:t>Это растение чаще других используется в народной медицине, занесен</a:t>
            </a:r>
          </a:p>
          <a:p>
            <a:r>
              <a:rPr lang="ru-RU" altLang="ru-RU"/>
              <a:t>в Красную книгу.</a:t>
            </a:r>
          </a:p>
          <a:p>
            <a:endParaRPr lang="ru-RU" altLang="ru-RU"/>
          </a:p>
        </p:txBody>
      </p:sp>
      <p:sp>
        <p:nvSpPr>
          <p:cNvPr id="2115" name="AutoShape 67"/>
          <p:cNvSpPr>
            <a:spLocks noChangeArrowheads="1"/>
          </p:cNvSpPr>
          <p:nvPr/>
        </p:nvSpPr>
        <p:spPr bwMode="auto">
          <a:xfrm>
            <a:off x="3708400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о</a:t>
            </a:r>
          </a:p>
        </p:txBody>
      </p:sp>
      <p:sp>
        <p:nvSpPr>
          <p:cNvPr id="2116" name="AutoShape 68"/>
          <p:cNvSpPr>
            <a:spLocks noChangeArrowheads="1"/>
          </p:cNvSpPr>
          <p:nvPr/>
        </p:nvSpPr>
        <p:spPr bwMode="auto">
          <a:xfrm>
            <a:off x="3203575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р</a:t>
            </a:r>
          </a:p>
        </p:txBody>
      </p:sp>
      <p:sp>
        <p:nvSpPr>
          <p:cNvPr id="2117" name="AutoShape 69"/>
          <p:cNvSpPr>
            <a:spLocks noChangeArrowheads="1"/>
          </p:cNvSpPr>
          <p:nvPr/>
        </p:nvSpPr>
        <p:spPr bwMode="auto">
          <a:xfrm>
            <a:off x="2700338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о</a:t>
            </a:r>
          </a:p>
        </p:txBody>
      </p:sp>
      <p:sp>
        <p:nvSpPr>
          <p:cNvPr id="2118" name="AutoShape 70"/>
          <p:cNvSpPr>
            <a:spLocks noChangeArrowheads="1"/>
          </p:cNvSpPr>
          <p:nvPr/>
        </p:nvSpPr>
        <p:spPr bwMode="auto">
          <a:xfrm>
            <a:off x="2195513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м</a:t>
            </a:r>
          </a:p>
        </p:txBody>
      </p:sp>
      <p:sp>
        <p:nvSpPr>
          <p:cNvPr id="2119" name="AutoShape 71"/>
          <p:cNvSpPr>
            <a:spLocks noChangeArrowheads="1"/>
          </p:cNvSpPr>
          <p:nvPr/>
        </p:nvSpPr>
        <p:spPr bwMode="auto">
          <a:xfrm>
            <a:off x="4211638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з</a:t>
            </a:r>
          </a:p>
        </p:txBody>
      </p:sp>
      <p:sp>
        <p:nvSpPr>
          <p:cNvPr id="2120" name="AutoShape 72"/>
          <p:cNvSpPr>
            <a:spLocks noChangeArrowheads="1"/>
          </p:cNvSpPr>
          <p:nvPr/>
        </p:nvSpPr>
        <p:spPr bwMode="auto">
          <a:xfrm>
            <a:off x="4716463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н</a:t>
            </a:r>
          </a:p>
        </p:txBody>
      </p:sp>
      <p:sp>
        <p:nvSpPr>
          <p:cNvPr id="2121" name="AutoShape 73"/>
          <p:cNvSpPr>
            <a:spLocks noChangeArrowheads="1"/>
          </p:cNvSpPr>
          <p:nvPr/>
        </p:nvSpPr>
        <p:spPr bwMode="auto">
          <a:xfrm>
            <a:off x="5219700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и</a:t>
            </a:r>
          </a:p>
        </p:txBody>
      </p:sp>
      <p:sp>
        <p:nvSpPr>
          <p:cNvPr id="2122" name="AutoShape 74"/>
          <p:cNvSpPr>
            <a:spLocks noChangeArrowheads="1"/>
          </p:cNvSpPr>
          <p:nvPr/>
        </p:nvSpPr>
        <p:spPr bwMode="auto">
          <a:xfrm>
            <a:off x="5724525" y="227647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к</a:t>
            </a:r>
          </a:p>
        </p:txBody>
      </p:sp>
      <p:sp>
        <p:nvSpPr>
          <p:cNvPr id="2131" name="AutoShape 83"/>
          <p:cNvSpPr>
            <a:spLocks noChangeArrowheads="1"/>
          </p:cNvSpPr>
          <p:nvPr/>
        </p:nvSpPr>
        <p:spPr bwMode="auto">
          <a:xfrm>
            <a:off x="3708400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ц</a:t>
            </a:r>
          </a:p>
        </p:txBody>
      </p:sp>
      <p:sp>
        <p:nvSpPr>
          <p:cNvPr id="2132" name="AutoShape 84"/>
          <p:cNvSpPr>
            <a:spLocks noChangeArrowheads="1"/>
          </p:cNvSpPr>
          <p:nvPr/>
        </p:nvSpPr>
        <p:spPr bwMode="auto">
          <a:xfrm>
            <a:off x="3203575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р</a:t>
            </a:r>
          </a:p>
        </p:txBody>
      </p:sp>
      <p:sp>
        <p:nvSpPr>
          <p:cNvPr id="2133" name="AutoShape 85"/>
          <p:cNvSpPr>
            <a:spLocks noChangeArrowheads="1"/>
          </p:cNvSpPr>
          <p:nvPr/>
        </p:nvSpPr>
        <p:spPr bwMode="auto">
          <a:xfrm>
            <a:off x="2700338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а</a:t>
            </a:r>
          </a:p>
        </p:txBody>
      </p:sp>
      <p:sp>
        <p:nvSpPr>
          <p:cNvPr id="2134" name="AutoShape 86"/>
          <p:cNvSpPr>
            <a:spLocks noChangeArrowheads="1"/>
          </p:cNvSpPr>
          <p:nvPr/>
        </p:nvSpPr>
        <p:spPr bwMode="auto">
          <a:xfrm>
            <a:off x="2195513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н</a:t>
            </a:r>
          </a:p>
        </p:txBody>
      </p:sp>
      <p:sp>
        <p:nvSpPr>
          <p:cNvPr id="2135" name="AutoShape 87"/>
          <p:cNvSpPr>
            <a:spLocks noChangeArrowheads="1"/>
          </p:cNvSpPr>
          <p:nvPr/>
        </p:nvSpPr>
        <p:spPr bwMode="auto">
          <a:xfrm>
            <a:off x="4211638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и</a:t>
            </a:r>
          </a:p>
        </p:txBody>
      </p:sp>
      <p:sp>
        <p:nvSpPr>
          <p:cNvPr id="2136" name="AutoShape 88"/>
          <p:cNvSpPr>
            <a:spLocks noChangeArrowheads="1"/>
          </p:cNvSpPr>
          <p:nvPr/>
        </p:nvSpPr>
        <p:spPr bwMode="auto">
          <a:xfrm>
            <a:off x="4716463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с</a:t>
            </a:r>
          </a:p>
        </p:txBody>
      </p:sp>
      <p:sp>
        <p:nvSpPr>
          <p:cNvPr id="2137" name="AutoShape 89"/>
          <p:cNvSpPr>
            <a:spLocks noChangeArrowheads="1"/>
          </p:cNvSpPr>
          <p:nvPr/>
        </p:nvSpPr>
        <p:spPr bwMode="auto">
          <a:xfrm>
            <a:off x="5219700" y="27813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с</a:t>
            </a:r>
          </a:p>
        </p:txBody>
      </p:sp>
      <p:sp>
        <p:nvSpPr>
          <p:cNvPr id="2138" name="Text Box 90"/>
          <p:cNvSpPr txBox="1">
            <a:spLocks noChangeArrowheads="1"/>
          </p:cNvSpPr>
          <p:nvPr/>
        </p:nvSpPr>
        <p:spPr bwMode="auto">
          <a:xfrm>
            <a:off x="179388" y="4941888"/>
            <a:ext cx="84597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4. Цветки этого луковичного ранневесеннего растения из семейства </a:t>
            </a:r>
          </a:p>
          <a:p>
            <a:r>
              <a:rPr lang="ru-RU" altLang="ru-RU"/>
              <a:t>амариллисовых необычно грациозны и никого не могут оставить </a:t>
            </a:r>
          </a:p>
          <a:p>
            <a:r>
              <a:rPr lang="ru-RU" altLang="ru-RU"/>
              <a:t>равнодушным. В Швейцарии устраивают праздник в его честь. В Китае</a:t>
            </a:r>
          </a:p>
          <a:p>
            <a:r>
              <a:rPr lang="ru-RU" altLang="ru-RU"/>
              <a:t>на Новый год в каждом доме он стоит, как у нас елка. В Турции сохранилась</a:t>
            </a:r>
          </a:p>
          <a:p>
            <a:r>
              <a:rPr lang="ru-RU" altLang="ru-RU"/>
              <a:t>поговорка: «У кого два хлеба, тот пусть продаст один, чтобы купить его, ибо</a:t>
            </a:r>
          </a:p>
          <a:p>
            <a:r>
              <a:rPr lang="ru-RU" altLang="ru-RU"/>
              <a:t>хлеб – пища для тела, а он – пища для души».  </a:t>
            </a:r>
          </a:p>
        </p:txBody>
      </p:sp>
      <p:sp>
        <p:nvSpPr>
          <p:cNvPr id="2146" name="AutoShape 98"/>
          <p:cNvSpPr>
            <a:spLocks noChangeArrowheads="1"/>
          </p:cNvSpPr>
          <p:nvPr/>
        </p:nvSpPr>
        <p:spPr bwMode="auto">
          <a:xfrm>
            <a:off x="3708400" y="3284538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в</a:t>
            </a:r>
          </a:p>
        </p:txBody>
      </p:sp>
      <p:sp>
        <p:nvSpPr>
          <p:cNvPr id="2147" name="AutoShape 99"/>
          <p:cNvSpPr>
            <a:spLocks noChangeArrowheads="1"/>
          </p:cNvSpPr>
          <p:nvPr/>
        </p:nvSpPr>
        <p:spPr bwMode="auto">
          <a:xfrm>
            <a:off x="3708400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е</a:t>
            </a:r>
          </a:p>
        </p:txBody>
      </p:sp>
      <p:sp>
        <p:nvSpPr>
          <p:cNvPr id="2148" name="AutoShape 100"/>
          <p:cNvSpPr>
            <a:spLocks noChangeArrowheads="1"/>
          </p:cNvSpPr>
          <p:nvPr/>
        </p:nvSpPr>
        <p:spPr bwMode="auto">
          <a:xfrm>
            <a:off x="3203575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м</a:t>
            </a:r>
          </a:p>
        </p:txBody>
      </p:sp>
      <p:sp>
        <p:nvSpPr>
          <p:cNvPr id="2149" name="AutoShape 101"/>
          <p:cNvSpPr>
            <a:spLocks noChangeArrowheads="1"/>
          </p:cNvSpPr>
          <p:nvPr/>
        </p:nvSpPr>
        <p:spPr bwMode="auto">
          <a:xfrm>
            <a:off x="2700338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а</a:t>
            </a:r>
          </a:p>
        </p:txBody>
      </p:sp>
      <p:sp>
        <p:nvSpPr>
          <p:cNvPr id="2150" name="AutoShape 102"/>
          <p:cNvSpPr>
            <a:spLocks noChangeArrowheads="1"/>
          </p:cNvSpPr>
          <p:nvPr/>
        </p:nvSpPr>
        <p:spPr bwMode="auto">
          <a:xfrm>
            <a:off x="2195513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л</a:t>
            </a:r>
          </a:p>
        </p:txBody>
      </p:sp>
      <p:sp>
        <p:nvSpPr>
          <p:cNvPr id="2151" name="AutoShape 103"/>
          <p:cNvSpPr>
            <a:spLocks noChangeArrowheads="1"/>
          </p:cNvSpPr>
          <p:nvPr/>
        </p:nvSpPr>
        <p:spPr bwMode="auto">
          <a:xfrm>
            <a:off x="1692275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к</a:t>
            </a:r>
          </a:p>
        </p:txBody>
      </p:sp>
      <p:sp>
        <p:nvSpPr>
          <p:cNvPr id="2152" name="AutoShape 104"/>
          <p:cNvSpPr>
            <a:spLocks noChangeArrowheads="1"/>
          </p:cNvSpPr>
          <p:nvPr/>
        </p:nvSpPr>
        <p:spPr bwMode="auto">
          <a:xfrm>
            <a:off x="1187450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и</a:t>
            </a:r>
          </a:p>
        </p:txBody>
      </p:sp>
      <p:sp>
        <p:nvSpPr>
          <p:cNvPr id="2153" name="AutoShape 105"/>
          <p:cNvSpPr>
            <a:spLocks noChangeArrowheads="1"/>
          </p:cNvSpPr>
          <p:nvPr/>
        </p:nvSpPr>
        <p:spPr bwMode="auto">
          <a:xfrm>
            <a:off x="684213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ц</a:t>
            </a:r>
          </a:p>
        </p:txBody>
      </p:sp>
      <p:sp>
        <p:nvSpPr>
          <p:cNvPr id="2154" name="AutoShape 106"/>
          <p:cNvSpPr>
            <a:spLocks noChangeArrowheads="1"/>
          </p:cNvSpPr>
          <p:nvPr/>
        </p:nvSpPr>
        <p:spPr bwMode="auto">
          <a:xfrm>
            <a:off x="4211638" y="3789363"/>
            <a:ext cx="504825" cy="503237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н</a:t>
            </a:r>
          </a:p>
        </p:txBody>
      </p:sp>
      <p:sp>
        <p:nvSpPr>
          <p:cNvPr id="2155" name="AutoShape 107"/>
          <p:cNvSpPr>
            <a:spLocks noChangeArrowheads="1"/>
          </p:cNvSpPr>
          <p:nvPr/>
        </p:nvSpPr>
        <p:spPr bwMode="auto">
          <a:xfrm>
            <a:off x="3708400" y="4292600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т</a:t>
            </a:r>
          </a:p>
        </p:txBody>
      </p:sp>
      <p:sp>
        <p:nvSpPr>
          <p:cNvPr id="2156" name="AutoShape 108"/>
          <p:cNvSpPr>
            <a:spLocks noChangeArrowheads="1"/>
          </p:cNvSpPr>
          <p:nvPr/>
        </p:nvSpPr>
        <p:spPr bwMode="auto">
          <a:xfrm>
            <a:off x="3708400" y="4797425"/>
            <a:ext cx="504825" cy="503238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ы</a:t>
            </a:r>
          </a:p>
        </p:txBody>
      </p:sp>
      <p:sp>
        <p:nvSpPr>
          <p:cNvPr id="2157" name="Text Box 109"/>
          <p:cNvSpPr txBox="1">
            <a:spLocks noChangeArrowheads="1"/>
          </p:cNvSpPr>
          <p:nvPr/>
        </p:nvSpPr>
        <p:spPr bwMode="auto">
          <a:xfrm>
            <a:off x="158750" y="5465763"/>
            <a:ext cx="89852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5. Растение с темно-коричневыми, бархатистыми клубнями. Корни вырастают из</a:t>
            </a:r>
          </a:p>
          <a:p>
            <a:r>
              <a:rPr lang="ru-RU" altLang="ru-RU"/>
              <a:t>нижней части клубня. Цветок – ярко-розовый. Этот первоцвет еще называют</a:t>
            </a:r>
          </a:p>
          <a:p>
            <a:r>
              <a:rPr lang="ru-RU" altLang="ru-RU"/>
              <a:t>Дрявкой, занесен в Красную книгу.</a:t>
            </a:r>
          </a:p>
        </p:txBody>
      </p:sp>
    </p:spTree>
    <p:extLst>
      <p:ext uri="{BB962C8B-B14F-4D97-AF65-F5344CB8AC3E}">
        <p14:creationId xmlns:p14="http://schemas.microsoft.com/office/powerpoint/2010/main" val="211001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0" dur="500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Par">
                      <p:stCondLst>
                        <p:cond delay="indefinite"/>
                      </p:stCondLst>
                      <p:childTnLst>
                        <p:par>
                          <p:cTn id="2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 nodeType="clickPar">
                      <p:stCondLst>
                        <p:cond delay="indefinite"/>
                      </p:stCondLst>
                      <p:childTnLst>
                        <p:par>
                          <p:cTn id="2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 nodeType="clickPar">
                      <p:stCondLst>
                        <p:cond delay="indefinite"/>
                      </p:stCondLst>
                      <p:childTnLst>
                        <p:par>
                          <p:cTn id="2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 nodeType="clickPar">
                      <p:stCondLst>
                        <p:cond delay="indefinite"/>
                      </p:stCondLst>
                      <p:childTnLst>
                        <p:par>
                          <p:cTn id="2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 nodeType="clickPar">
                      <p:stCondLst>
                        <p:cond delay="indefinite"/>
                      </p:stCondLst>
                      <p:childTnLst>
                        <p:par>
                          <p:cTn id="3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 nodeType="clickPar">
                      <p:stCondLst>
                        <p:cond delay="indefinite"/>
                      </p:stCondLst>
                      <p:childTnLst>
                        <p:par>
                          <p:cTn id="3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 nodeType="clickPar">
                      <p:stCondLst>
                        <p:cond delay="indefinite"/>
                      </p:stCondLst>
                      <p:childTnLst>
                        <p:par>
                          <p:cTn id="3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 nodeType="clickPar">
                      <p:stCondLst>
                        <p:cond delay="indefinite"/>
                      </p:stCondLst>
                      <p:childTnLst>
                        <p:par>
                          <p:cTn id="3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 nodeType="clickPar">
                      <p:stCondLst>
                        <p:cond delay="indefinite"/>
                      </p:stCondLst>
                      <p:childTnLst>
                        <p:par>
                          <p:cTn id="3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8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" decel="100000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00" decel="100000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 nodeType="clickPar">
                      <p:stCondLst>
                        <p:cond delay="indefinite"/>
                      </p:stCondLst>
                      <p:childTnLst>
                        <p:par>
                          <p:cTn id="3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0" dur="500"/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3" dur="500"/>
                                        <p:tgtEl>
                                          <p:spTgt spid="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6" dur="500"/>
                                        <p:tgtEl>
                                          <p:spTgt spid="2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9" dur="500"/>
                                        <p:tgtEl>
                                          <p:spTgt spid="2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 nodeType="clickPar">
                      <p:stCondLst>
                        <p:cond delay="indefinite"/>
                      </p:stCondLst>
                      <p:childTnLst>
                        <p:par>
                          <p:cTn id="3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 nodeType="clickPar">
                      <p:stCondLst>
                        <p:cond delay="indefinite"/>
                      </p:stCondLst>
                      <p:childTnLst>
                        <p:par>
                          <p:cTn id="3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2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2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2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2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1000" fill="hold"/>
                                        <p:tgtEl>
                                          <p:spTgt spid="2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2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2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 nodeType="clickPar">
                      <p:stCondLst>
                        <p:cond delay="indefinite"/>
                      </p:stCondLst>
                      <p:childTnLst>
                        <p:par>
                          <p:cTn id="4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 nodeType="clickPar">
                      <p:stCondLst>
                        <p:cond delay="indefinite"/>
                      </p:stCondLst>
                      <p:childTnLst>
                        <p:par>
                          <p:cTn id="4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3" fill="hold" nodeType="clickPar">
                      <p:stCondLst>
                        <p:cond delay="indefinite"/>
                      </p:stCondLst>
                      <p:childTnLst>
                        <p:par>
                          <p:cTn id="4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 nodeType="clickPar">
                      <p:stCondLst>
                        <p:cond delay="indefinite"/>
                      </p:stCondLst>
                      <p:childTnLst>
                        <p:par>
                          <p:cTn id="4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7" fill="hold" nodeType="clickPar">
                      <p:stCondLst>
                        <p:cond delay="indefinite"/>
                      </p:stCondLst>
                      <p:childTnLst>
                        <p:par>
                          <p:cTn id="4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9" fill="hold" nodeType="clickPar">
                      <p:stCondLst>
                        <p:cond delay="indefinite"/>
                      </p:stCondLst>
                      <p:childTnLst>
                        <p:par>
                          <p:cTn id="4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1" fill="hold" nodeType="clickPar">
                      <p:stCondLst>
                        <p:cond delay="indefinite"/>
                      </p:stCondLst>
                      <p:childTnLst>
                        <p:par>
                          <p:cTn id="5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 nodeType="clickPar">
                      <p:stCondLst>
                        <p:cond delay="indefinite"/>
                      </p:stCondLst>
                      <p:childTnLst>
                        <p:par>
                          <p:cTn id="5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5" fill="hold" nodeType="clickPar">
                      <p:stCondLst>
                        <p:cond delay="indefinite"/>
                      </p:stCondLst>
                      <p:childTnLst>
                        <p:par>
                          <p:cTn id="5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28" dur="500"/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31" dur="500"/>
                                        <p:tgtEl>
                                          <p:spTgt spid="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34" dur="500"/>
                                        <p:tgtEl>
                                          <p:spTgt spid="2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37" dur="500"/>
                                        <p:tgtEl>
                                          <p:spTgt spid="2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9" fill="hold" nodeType="clickPar">
                      <p:stCondLst>
                        <p:cond delay="indefinite"/>
                      </p:stCondLst>
                      <p:childTnLst>
                        <p:par>
                          <p:cTn id="5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3" dur="500"/>
                                        <p:tgtEl>
                                          <p:spTgt spid="2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6" dur="500"/>
                                        <p:tgtEl>
                                          <p:spTgt spid="2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9" dur="500"/>
                                        <p:tgtEl>
                                          <p:spTgt spid="2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2" dur="500"/>
                                        <p:tgtEl>
                                          <p:spTgt spid="2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5" dur="500"/>
                                        <p:tgtEl>
                                          <p:spTgt spid="2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8" dur="500"/>
                                        <p:tgtEl>
                                          <p:spTgt spid="2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9" fill="hold" nodeType="clickPar">
                      <p:stCondLst>
                        <p:cond delay="indefinite"/>
                      </p:stCondLst>
                      <p:childTnLst>
                        <p:par>
                          <p:cTn id="5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3" dur="10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2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10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9" dur="1000" fill="hold"/>
                                        <p:tgtEl>
                                          <p:spTgt spid="2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2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2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1000"/>
                                        <p:tgtEl>
                                          <p:spTgt spid="2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2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2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3" dur="1000"/>
                                        <p:tgtEl>
                                          <p:spTgt spid="2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2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2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1000"/>
                                        <p:tgtEl>
                                          <p:spTgt spid="2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2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3" dur="1000"/>
                                        <p:tgtEl>
                                          <p:spTgt spid="2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2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2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6" fill="hold" nodeType="clickPar">
                      <p:stCondLst>
                        <p:cond delay="indefinite"/>
                      </p:stCondLst>
                      <p:childTnLst>
                        <p:par>
                          <p:cTn id="5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8" fill="hold" nodeType="clickPar">
                      <p:stCondLst>
                        <p:cond delay="indefinite"/>
                      </p:stCondLst>
                      <p:childTnLst>
                        <p:par>
                          <p:cTn id="6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0" fill="hold" nodeType="clickPar">
                      <p:stCondLst>
                        <p:cond delay="indefinite"/>
                      </p:stCondLst>
                      <p:childTnLst>
                        <p:par>
                          <p:cTn id="6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2" fill="hold" nodeType="clickPar">
                      <p:stCondLst>
                        <p:cond delay="indefinite"/>
                      </p:stCondLst>
                      <p:childTnLst>
                        <p:par>
                          <p:cTn id="6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4" fill="hold" nodeType="clickPar">
                      <p:stCondLst>
                        <p:cond delay="indefinite"/>
                      </p:stCondLst>
                      <p:childTnLst>
                        <p:par>
                          <p:cTn id="6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6" fill="hold" nodeType="clickPar">
                      <p:stCondLst>
                        <p:cond delay="indefinite"/>
                      </p:stCondLst>
                      <p:childTnLst>
                        <p:par>
                          <p:cTn id="6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8" fill="hold" nodeType="clickPar">
                      <p:stCondLst>
                        <p:cond delay="indefinite"/>
                      </p:stCondLst>
                      <p:childTnLst>
                        <p:par>
                          <p:cTn id="6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0" fill="hold" nodeType="clickPar">
                      <p:stCondLst>
                        <p:cond delay="indefinite"/>
                      </p:stCondLst>
                      <p:childTnLst>
                        <p:par>
                          <p:cTn id="6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2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83" dur="2000"/>
                                        <p:tgtEl>
                                          <p:spTgt spid="2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5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86" dur="2000"/>
                                        <p:tgtEl>
                                          <p:spTgt spid="2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89" dur="2000"/>
                                        <p:tgtEl>
                                          <p:spTgt spid="2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1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92" dur="2000"/>
                                        <p:tgtEl>
                                          <p:spTgt spid="2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4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95" dur="2000"/>
                                        <p:tgtEl>
                                          <p:spTgt spid="2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98" dur="2000"/>
                                        <p:tgtEl>
                                          <p:spTgt spid="2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0" fill="hold" nodeType="clickPar">
                      <p:stCondLst>
                        <p:cond delay="indefinite"/>
                      </p:stCondLst>
                      <p:childTnLst>
                        <p:par>
                          <p:cTn id="7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7" dur="1000"/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3" dur="1000"/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7" dur="1000" fill="hold"/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1000" fill="hold"/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1000"/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0" fill="hold" nodeType="clickPar">
                      <p:stCondLst>
                        <p:cond delay="indefinite"/>
                      </p:stCondLst>
                      <p:childTnLst>
                        <p:par>
                          <p:cTn id="7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4" dur="1000"/>
                                        <p:tgtEl>
                                          <p:spTgt spid="2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000" fill="hold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2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2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2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1000"/>
                                        <p:tgtEl>
                                          <p:spTgt spid="2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1000" fill="hold"/>
                                        <p:tgtEl>
                                          <p:spTgt spid="2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2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1000"/>
                                        <p:tgtEl>
                                          <p:spTgt spid="2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2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1000" fill="hold"/>
                                        <p:tgtEl>
                                          <p:spTgt spid="2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1000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5" dur="100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1000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0" dur="1000" fill="hold"/>
                                        <p:tgtEl>
                                          <p:spTgt spid="2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1000" fill="hold"/>
                                        <p:tgtEl>
                                          <p:spTgt spid="2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1000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9" dur="1000"/>
                                        <p:tgtEl>
                                          <p:spTgt spid="2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1000" fill="hold"/>
                                        <p:tgtEl>
                                          <p:spTgt spid="2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1000" fill="hold"/>
                                        <p:tgtEl>
                                          <p:spTgt spid="2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1000"/>
                                        <p:tgtEl>
                                          <p:spTgt spid="2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1000" fill="hold"/>
                                        <p:tgtEl>
                                          <p:spTgt spid="2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1000" fill="hold"/>
                                        <p:tgtEl>
                                          <p:spTgt spid="2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1000"/>
                                        <p:tgtEl>
                                          <p:spTgt spid="2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100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100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4" dur="1000"/>
                                        <p:tgtEl>
                                          <p:spTgt spid="2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5" dur="1000" fill="hold"/>
                                        <p:tgtEl>
                                          <p:spTgt spid="2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1000" fill="hold"/>
                                        <p:tgtEl>
                                          <p:spTgt spid="2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7" fill="hold" nodeType="clickPar">
                      <p:stCondLst>
                        <p:cond delay="indefinite"/>
                      </p:stCondLst>
                      <p:childTnLst>
                        <p:par>
                          <p:cTn id="7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9" fill="hold" nodeType="clickPar">
                      <p:stCondLst>
                        <p:cond delay="indefinite"/>
                      </p:stCondLst>
                      <p:childTnLst>
                        <p:par>
                          <p:cTn id="7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1" fill="hold" nodeType="clickPar">
                      <p:stCondLst>
                        <p:cond delay="indefinite"/>
                      </p:stCondLst>
                      <p:childTnLst>
                        <p:par>
                          <p:cTn id="8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1000" fill="hold"/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3" fill="hold" nodeType="clickPar">
                      <p:stCondLst>
                        <p:cond delay="indefinite"/>
                      </p:stCondLst>
                      <p:childTnLst>
                        <p:par>
                          <p:cTn id="8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5" fill="hold" nodeType="clickPar">
                      <p:stCondLst>
                        <p:cond delay="indefinite"/>
                      </p:stCondLst>
                      <p:childTnLst>
                        <p:par>
                          <p:cTn id="8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1000" fill="hold"/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7" fill="hold" nodeType="clickPar">
                      <p:stCondLst>
                        <p:cond delay="indefinite"/>
                      </p:stCondLst>
                      <p:childTnLst>
                        <p:par>
                          <p:cTn id="8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4" dur="1000" fill="hold"/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9" fill="hold" nodeType="clickPar">
                      <p:stCondLst>
                        <p:cond delay="indefinite"/>
                      </p:stCondLst>
                      <p:childTnLst>
                        <p:par>
                          <p:cTn id="8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1" fill="hold" nodeType="clickPar">
                      <p:stCondLst>
                        <p:cond delay="indefinite"/>
                      </p:stCondLst>
                      <p:childTnLst>
                        <p:par>
                          <p:cTn id="8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1000" fill="hold"/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3" fill="hold" nodeType="clickPar">
                      <p:stCondLst>
                        <p:cond delay="indefinite"/>
                      </p:stCondLst>
                      <p:childTnLst>
                        <p:par>
                          <p:cTn id="8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876" dur="500"/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8" presetID="5" presetClass="exit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879" dur="500"/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1" presetID="5" presetClass="exit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882" dur="500"/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4" fill="hold" nodeType="clickPar">
                      <p:stCondLst>
                        <p:cond delay="indefinite"/>
                      </p:stCondLst>
                      <p:childTnLst>
                        <p:par>
                          <p:cTn id="8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6" fill="hold" nodeType="clickPar">
                      <p:stCondLst>
                        <p:cond delay="indefinite"/>
                      </p:stCondLst>
                      <p:childTnLst>
                        <p:par>
                          <p:cTn id="8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1000" fill="hold"/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8" fill="hold" nodeType="clickPar">
                      <p:stCondLst>
                        <p:cond delay="indefinite"/>
                      </p:stCondLst>
                      <p:childTnLst>
                        <p:par>
                          <p:cTn id="9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1000" fill="hold"/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0" fill="hold" nodeType="clickPar">
                      <p:stCondLst>
                        <p:cond delay="indefinite"/>
                      </p:stCondLst>
                      <p:childTnLst>
                        <p:par>
                          <p:cTn id="9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1000" fill="hold"/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2" fill="hold" nodeType="clickPar">
                      <p:stCondLst>
                        <p:cond delay="indefinite"/>
                      </p:stCondLst>
                      <p:childTnLst>
                        <p:par>
                          <p:cTn id="9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9" dur="1000" fill="hold"/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 build="allAtOnce"/>
      <p:bldP spid="20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«Цветок, который мы не срываем, единственный, что никогда не теряет своего запаха и красоты.» В. Гюго</a:t>
            </a:r>
            <a:r>
              <a:rPr lang="ru-RU" dirty="0">
                <a:latin typeface="Times New Roman"/>
                <a:ea typeface="Times New Roman"/>
              </a:rPr>
              <a:t>  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Searches\Documents\0_c5071_31358218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6480720" cy="26083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33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первоцветы\eritronium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3744416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первоцветы\001-800x4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816424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первоцветы\4695_77f2efac-300x2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3816424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первоцветы\7-15-700x5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3888432" cy="2500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48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кандык</a:t>
            </a:r>
            <a:r>
              <a:rPr lang="ru-RU" dirty="0" smtClean="0"/>
              <a:t> </a:t>
            </a:r>
            <a:r>
              <a:rPr lang="ru-RU" dirty="0"/>
              <a:t>кавказский»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300" b="1" dirty="0" err="1"/>
              <a:t>Э</a:t>
            </a:r>
            <a:r>
              <a:rPr lang="ru-RU" sz="3300" b="1" dirty="0" err="1" smtClean="0"/>
              <a:t>ритрониумы</a:t>
            </a:r>
            <a:r>
              <a:rPr lang="ru-RU" sz="3300" b="1" dirty="0"/>
              <a:t>, или </a:t>
            </a:r>
            <a:r>
              <a:rPr lang="ru-RU" sz="3300" b="1" dirty="0" err="1"/>
              <a:t>кандыки</a:t>
            </a:r>
            <a:r>
              <a:rPr lang="ru-RU" sz="3300" b="1" dirty="0"/>
              <a:t>, представляют собой красивейшие растения семейства лилейных. Всего насчитывается 25 видов </a:t>
            </a:r>
            <a:r>
              <a:rPr lang="ru-RU" sz="3300" b="1" dirty="0" err="1"/>
              <a:t>эритрониума</a:t>
            </a:r>
            <a:r>
              <a:rPr lang="ru-RU" sz="3300" b="1" dirty="0"/>
              <a:t>. Эти травянистые луковичные растения имеют ряд следующих характерных признаков: расположенная глубоко под землей яйцевидно-цилиндрическая луковица с невысоким стеблем (обычно 10-30 см, редко до 60 см) и двумя листьями. Нарядные одноцветные или пятнистые листья </a:t>
            </a:r>
            <a:r>
              <a:rPr lang="ru-RU" sz="3300" b="1" dirty="0" err="1"/>
              <a:t>эритрониума</a:t>
            </a:r>
            <a:r>
              <a:rPr lang="ru-RU" sz="3300" b="1" dirty="0"/>
              <a:t> придают этому растению дополнительную </a:t>
            </a:r>
            <a:r>
              <a:rPr lang="ru-RU" sz="3300" b="1" dirty="0" err="1"/>
              <a:t>декоративность.Первая</a:t>
            </a:r>
            <a:r>
              <a:rPr lang="ru-RU" sz="3300" b="1" dirty="0"/>
              <a:t> часть латинского названия «</a:t>
            </a:r>
            <a:r>
              <a:rPr lang="ru-RU" sz="3300" b="1" dirty="0" err="1"/>
              <a:t>Эритрониум</a:t>
            </a:r>
            <a:r>
              <a:rPr lang="ru-RU" sz="3300" b="1" dirty="0"/>
              <a:t>» (</a:t>
            </a:r>
            <a:r>
              <a:rPr lang="ru-RU" sz="3300" b="1" dirty="0" err="1"/>
              <a:t>Еrithronium</a:t>
            </a:r>
            <a:r>
              <a:rPr lang="ru-RU" sz="3300" b="1" dirty="0"/>
              <a:t>) происходит от древнегреческого </a:t>
            </a:r>
            <a:r>
              <a:rPr lang="ru-RU" sz="3300" b="1" dirty="0" err="1"/>
              <a:t>cлова</a:t>
            </a:r>
            <a:r>
              <a:rPr lang="ru-RU" sz="3300" b="1" dirty="0"/>
              <a:t> « </a:t>
            </a:r>
            <a:r>
              <a:rPr lang="ru-RU" sz="3300" b="1" dirty="0" err="1"/>
              <a:t>erythros</a:t>
            </a:r>
            <a:r>
              <a:rPr lang="ru-RU" sz="3300" b="1" dirty="0"/>
              <a:t>» (т.е.« красный»), что указывает на такую окраску цветка у отдельных видов. </a:t>
            </a:r>
          </a:p>
          <a:p>
            <a:endParaRPr lang="ru-RU" dirty="0"/>
          </a:p>
        </p:txBody>
      </p:sp>
      <p:pic>
        <p:nvPicPr>
          <p:cNvPr id="2050" name="Picture 2" descr="C:\Users\1\Desktop\первоцветы\eritronium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608512" cy="4176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8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Тюльпан </a:t>
            </a:r>
            <a:r>
              <a:rPr lang="ru-RU" b="1" dirty="0" err="1"/>
              <a:t>Липского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Тюльпан </a:t>
            </a:r>
            <a:r>
              <a:rPr lang="ru-RU" b="1" dirty="0" err="1"/>
              <a:t>Липского</a:t>
            </a:r>
            <a:r>
              <a:rPr lang="ru-RU" b="1" dirty="0"/>
              <a:t> даже в Красной Книге занимает особое место – этот красивый цветок эндемик Кавказа, и нигде больше не встречается. Известно всего три его местонахождения, да и то, численность Тюльпана </a:t>
            </a:r>
            <a:r>
              <a:rPr lang="ru-RU" b="1" dirty="0" err="1"/>
              <a:t>Липского</a:t>
            </a:r>
            <a:r>
              <a:rPr lang="ru-RU" b="1" dirty="0"/>
              <a:t> очень мала, встречается он в крайне ограниченном количестве. Основной причиной исчезновения на сегодняшний день является даже не сбор цветов, а выкапывание его местным населением, коллекционерами и туристами. В результате столь варварского отношения Тюльпан </a:t>
            </a:r>
            <a:r>
              <a:rPr lang="ru-RU" b="1" dirty="0" err="1"/>
              <a:t>Липского</a:t>
            </a:r>
            <a:r>
              <a:rPr lang="ru-RU" b="1" dirty="0"/>
              <a:t> полностью исчез из верховья Кубани, где был его основной ареал обитания.</a:t>
            </a:r>
          </a:p>
          <a:p>
            <a:endParaRPr lang="ru-RU" dirty="0"/>
          </a:p>
        </p:txBody>
      </p:sp>
      <p:pic>
        <p:nvPicPr>
          <p:cNvPr id="3074" name="Picture 2" descr="C:\Users\1\Desktop\первоцветы\001-800x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392488" cy="4183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9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Подснежник Воронова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Подснежник Воронова занесен в Красную книгу России и в список охраняемых растений. Травянистое луковичное многолетнее растение. Цветочная стрелка высотой 10-30 см с одним поникающим цветком белого цвета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098" name="Picture 2" descr="C:\Users\1\Desktop\первоцветы\4695_77f2efac-300x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67240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9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Пролеска двулистная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Пролеска двулистная  обитает в европейской части России, преимущественно на юге, в предгорьях Кавказа, на  полуострове Крым, а также на побережье Средиземного моря и в странах средиземноморского бассейна. В сравнении с другими видами этого растения, пролеску двулистную можно назвать самой низкорослой, однако, она отличается наиболее обильным цветением среди всех своих сородичей.</a:t>
            </a:r>
          </a:p>
          <a:p>
            <a:endParaRPr lang="ru-RU" b="1" dirty="0"/>
          </a:p>
        </p:txBody>
      </p:sp>
      <p:pic>
        <p:nvPicPr>
          <p:cNvPr id="5122" name="Picture 2" descr="C:\Users\1\Desktop\первоцветы\7-15-700x5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680520" cy="4444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8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383</Words>
  <Application>Microsoft Office PowerPoint</Application>
  <PresentationFormat>Экран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           Приложение к внеклассному мероприятию «В мире первоцветов»      Кислицкая Ирина Владимировна заместитель директора по УВР  МБОУ СОШ №10 Майкопского района   </vt:lpstr>
      <vt:lpstr>Презентация PowerPoint</vt:lpstr>
      <vt:lpstr>«Цветок, который мы не срываем, единственный, что никогда не теряет своего запаха и красоты.» В. Гюго   </vt:lpstr>
      <vt:lpstr>Презентация PowerPoint</vt:lpstr>
      <vt:lpstr>«кандык кавказский» </vt:lpstr>
      <vt:lpstr>Тюльпан Липского</vt:lpstr>
      <vt:lpstr>Подснежник Воронова</vt:lpstr>
      <vt:lpstr>Пролеска двулистная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2018-03-15T12:18:00Z</dcterms:created>
  <dcterms:modified xsi:type="dcterms:W3CDTF">2018-06-23T06:31:57Z</dcterms:modified>
</cp:coreProperties>
</file>