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mp3" ContentType="audio/unknown"/>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a" ContentType="audio/x-ms-wma"/>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8" r:id="rId2"/>
    <p:sldId id="303" r:id="rId3"/>
    <p:sldId id="293" r:id="rId4"/>
    <p:sldId id="265" r:id="rId5"/>
    <p:sldId id="266" r:id="rId6"/>
    <p:sldId id="302" r:id="rId7"/>
    <p:sldId id="298" r:id="rId8"/>
    <p:sldId id="272" r:id="rId9"/>
    <p:sldId id="280" r:id="rId10"/>
    <p:sldId id="286" r:id="rId11"/>
    <p:sldId id="30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00FF"/>
    <a:srgbClr val="FF33CC"/>
    <a:srgbClr val="0AF42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412" autoAdjust="0"/>
    <p:restoredTop sz="94660"/>
  </p:normalViewPr>
  <p:slideViewPr>
    <p:cSldViewPr>
      <p:cViewPr varScale="1">
        <p:scale>
          <a:sx n="85" d="100"/>
          <a:sy n="85" d="100"/>
        </p:scale>
        <p:origin x="-88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7F995-43A0-45B1-BB75-4BAD8CBA182D}" type="datetimeFigureOut">
              <a:rPr lang="ru-RU" smtClean="0"/>
              <a:pPr/>
              <a:t>23.06.2018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7138FE-EB9D-48CE-AD2D-D362B3A18886}" type="slidenum">
              <a:rPr lang="ru-RU" smtClean="0"/>
              <a:pPr/>
              <a:t>‹#›</a:t>
            </a:fld>
            <a:endParaRPr lang="ru-RU"/>
          </a:p>
        </p:txBody>
      </p:sp>
    </p:spTree>
    <p:extLst>
      <p:ext uri="{BB962C8B-B14F-4D97-AF65-F5344CB8AC3E}">
        <p14:creationId xmlns:p14="http://schemas.microsoft.com/office/powerpoint/2010/main" xmlns="" val="36214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C7138FE-EB9D-48CE-AD2D-D362B3A18886}" type="slidenum">
              <a:rPr lang="ru-RU" smtClean="0"/>
              <a:pPr/>
              <a:t>5</a:t>
            </a:fld>
            <a:endParaRPr lang="ru-RU"/>
          </a:p>
        </p:txBody>
      </p:sp>
    </p:spTree>
    <p:extLst>
      <p:ext uri="{BB962C8B-B14F-4D97-AF65-F5344CB8AC3E}">
        <p14:creationId xmlns:p14="http://schemas.microsoft.com/office/powerpoint/2010/main" xmlns="" val="3217201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1967806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46237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027870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148944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1537869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761770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370254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791312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4161087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713324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23.06.2018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76027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23.06.2018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337176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7.xml"/><Relationship Id="rId2" Type="http://schemas.openxmlformats.org/officeDocument/2006/relationships/audio" Target="file:///C:\Documents%20and%20Settings\Admin\&#1052;&#1086;&#1080;%20&#1076;&#1086;&#1082;&#1091;&#1084;&#1077;&#1085;&#1090;&#1099;\&#1047;&#1072;&#1075;&#1088;&#1091;&#1079;&#1082;&#1080;\&#1047;&#1074;&#1091;&#1082;%20&#1085;&#1072;%20&#1089;&#1084;&#1089;%20Na_SMS_-_Zvuk_uvedomleniya_na_sms_2.mp3" TargetMode="External"/><Relationship Id="rId1" Type="http://schemas.openxmlformats.org/officeDocument/2006/relationships/video" Target="NULL" TargetMode="External"/><Relationship Id="rId5" Type="http://schemas.microsoft.com/office/2007/relationships/media" Target="../media/media1.mp3"/><Relationship Id="rId10"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media" Target="../media/media3.wma"/><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slideLayout" Target="../slideLayouts/slideLayout7.xml"/><Relationship Id="rId1" Type="http://schemas.openxmlformats.org/officeDocument/2006/relationships/video" Target="NULL" TargetMode="External"/><Relationship Id="rId6" Type="http://schemas.openxmlformats.org/officeDocument/2006/relationships/image" Target="../media/image32.jpeg"/><Relationship Id="rId11" Type="http://schemas.microsoft.com/office/2007/relationships/hdphoto" Target="../media/hdphoto15.wdp"/><Relationship Id="rId5" Type="http://schemas.microsoft.com/office/2007/relationships/hdphoto" Target="../media/hdphoto1.wdp"/><Relationship Id="rId10" Type="http://schemas.openxmlformats.org/officeDocument/2006/relationships/image" Target="../media/image33.png"/><Relationship Id="rId9"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audio" Target="../media/audio1.wav"/><Relationship Id="rId6" Type="http://schemas.openxmlformats.org/officeDocument/2006/relationships/image" Target="../media/image4.jpeg"/><Relationship Id="rId5" Type="http://schemas.microsoft.com/office/2007/relationships/hdphoto" Target="../media/hdphoto1.wdp"/><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8" Type="http://schemas.microsoft.com/office/2007/relationships/media" Target="../media/media2.wma"/><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slideLayout" Target="../slideLayouts/slideLayout7.xml"/><Relationship Id="rId1" Type="http://schemas.openxmlformats.org/officeDocument/2006/relationships/video" Target="NULL" TargetMode="External"/><Relationship Id="rId6" Type="http://schemas.openxmlformats.org/officeDocument/2006/relationships/image" Target="../media/image8.jpeg"/><Relationship Id="rId5" Type="http://schemas.microsoft.com/office/2007/relationships/hdphoto" Target="../media/hdphoto1.wdp"/><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12.png"/><Relationship Id="rId12"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microsoft.com/office/2007/relationships/hdphoto" Target="../media/hdphoto1.wdp"/><Relationship Id="rId9" Type="http://schemas.openxmlformats.org/officeDocument/2006/relationships/image" Target="../media/image14.jpeg"/></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audio" Target="file:///C:\Users\&#1054;&#1083;&#1100;&#1075;&#1072;%20&#1063;&#1080;\Desktop\&#1042;&#1077;&#1088;&#1072;%20&#1079;&#1072;&#1085;&#1103;&#1090;&#1080;&#1077;%20&#1053;&#1086;&#1074;&#1072;&#1103;%20&#1087;&#1072;&#1087;&#1082;&#1072;\&#1079;&#1074;&#1091;&#1082;%20&#1086;&#1090;&#1082;&#1088;&#1099;&#1074;&#1072;&#1085;&#1080;&#1103;%20&#1079;&#1072;&#1084;&#1082;&#1072;%2001068.mp3" TargetMode="External"/><Relationship Id="rId6" Type="http://schemas.openxmlformats.org/officeDocument/2006/relationships/image" Target="../media/image10.jpeg"/><Relationship Id="rId5"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6.jpeg"/><Relationship Id="rId3" Type="http://schemas.microsoft.com/office/2007/relationships/hdphoto" Target="../media/hdphoto1.wdp"/><Relationship Id="rId7" Type="http://schemas.openxmlformats.org/officeDocument/2006/relationships/image" Target="../media/image22.png"/><Relationship Id="rId12" Type="http://schemas.microsoft.com/office/2007/relationships/hdphoto" Target="../media/hdphoto5.wdp"/><Relationship Id="rId2" Type="http://schemas.openxmlformats.org/officeDocument/2006/relationships/image" Target="../media/image1.png"/><Relationship Id="rId1" Type="http://schemas.openxmlformats.org/officeDocument/2006/relationships/slideLayout" Target="../slideLayouts/slideLayout7.xml"/><Relationship Id="rId6" Type="http://schemas.microsoft.com/office/2007/relationships/hdphoto" Target="../media/hdphoto3.wdp"/><Relationship Id="rId11" Type="http://schemas.openxmlformats.org/officeDocument/2006/relationships/image" Target="../media/image25.png"/><Relationship Id="rId5" Type="http://schemas.openxmlformats.org/officeDocument/2006/relationships/image" Target="../media/image21.png"/><Relationship Id="rId15" Type="http://schemas.openxmlformats.org/officeDocument/2006/relationships/image" Target="../media/image27.jpeg"/><Relationship Id="rId10" Type="http://schemas.openxmlformats.org/officeDocument/2006/relationships/image" Target="../media/image24.png"/><Relationship Id="rId4" Type="http://schemas.openxmlformats.org/officeDocument/2006/relationships/image" Target="../media/image10.jpeg"/><Relationship Id="rId9" Type="http://schemas.microsoft.com/office/2007/relationships/hdphoto" Target="../media/hdphoto4.wdp"/><Relationship Id="rId1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31.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xmlns="">
                  <a14:imgLayer r:embed="rId8">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1" y="0"/>
            <a:ext cx="9143999" cy="6836569"/>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Na_SMS_-_Zvuk_uvedomleniya_na_sms_2">
            <a:hlinkClick r:id="" action="ppaction://media"/>
          </p:cNvPr>
          <p:cNvPicPr>
            <a:picLocks noChangeAspect="1"/>
          </p:cNvPicPr>
          <p:nvPr>
            <a:videoFile r:link="rId1"/>
            <p:extLst>
              <p:ext uri="{DAA4B4D4-6D71-4841-9C94-3DE7FCFB9230}">
                <p14:media xmlns:p14="http://schemas.microsoft.com/office/powerpoint/2010/main" xmlns="" r:embed="rId5"/>
              </p:ext>
            </p:extLst>
          </p:nvPr>
        </p:nvPicPr>
        <p:blipFill>
          <a:blip r:embed="rId9" cstate="screen"/>
          <a:stretch>
            <a:fillRect/>
          </a:stretch>
        </p:blipFill>
        <p:spPr>
          <a:xfrm>
            <a:off x="4267200" y="3124200"/>
            <a:ext cx="609600" cy="609600"/>
          </a:xfrm>
          <a:prstGeom prst="rect">
            <a:avLst/>
          </a:prstGeom>
        </p:spPr>
      </p:pic>
      <p:pic>
        <p:nvPicPr>
          <p:cNvPr id="3" name="Звук на смс Na_SMS_-_Zvuk_uvedomleniya_na_sms_2.mp3">
            <a:hlinkClick r:id="" action="ppaction://media"/>
          </p:cNvPr>
          <p:cNvPicPr>
            <a:picLocks noRot="1" noChangeAspect="1"/>
          </p:cNvPicPr>
          <p:nvPr>
            <a:audioFile r:link="rId2"/>
          </p:nvPr>
        </p:nvPicPr>
        <p:blipFill>
          <a:blip r:embed="rId10"/>
          <a:stretch>
            <a:fillRect/>
          </a:stretch>
        </p:blipFill>
        <p:spPr>
          <a:xfrm>
            <a:off x="7643834" y="5643578"/>
            <a:ext cx="785818" cy="785818"/>
          </a:xfrm>
          <a:prstGeom prst="rect">
            <a:avLst/>
          </a:prstGeom>
        </p:spPr>
      </p:pic>
    </p:spTree>
    <p:extLst>
      <p:ext uri="{BB962C8B-B14F-4D97-AF65-F5344CB8AC3E}">
        <p14:creationId xmlns:p14="http://schemas.microsoft.com/office/powerpoint/2010/main" xmlns="" val="466207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4021" fill="hold"/>
                                        <p:tgtEl>
                                          <p:spTgt spid="3"/>
                                        </p:tgtEl>
                                      </p:cBhvr>
                                    </p:cmd>
                                  </p:childTnLst>
                                </p:cTn>
                              </p:par>
                            </p:childTnLst>
                          </p:cTn>
                        </p:par>
                      </p:childTnLst>
                    </p:cTn>
                  </p:par>
                </p:childTnLst>
              </p:cTn>
              <p:nextCondLst>
                <p:cond evt="onClick" delay="0">
                  <p:tgtEl>
                    <p:spTgt spid="3"/>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video>
              <p:cMediaNode vol="80000" showWhenStopped="0">
                <p:cTn id="13" repeatCount="indefinite" fill="hold" display="0">
                  <p:stCondLst>
                    <p:cond delay="indefinite"/>
                  </p:stCondLst>
                  <p:endCondLst>
                    <p:cond evt="onStopAudio" delay="0">
                      <p:tgtEl>
                        <p:sldTgt/>
                      </p:tgtEl>
                    </p:cond>
                  </p:end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xmlns="">
                  <a14:imgLayer r:embed="rId5">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15723" y="0"/>
            <a:ext cx="9143999" cy="685800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Ольга Чи\Desktop\Вера занятие Новая папка\принцесса Новая папка\depositphotos_34995857-Princess.jpg"/>
          <p:cNvPicPr>
            <a:picLocks noChangeAspect="1" noChangeArrowheads="1"/>
          </p:cNvPicPr>
          <p:nvPr/>
        </p:nvPicPr>
        <p:blipFill>
          <a:blip r:embed="rId6" cstate="screen">
            <a:extLst>
              <a:ext uri="{BEBA8EAE-BF5A-486C-A8C5-ECC9F3942E4B}">
                <a14:imgProps xmlns:a14="http://schemas.microsoft.com/office/drawing/2010/main" xmlns="">
                  <a14:imgLayer r:embed="rId7">
                    <a14:imgEffect>
                      <a14:sharpenSoften amount="50000"/>
                    </a14:imgEffect>
                    <a14:imgEffect>
                      <a14:saturation sat="200000"/>
                    </a14:imgEffect>
                    <a14:imgEffect>
                      <a14:brightnessContrast contrast="20000"/>
                    </a14:imgEffect>
                  </a14:imgLayer>
                </a14:imgProps>
              </a:ext>
              <a:ext uri="{28A0092B-C50C-407E-A947-70E740481C1C}">
                <a14:useLocalDpi xmlns:a14="http://schemas.microsoft.com/office/drawing/2010/main" xmlns="" val="0"/>
              </a:ext>
            </a:extLst>
          </a:blip>
          <a:srcRect/>
          <a:stretch>
            <a:fillRect/>
          </a:stretch>
        </p:blipFill>
        <p:spPr bwMode="auto">
          <a:xfrm>
            <a:off x="251520" y="378608"/>
            <a:ext cx="4226298" cy="587432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4139952" y="1412775"/>
            <a:ext cx="4509247" cy="2862322"/>
          </a:xfrm>
          <a:prstGeom prst="rect">
            <a:avLst/>
          </a:prstGeom>
          <a:solidFill>
            <a:srgbClr val="FFEFF5"/>
          </a:solidFill>
          <a:ln w="57150">
            <a:solidFill>
              <a:srgbClr val="20F715"/>
            </a:solidFill>
          </a:ln>
        </p:spPr>
        <p:txBody>
          <a:bodyPr wrap="square">
            <a:spAutoFit/>
          </a:bodyPr>
          <a:lstStyle/>
          <a:p>
            <a:pPr algn="ctr"/>
            <a:r>
              <a:rPr lang="ru-RU" dirty="0">
                <a:solidFill>
                  <a:srgbClr val="D0069B"/>
                </a:solidFill>
                <a:latin typeface="Times New Roman" pitchFamily="18" charset="0"/>
                <a:cs typeface="Times New Roman" pitchFamily="18" charset="0"/>
              </a:rPr>
              <a:t>Спасибо вам, ребята, </a:t>
            </a:r>
            <a:r>
              <a:rPr lang="ru-RU" dirty="0" smtClean="0">
                <a:solidFill>
                  <a:srgbClr val="D0069B"/>
                </a:solidFill>
                <a:latin typeface="Times New Roman" pitchFamily="18" charset="0"/>
                <a:cs typeface="Times New Roman" pitchFamily="18" charset="0"/>
              </a:rPr>
              <a:t>за новый красивый город! </a:t>
            </a:r>
          </a:p>
          <a:p>
            <a:pPr algn="ctr"/>
            <a:endParaRPr lang="ru-RU" dirty="0" smtClean="0">
              <a:solidFill>
                <a:srgbClr val="FF33CC"/>
              </a:solidFill>
              <a:latin typeface="Times New Roman" pitchFamily="18" charset="0"/>
              <a:cs typeface="Times New Roman" pitchFamily="18" charset="0"/>
            </a:endParaRPr>
          </a:p>
          <a:p>
            <a:pPr algn="ctr"/>
            <a:r>
              <a:rPr lang="ru-RU" dirty="0" smtClean="0">
                <a:solidFill>
                  <a:srgbClr val="031BFB"/>
                </a:solidFill>
                <a:latin typeface="Times New Roman" pitchFamily="18" charset="0"/>
                <a:cs typeface="Times New Roman" pitchFamily="18" charset="0"/>
              </a:rPr>
              <a:t>  Вы проявили смелость, сообразительность, готовность прийти на помощь. </a:t>
            </a:r>
          </a:p>
          <a:p>
            <a:pPr algn="ctr"/>
            <a:r>
              <a:rPr lang="ru-RU" dirty="0" smtClean="0">
                <a:solidFill>
                  <a:srgbClr val="031BFB"/>
                </a:solidFill>
                <a:latin typeface="Times New Roman" pitchFamily="18" charset="0"/>
                <a:cs typeface="Times New Roman" pitchFamily="18" charset="0"/>
              </a:rPr>
              <a:t>  Все вы достойны носить вот такой значок строителя.</a:t>
            </a:r>
          </a:p>
          <a:p>
            <a:pPr algn="r"/>
            <a:endParaRPr lang="ru-RU" dirty="0" smtClean="0">
              <a:solidFill>
                <a:srgbClr val="51F73B"/>
              </a:solidFill>
              <a:latin typeface="Times New Roman" pitchFamily="18" charset="0"/>
              <a:cs typeface="Times New Roman" pitchFamily="18" charset="0"/>
            </a:endParaRPr>
          </a:p>
          <a:p>
            <a:pPr algn="r"/>
            <a:r>
              <a:rPr lang="ru-RU" dirty="0" smtClean="0">
                <a:solidFill>
                  <a:srgbClr val="D0069B"/>
                </a:solidFill>
                <a:latin typeface="Times New Roman" pitchFamily="18" charset="0"/>
                <a:cs typeface="Times New Roman" pitchFamily="18" charset="0"/>
              </a:rPr>
              <a:t>Принцесса  </a:t>
            </a:r>
            <a:r>
              <a:rPr lang="ru-RU" dirty="0">
                <a:solidFill>
                  <a:srgbClr val="D0069B"/>
                </a:solidFill>
                <a:latin typeface="Times New Roman" pitchFamily="18" charset="0"/>
                <a:cs typeface="Times New Roman" pitchFamily="18" charset="0"/>
              </a:rPr>
              <a:t>Математики</a:t>
            </a:r>
          </a:p>
        </p:txBody>
      </p:sp>
      <p:pic>
        <p:nvPicPr>
          <p:cNvPr id="6" name="Голос 039.wma">
            <a:hlinkClick r:id="" action="ppaction://media"/>
          </p:cNvPr>
          <p:cNvPicPr>
            <a:picLocks noChangeAspect="1"/>
          </p:cNvPicPr>
          <p:nvPr>
            <a:videoFile r:link="rId1"/>
            <p:extLst>
              <p:ext uri="{DAA4B4D4-6D71-4841-9C94-3DE7FCFB9230}">
                <p14:media xmlns:p14="http://schemas.microsoft.com/office/powerpoint/2010/main" xmlns="" r:embed="rId8"/>
              </p:ext>
            </p:extLst>
          </p:nvPr>
        </p:nvPicPr>
        <p:blipFill>
          <a:blip r:embed="rId9" cstate="screen"/>
          <a:stretch>
            <a:fillRect/>
          </a:stretch>
        </p:blipFill>
        <p:spPr>
          <a:xfrm>
            <a:off x="8226180" y="5979029"/>
            <a:ext cx="609600" cy="609600"/>
          </a:xfrm>
          <a:prstGeom prst="rect">
            <a:avLst/>
          </a:prstGeom>
        </p:spPr>
      </p:pic>
      <p:pic>
        <p:nvPicPr>
          <p:cNvPr id="10" name="Рисунок 9" descr="C:\Documents and Settings\Admin\Рабочий стол\картинки к играм c блоками Дьенеша Новая папка\59073df723bbeb7f78288f8f.jpeg"/>
          <p:cNvPicPr/>
          <p:nvPr/>
        </p:nvPicPr>
        <p:blipFill>
          <a:blip r:embed="rId10" cstate="screen">
            <a:extLst>
              <a:ext uri="{BEBA8EAE-BF5A-486C-A8C5-ECC9F3942E4B}">
                <a14:imgProps xmlns:a14="http://schemas.microsoft.com/office/drawing/2010/main" xmlns="">
                  <a14:imgLayer r:embed="rId11">
                    <a14:imgEffect>
                      <a14:sharpenSoften amount="25000"/>
                    </a14:imgEffect>
                    <a14:imgEffect>
                      <a14:brightnessContrast contrast="20000"/>
                    </a14:imgEffect>
                  </a14:imgLayer>
                </a14:imgProps>
              </a:ext>
            </a:extLst>
          </a:blip>
          <a:srcRect/>
          <a:stretch>
            <a:fillRect/>
          </a:stretch>
        </p:blipFill>
        <p:spPr bwMode="auto">
          <a:xfrm>
            <a:off x="5217634" y="4509120"/>
            <a:ext cx="1933575" cy="1933575"/>
          </a:xfrm>
          <a:prstGeom prst="rect">
            <a:avLst/>
          </a:prstGeom>
          <a:noFill/>
          <a:ln w="76200">
            <a:solidFill>
              <a:srgbClr val="00B050"/>
            </a:solidFill>
            <a:miter lim="800000"/>
            <a:headEnd/>
            <a:tailEnd/>
          </a:ln>
        </p:spPr>
      </p:pic>
    </p:spTree>
    <p:extLst>
      <p:ext uri="{BB962C8B-B14F-4D97-AF65-F5344CB8AC3E}">
        <p14:creationId xmlns:p14="http://schemas.microsoft.com/office/powerpoint/2010/main" xmlns="" val="3636654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739" fill="hold"/>
                                        <p:tgtEl>
                                          <p:spTgt spid="6"/>
                                        </p:tgtEl>
                                      </p:cBhvr>
                                    </p:cmd>
                                  </p:childTnLst>
                                </p:cTn>
                              </p:par>
                            </p:childTnLst>
                          </p:cTn>
                        </p:par>
                        <p:par>
                          <p:cTn id="7" fill="hold">
                            <p:stCondLst>
                              <p:cond delay="17739"/>
                            </p:stCondLst>
                            <p:childTnLst>
                              <p:par>
                                <p:cTn id="8" presetID="6" presetClass="entr" presetSubtype="16"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showWhenStopped="0">
                <p:cTn id="11" fill="hold" display="0">
                  <p:stCondLst>
                    <p:cond delay="indefinite"/>
                  </p:stCondLst>
                  <p:endCondLst>
                    <p:cond evt="onStopAudio" delay="0">
                      <p:tgtEl>
                        <p:sldTgt/>
                      </p:tgtEl>
                    </p:cond>
                  </p:endCondLst>
                </p:cTn>
                <p:tgtEl>
                  <p:spTgt spid="6"/>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xmlns="">
                  <a14:imgLayer r:embed="rId5">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1" y="0"/>
            <a:ext cx="9143999" cy="6836569"/>
          </a:xfrm>
          <a:prstGeom prst="rect">
            <a:avLst/>
          </a:prstGeom>
          <a:noFill/>
          <a:ln>
            <a:solidFill>
              <a:srgbClr val="FFFFCC"/>
            </a:solidFill>
          </a:ln>
          <a:extLst>
            <a:ext uri="{909E8E84-426E-40DD-AFC4-6F175D3DCCD1}">
              <a14:hiddenFill xmlns:a14="http://schemas.microsoft.com/office/drawing/2010/main" xmlns="">
                <a:solidFill>
                  <a:srgbClr val="FFFFFF"/>
                </a:solidFill>
              </a14:hiddenFill>
            </a:ext>
          </a:extLst>
        </p:spPr>
      </p:pic>
      <p:pic>
        <p:nvPicPr>
          <p:cNvPr id="12290" name="Picture 2" descr="C:\Documents and Settings\Admin\Рабочий стол\конверт -письмо Новая папка\1349600306_green.JPG"/>
          <p:cNvPicPr>
            <a:picLocks noChangeAspect="1" noChangeArrowheads="1"/>
          </p:cNvPicPr>
          <p:nvPr/>
        </p:nvPicPr>
        <p:blipFill>
          <a:blip r:embed="rId6"/>
          <a:srcRect l="14474" r="18421" b="25329"/>
          <a:stretch>
            <a:fillRect/>
          </a:stretch>
        </p:blipFill>
        <p:spPr bwMode="auto">
          <a:xfrm>
            <a:off x="1928794" y="63497"/>
            <a:ext cx="6279243" cy="5949687"/>
          </a:xfrm>
          <a:prstGeom prst="rect">
            <a:avLst/>
          </a:prstGeom>
          <a:ln>
            <a:noFill/>
          </a:ln>
          <a:effectLst>
            <a:softEdge rad="112500"/>
          </a:effectLst>
        </p:spPr>
      </p:pic>
      <p:sp>
        <p:nvSpPr>
          <p:cNvPr id="9" name="Равнобедренный треугольник 8"/>
          <p:cNvSpPr/>
          <p:nvPr/>
        </p:nvSpPr>
        <p:spPr>
          <a:xfrm>
            <a:off x="4786314" y="1071546"/>
            <a:ext cx="642942" cy="500066"/>
          </a:xfrm>
          <a:prstGeom prst="triangle">
            <a:avLst/>
          </a:prstGeom>
          <a:solidFill>
            <a:srgbClr val="FFCCFF"/>
          </a:solidFill>
          <a:ln>
            <a:solidFill>
              <a:srgbClr val="DE2ED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prstClr val="white"/>
              </a:solidFill>
            </a:endParaRPr>
          </a:p>
        </p:txBody>
      </p:sp>
      <p:pic>
        <p:nvPicPr>
          <p:cNvPr id="11" name="Записанный звук">
            <a:hlinkClick r:id="" action="ppaction://media"/>
          </p:cNvPr>
          <p:cNvPicPr>
            <a:picLocks noRot="1" noChangeAspect="1"/>
          </p:cNvPicPr>
          <p:nvPr>
            <a:wavAudioFile r:embed="rId1" name="Записанный звук"/>
          </p:nvPr>
        </p:nvPicPr>
        <p:blipFill>
          <a:blip r:embed="rId7"/>
          <a:stretch>
            <a:fillRect/>
          </a:stretch>
        </p:blipFill>
        <p:spPr>
          <a:xfrm>
            <a:off x="6288938" y="5247891"/>
            <a:ext cx="500066" cy="500066"/>
          </a:xfrm>
          <a:prstGeom prst="rect">
            <a:avLst/>
          </a:prstGeom>
        </p:spPr>
      </p:pic>
      <p:pic>
        <p:nvPicPr>
          <p:cNvPr id="4" name="Picture 2" descr="C:\Documents and Settings\Admin\Рабочий стол\картинки к играм c блоками Дьенеша Новая папка\1802137.png"/>
          <p:cNvPicPr>
            <a:picLocks noChangeAspect="1" noChangeArrowheads="1"/>
          </p:cNvPicPr>
          <p:nvPr/>
        </p:nvPicPr>
        <p:blipFill>
          <a:blip r:embed="rId8" cstate="print"/>
          <a:srcRect/>
          <a:stretch>
            <a:fillRect/>
          </a:stretch>
        </p:blipFill>
        <p:spPr bwMode="auto">
          <a:xfrm rot="16901451">
            <a:off x="2786000" y="2514005"/>
            <a:ext cx="1783793" cy="72285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a:sp3d>
        </p:spPr>
      </p:pic>
      <p:pic>
        <p:nvPicPr>
          <p:cNvPr id="12" name="Picture 4" descr="C:\Documents and Settings\Admin\Рабочий стол\картинки к играм c блоками Дьенеша Новая папка\figura_smail.jpg"/>
          <p:cNvPicPr>
            <a:picLocks noChangeAspect="1" noChangeArrowheads="1"/>
          </p:cNvPicPr>
          <p:nvPr/>
        </p:nvPicPr>
        <p:blipFill>
          <a:blip r:embed="rId9">
            <a:clrChange>
              <a:clrFrom>
                <a:srgbClr val="FFFFFF"/>
              </a:clrFrom>
              <a:clrTo>
                <a:srgbClr val="FFFFFF">
                  <a:alpha val="0"/>
                </a:srgbClr>
              </a:clrTo>
            </a:clrChange>
          </a:blip>
          <a:srcRect l="52066" t="54655" r="5785" b="8080"/>
          <a:stretch>
            <a:fillRect/>
          </a:stretch>
        </p:blipFill>
        <p:spPr bwMode="auto">
          <a:xfrm>
            <a:off x="4643438" y="928670"/>
            <a:ext cx="837634" cy="739089"/>
          </a:xfrm>
          <a:prstGeom prst="rect">
            <a:avLst/>
          </a:prstGeom>
          <a:ln>
            <a:noFill/>
          </a:ln>
          <a:effectLst>
            <a:outerShdw blurRad="292100" dist="139700" dir="2700000" algn="tl" rotWithShape="0">
              <a:srgbClr val="333333">
                <a:alpha val="65000"/>
              </a:srgbClr>
            </a:outerShdw>
          </a:effectLst>
        </p:spPr>
      </p:pic>
      <p:sp>
        <p:nvSpPr>
          <p:cNvPr id="10" name="Прямоугольник 9"/>
          <p:cNvSpPr/>
          <p:nvPr/>
        </p:nvSpPr>
        <p:spPr>
          <a:xfrm rot="827582">
            <a:off x="6747420" y="2794629"/>
            <a:ext cx="714380" cy="357190"/>
          </a:xfrm>
          <a:prstGeom prst="rect">
            <a:avLst/>
          </a:prstGeom>
          <a:solidFill>
            <a:srgbClr val="FFCCFF"/>
          </a:solidFill>
          <a:ln>
            <a:solidFill>
              <a:srgbClr val="DE2ED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prstClr val="white"/>
              </a:solidFill>
            </a:endParaRPr>
          </a:p>
        </p:txBody>
      </p:sp>
      <p:sp>
        <p:nvSpPr>
          <p:cNvPr id="8" name="Овал 7"/>
          <p:cNvSpPr/>
          <p:nvPr/>
        </p:nvSpPr>
        <p:spPr>
          <a:xfrm>
            <a:off x="6072198" y="3643314"/>
            <a:ext cx="500066" cy="500066"/>
          </a:xfrm>
          <a:prstGeom prst="ellipse">
            <a:avLst/>
          </a:prstGeom>
          <a:solidFill>
            <a:srgbClr val="FFCCFF"/>
          </a:solidFill>
          <a:ln>
            <a:solidFill>
              <a:srgbClr val="DE2ED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prstClr val="white"/>
              </a:solidFill>
            </a:endParaRPr>
          </a:p>
        </p:txBody>
      </p:sp>
      <p:sp>
        <p:nvSpPr>
          <p:cNvPr id="7" name="Прямоугольник 6"/>
          <p:cNvSpPr/>
          <p:nvPr/>
        </p:nvSpPr>
        <p:spPr>
          <a:xfrm>
            <a:off x="3463332" y="4500570"/>
            <a:ext cx="2825606" cy="1383285"/>
          </a:xfrm>
          <a:prstGeom prst="rect">
            <a:avLst/>
          </a:prstGeom>
        </p:spPr>
        <p:txBody>
          <a:bodyPr wrap="square">
            <a:spAutoFit/>
          </a:bodyPr>
          <a:lstStyle/>
          <a:p>
            <a:pPr marL="0" lvl="1" algn="ctr">
              <a:lnSpc>
                <a:spcPts val="5000"/>
              </a:lnSpc>
            </a:pPr>
            <a:r>
              <a:rPr lang="ru-RU" sz="4800" b="1" dirty="0" smtClean="0">
                <a:ln>
                  <a:solidFill>
                    <a:srgbClr val="DE2ED1"/>
                  </a:solidFill>
                </a:ln>
                <a:solidFill>
                  <a:srgbClr val="FFCCFF"/>
                </a:solidFill>
                <a:latin typeface="Times New Roman" pitchFamily="18" charset="0"/>
                <a:cs typeface="Times New Roman" pitchFamily="18" charset="0"/>
              </a:rPr>
              <a:t>  1 </a:t>
            </a:r>
            <a:r>
              <a:rPr lang="ru-RU" sz="4800" b="1" dirty="0">
                <a:ln>
                  <a:solidFill>
                    <a:srgbClr val="DE2ED1"/>
                  </a:solidFill>
                </a:ln>
                <a:solidFill>
                  <a:srgbClr val="FFCCFF"/>
                </a:solidFill>
                <a:latin typeface="Times New Roman" pitchFamily="18" charset="0"/>
                <a:cs typeface="Times New Roman" pitchFamily="18" charset="0"/>
              </a:rPr>
              <a:t>4</a:t>
            </a:r>
            <a:r>
              <a:rPr lang="ru-RU" sz="6000" b="1" dirty="0">
                <a:ln>
                  <a:solidFill>
                    <a:srgbClr val="DE2ED1"/>
                  </a:solidFill>
                </a:ln>
                <a:solidFill>
                  <a:srgbClr val="FFCCFF"/>
                </a:solidFill>
                <a:latin typeface="Times New Roman" pitchFamily="18" charset="0"/>
                <a:cs typeface="Times New Roman" pitchFamily="18" charset="0"/>
              </a:rPr>
              <a:t> </a:t>
            </a:r>
          </a:p>
          <a:p>
            <a:pPr marL="0" lvl="1" algn="ctr">
              <a:lnSpc>
                <a:spcPts val="5000"/>
              </a:lnSpc>
            </a:pPr>
            <a:r>
              <a:rPr lang="ru-RU" sz="5400" b="1" dirty="0">
                <a:ln>
                  <a:solidFill>
                    <a:srgbClr val="DE2ED1"/>
                  </a:solidFill>
                </a:ln>
                <a:solidFill>
                  <a:srgbClr val="FFCCFF"/>
                </a:solidFill>
                <a:latin typeface="Times New Roman" pitchFamily="18" charset="0"/>
                <a:cs typeface="Times New Roman" pitchFamily="18" charset="0"/>
              </a:rPr>
              <a:t> группе</a:t>
            </a:r>
          </a:p>
        </p:txBody>
      </p:sp>
    </p:spTree>
    <p:extLst>
      <p:ext uri="{BB962C8B-B14F-4D97-AF65-F5344CB8AC3E}">
        <p14:creationId xmlns:p14="http://schemas.microsoft.com/office/powerpoint/2010/main" xmlns="" val="205529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1"/>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3000" fill="hold"/>
                                        <p:tgtEl>
                                          <p:spTgt spid="11"/>
                                        </p:tgtEl>
                                      </p:cBhvr>
                                    </p:cmd>
                                  </p:childTnLst>
                                </p:cTn>
                              </p:par>
                            </p:childTnLst>
                          </p:cTn>
                        </p:par>
                      </p:childTnLst>
                    </p:cTn>
                  </p:par>
                </p:childTnLst>
              </p:cTn>
              <p:nextCondLst>
                <p:cond evt="onClick" delay="0">
                  <p:tgtEl>
                    <p:spTgt spid="11"/>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xmlns="">
                  <a14:imgLayer r:embed="rId5">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1" y="0"/>
            <a:ext cx="9143999" cy="6836569"/>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2" descr="C:\Users\Ольга Чи\Desktop\Вера занятие Новая папка\принцесса Новая папка\depositphotos_34995857-Princess.jpg"/>
          <p:cNvPicPr>
            <a:picLocks noChangeAspect="1" noChangeArrowheads="1"/>
          </p:cNvPicPr>
          <p:nvPr/>
        </p:nvPicPr>
        <p:blipFill>
          <a:blip r:embed="rId6" cstate="screen">
            <a:extLst>
              <a:ext uri="{BEBA8EAE-BF5A-486C-A8C5-ECC9F3942E4B}">
                <a14:imgProps xmlns:a14="http://schemas.microsoft.com/office/drawing/2010/main" xmlns="">
                  <a14:imgLayer r:embed="rId7">
                    <a14:imgEffect>
                      <a14:sharpenSoften amount="50000"/>
                    </a14:imgEffect>
                    <a14:imgEffect>
                      <a14:saturation sat="200000"/>
                    </a14:imgEffect>
                    <a14:imgEffect>
                      <a14:brightnessContrast contrast="20000"/>
                    </a14:imgEffect>
                  </a14:imgLayer>
                </a14:imgProps>
              </a:ext>
              <a:ext uri="{28A0092B-C50C-407E-A947-70E740481C1C}">
                <a14:useLocalDpi xmlns:a14="http://schemas.microsoft.com/office/drawing/2010/main" xmlns="" val="0"/>
              </a:ext>
            </a:extLst>
          </a:blip>
          <a:srcRect/>
          <a:stretch>
            <a:fillRect/>
          </a:stretch>
        </p:blipFill>
        <p:spPr bwMode="auto">
          <a:xfrm>
            <a:off x="4725389" y="393948"/>
            <a:ext cx="4226298" cy="604867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368339" y="1124744"/>
            <a:ext cx="4536504" cy="3960439"/>
          </a:xfrm>
          <a:prstGeom prst="rect">
            <a:avLst/>
          </a:prstGeom>
          <a:solidFill>
            <a:srgbClr val="FFE5EF"/>
          </a:solidFill>
          <a:ln w="571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u-RU" sz="1600" dirty="0" smtClean="0">
                <a:solidFill>
                  <a:srgbClr val="FF33CC"/>
                </a:solidFill>
                <a:latin typeface="Times New Roman" pitchFamily="18" charset="0"/>
                <a:cs typeface="Times New Roman" pitchFamily="18" charset="0"/>
              </a:rPr>
              <a:t>   </a:t>
            </a:r>
          </a:p>
          <a:p>
            <a:pPr algn="ctr"/>
            <a:r>
              <a:rPr lang="ru-RU" sz="1600" dirty="0" smtClean="0">
                <a:solidFill>
                  <a:srgbClr val="FF33CC"/>
                </a:solidFill>
                <a:latin typeface="Times New Roman" pitchFamily="18" charset="0"/>
                <a:cs typeface="Times New Roman" pitchFamily="18" charset="0"/>
              </a:rPr>
              <a:t>  Здравствуйте, девочки и мальчики группы № 14.                                                 </a:t>
            </a:r>
          </a:p>
          <a:p>
            <a:pPr algn="ctr"/>
            <a:r>
              <a:rPr lang="ru-RU" sz="1600" dirty="0" smtClean="0">
                <a:solidFill>
                  <a:srgbClr val="031BFB"/>
                </a:solidFill>
                <a:latin typeface="Times New Roman" pitchFamily="18" charset="0"/>
                <a:cs typeface="Times New Roman" pitchFamily="18" charset="0"/>
              </a:rPr>
              <a:t>       Пишет Вам принцесса страны Математики.</a:t>
            </a:r>
          </a:p>
          <a:p>
            <a:pPr algn="just"/>
            <a:r>
              <a:rPr lang="ru-RU" sz="1600" dirty="0" smtClean="0">
                <a:solidFill>
                  <a:srgbClr val="031BFB"/>
                </a:solidFill>
                <a:latin typeface="Times New Roman" pitchFamily="18" charset="0"/>
                <a:cs typeface="Times New Roman" pitchFamily="18" charset="0"/>
              </a:rPr>
              <a:t>Мне очень нужна ваша помощь. Сильный ураган разрушил мой самый любимый город геометрических фигур. Это был удивительно красивый город, где дома, деревья, цветы, транспорт имели форму геометрических фигур. Сейчас всё разрушено, остались только схемы, но и они закодированы.</a:t>
            </a:r>
          </a:p>
          <a:p>
            <a:pPr algn="just"/>
            <a:r>
              <a:rPr lang="ru-RU" sz="1600" dirty="0" smtClean="0">
                <a:solidFill>
                  <a:srgbClr val="031BFB"/>
                </a:solidFill>
                <a:latin typeface="Times New Roman" pitchFamily="18" charset="0"/>
                <a:cs typeface="Times New Roman" pitchFamily="18" charset="0"/>
              </a:rPr>
              <a:t>       Если вы смелые и не боитесь трудностей, помогите восстановить город! </a:t>
            </a:r>
          </a:p>
          <a:p>
            <a:pPr algn="r"/>
            <a:endParaRPr lang="ru-RU" sz="1600" dirty="0" smtClean="0">
              <a:solidFill>
                <a:schemeClr val="accent3">
                  <a:lumMod val="60000"/>
                  <a:lumOff val="40000"/>
                </a:schemeClr>
              </a:solidFill>
              <a:latin typeface="Times New Roman" pitchFamily="18" charset="0"/>
              <a:cs typeface="Times New Roman" pitchFamily="18" charset="0"/>
            </a:endParaRPr>
          </a:p>
          <a:p>
            <a:pPr algn="r"/>
            <a:r>
              <a:rPr lang="en-US" sz="1600" dirty="0" smtClean="0">
                <a:solidFill>
                  <a:srgbClr val="FF33CC"/>
                </a:solidFill>
                <a:latin typeface="Times New Roman" pitchFamily="18" charset="0"/>
                <a:cs typeface="Times New Roman" pitchFamily="18" charset="0"/>
              </a:rPr>
              <a:t>P. S. </a:t>
            </a:r>
            <a:r>
              <a:rPr lang="ru-RU" sz="1600" dirty="0" smtClean="0">
                <a:solidFill>
                  <a:srgbClr val="FF33CC"/>
                </a:solidFill>
                <a:latin typeface="Times New Roman" pitchFamily="18" charset="0"/>
                <a:cs typeface="Times New Roman" pitchFamily="18" charset="0"/>
              </a:rPr>
              <a:t>Следуйте моим схемам-подсказкам</a:t>
            </a:r>
            <a:r>
              <a:rPr lang="ru-RU" sz="1400" dirty="0" smtClean="0">
                <a:solidFill>
                  <a:srgbClr val="FF33CC"/>
                </a:solidFill>
                <a:latin typeface="Times New Roman" pitchFamily="18" charset="0"/>
                <a:cs typeface="Times New Roman" pitchFamily="18" charset="0"/>
              </a:rPr>
              <a:t>!</a:t>
            </a:r>
          </a:p>
          <a:p>
            <a:pPr algn="r"/>
            <a:endParaRPr lang="ru-RU" dirty="0" smtClean="0">
              <a:solidFill>
                <a:srgbClr val="FF33CC"/>
              </a:solidFill>
              <a:latin typeface="Times New Roman" pitchFamily="18" charset="0"/>
              <a:cs typeface="Times New Roman" pitchFamily="18" charset="0"/>
            </a:endParaRPr>
          </a:p>
          <a:p>
            <a:pPr algn="r"/>
            <a:endParaRPr lang="ru-RU" dirty="0" smtClean="0">
              <a:solidFill>
                <a:schemeClr val="tx1"/>
              </a:solidFill>
              <a:latin typeface="Times New Roman" pitchFamily="18" charset="0"/>
              <a:cs typeface="Times New Roman" pitchFamily="18" charset="0"/>
            </a:endParaRPr>
          </a:p>
          <a:p>
            <a:pPr algn="just"/>
            <a:r>
              <a:rPr lang="ru-RU" dirty="0" smtClean="0">
                <a:solidFill>
                  <a:schemeClr val="tx1"/>
                </a:solidFill>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5" name="Голос 036.wma">
            <a:hlinkClick r:id="" action="ppaction://media"/>
          </p:cNvPr>
          <p:cNvPicPr>
            <a:picLocks noChangeAspect="1"/>
          </p:cNvPicPr>
          <p:nvPr>
            <a:videoFile r:link="rId1"/>
            <p:extLst>
              <p:ext uri="{DAA4B4D4-6D71-4841-9C94-3DE7FCFB9230}">
                <p14:media xmlns:p14="http://schemas.microsoft.com/office/powerpoint/2010/main" xmlns="" r:embed="rId8"/>
              </p:ext>
            </p:extLst>
          </p:nvPr>
        </p:nvPicPr>
        <p:blipFill>
          <a:blip r:embed="rId9" cstate="screen"/>
          <a:stretch>
            <a:fillRect/>
          </a:stretch>
        </p:blipFill>
        <p:spPr>
          <a:xfrm>
            <a:off x="7740352" y="6241489"/>
            <a:ext cx="609600" cy="609600"/>
          </a:xfrm>
          <a:prstGeom prst="rect">
            <a:avLst/>
          </a:prstGeom>
        </p:spPr>
      </p:pic>
      <p:sp>
        <p:nvSpPr>
          <p:cNvPr id="7" name="Стрелка вниз 6"/>
          <p:cNvSpPr/>
          <p:nvPr/>
        </p:nvSpPr>
        <p:spPr>
          <a:xfrm rot="5400000" flipH="1">
            <a:off x="612122" y="4572112"/>
            <a:ext cx="428629" cy="573770"/>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Стрелка вниз 7"/>
          <p:cNvSpPr/>
          <p:nvPr/>
        </p:nvSpPr>
        <p:spPr>
          <a:xfrm rot="5400000" flipH="1">
            <a:off x="1503763" y="4570964"/>
            <a:ext cx="428629" cy="576064"/>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Стрелка вниз 9"/>
          <p:cNvSpPr/>
          <p:nvPr/>
        </p:nvSpPr>
        <p:spPr>
          <a:xfrm rot="5400000" flipH="1">
            <a:off x="2422276" y="4559091"/>
            <a:ext cx="428629" cy="599814"/>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Стрелка вниз 10"/>
          <p:cNvSpPr/>
          <p:nvPr/>
        </p:nvSpPr>
        <p:spPr>
          <a:xfrm rot="5400000" flipH="1">
            <a:off x="3297152" y="4609839"/>
            <a:ext cx="428629" cy="522059"/>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Стрелка вниз 11"/>
          <p:cNvSpPr/>
          <p:nvPr/>
        </p:nvSpPr>
        <p:spPr>
          <a:xfrm rot="5400000" flipH="1">
            <a:off x="4227050" y="4563294"/>
            <a:ext cx="428629" cy="615148"/>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xmlns="" val="245780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6300" fill="hold"/>
                                        <p:tgtEl>
                                          <p:spTgt spid="5"/>
                                        </p:tgtEl>
                                      </p:cBhvr>
                                    </p:cmd>
                                  </p:childTnLst>
                                </p:cTn>
                              </p:par>
                              <p:par>
                                <p:cTn id="7" presetID="20"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edge">
                                      <p:cBhvr>
                                        <p:cTn id="9" dur="2000"/>
                                        <p:tgtEl>
                                          <p:spTgt spid="14"/>
                                        </p:tgtEl>
                                      </p:cBhvr>
                                    </p:animEffect>
                                  </p:childTnLst>
                                </p:cTn>
                              </p:par>
                            </p:childTnLst>
                          </p:cTn>
                        </p:par>
                        <p:par>
                          <p:cTn id="10" fill="hold">
                            <p:stCondLst>
                              <p:cond delay="46300"/>
                            </p:stCondLst>
                            <p:childTnLst>
                              <p:par>
                                <p:cTn id="11" presetID="25"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14" dur="10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15" dur="1000" accel="50000" fill="hold">
                                          <p:stCondLst>
                                            <p:cond delay="1000"/>
                                          </p:stCondLst>
                                        </p:cTn>
                                        <p:tgtEl>
                                          <p:spTgt spid="7"/>
                                        </p:tgtEl>
                                        <p:attrNameLst>
                                          <p:attrName>ppt_w</p:attrName>
                                        </p:attrNameLst>
                                      </p:cBhvr>
                                      <p:tavLst>
                                        <p:tav tm="0">
                                          <p:val>
                                            <p:strVal val="#ppt_w*.05"/>
                                          </p:val>
                                        </p:tav>
                                        <p:tav tm="100000">
                                          <p:val>
                                            <p:strVal val="#ppt_w"/>
                                          </p:val>
                                        </p:tav>
                                      </p:tavLst>
                                    </p:anim>
                                    <p:anim calcmode="lin" valueType="num">
                                      <p:cBhvr>
                                        <p:cTn id="16" dur="2000" fill="hold"/>
                                        <p:tgtEl>
                                          <p:spTgt spid="7"/>
                                        </p:tgtEl>
                                        <p:attrNameLst>
                                          <p:attrName>ppt_h</p:attrName>
                                        </p:attrNameLst>
                                      </p:cBhvr>
                                      <p:tavLst>
                                        <p:tav tm="0">
                                          <p:val>
                                            <p:strVal val="#ppt_h"/>
                                          </p:val>
                                        </p:tav>
                                        <p:tav tm="100000">
                                          <p:val>
                                            <p:strVal val="#ppt_h"/>
                                          </p:val>
                                        </p:tav>
                                      </p:tavLst>
                                    </p:anim>
                                    <p:anim calcmode="lin" valueType="num">
                                      <p:cBhvr>
                                        <p:cTn id="17" dur="10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8" dur="10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9" dur="1000" accel="50000" fill="hold">
                                          <p:stCondLst>
                                            <p:cond delay="1000"/>
                                          </p:stCondLst>
                                        </p:cTn>
                                        <p:tgtEl>
                                          <p:spTgt spid="7"/>
                                        </p:tgtEl>
                                        <p:attrNameLst>
                                          <p:attrName>ppt_y</p:attrName>
                                        </p:attrNameLst>
                                      </p:cBhvr>
                                      <p:tavLst>
                                        <p:tav tm="0">
                                          <p:val>
                                            <p:strVal val="#ppt_y+.1"/>
                                          </p:val>
                                        </p:tav>
                                        <p:tav tm="100000">
                                          <p:val>
                                            <p:strVal val="#ppt_y"/>
                                          </p:val>
                                        </p:tav>
                                      </p:tavLst>
                                    </p:anim>
                                    <p:animEffect transition="in" filter="fade">
                                      <p:cBhvr>
                                        <p:cTn id="20" dur="2000" decel="50000">
                                          <p:stCondLst>
                                            <p:cond delay="0"/>
                                          </p:stCondLst>
                                        </p:cTn>
                                        <p:tgtEl>
                                          <p:spTgt spid="7"/>
                                        </p:tgtEl>
                                      </p:cBhvr>
                                    </p:animEffect>
                                  </p:childTnLst>
                                </p:cTn>
                              </p:par>
                              <p:par>
                                <p:cTn id="21" presetID="19"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2000" fill="hold"/>
                                        <p:tgtEl>
                                          <p:spTgt spid="8"/>
                                        </p:tgtEl>
                                        <p:attrNameLst>
                                          <p:attrName>ppt_w</p:attrName>
                                        </p:attrNameLst>
                                      </p:cBhvr>
                                      <p:tavLst>
                                        <p:tav tm="0" fmla="#ppt_w*sin(2.5*pi*$)">
                                          <p:val>
                                            <p:fltVal val="0"/>
                                          </p:val>
                                        </p:tav>
                                        <p:tav tm="100000">
                                          <p:val>
                                            <p:fltVal val="1"/>
                                          </p:val>
                                        </p:tav>
                                      </p:tavLst>
                                    </p:anim>
                                    <p:anim calcmode="lin" valueType="num">
                                      <p:cBhvr>
                                        <p:cTn id="24" dur="2000" fill="hold"/>
                                        <p:tgtEl>
                                          <p:spTgt spid="8"/>
                                        </p:tgtEl>
                                        <p:attrNameLst>
                                          <p:attrName>ppt_h</p:attrName>
                                        </p:attrNameLst>
                                      </p:cBhvr>
                                      <p:tavLst>
                                        <p:tav tm="0">
                                          <p:val>
                                            <p:strVal val="#ppt_h"/>
                                          </p:val>
                                        </p:tav>
                                        <p:tav tm="100000">
                                          <p:val>
                                            <p:strVal val="#ppt_h"/>
                                          </p:val>
                                        </p:tav>
                                      </p:tavLst>
                                    </p:anim>
                                  </p:childTnLst>
                                </p:cTn>
                              </p:par>
                              <p:par>
                                <p:cTn id="25" presetID="35"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anim calcmode="lin" valueType="num">
                                      <p:cBhvr>
                                        <p:cTn id="28" dur="2000" fill="hold"/>
                                        <p:tgtEl>
                                          <p:spTgt spid="10"/>
                                        </p:tgtEl>
                                        <p:attrNameLst>
                                          <p:attrName>style.rotation</p:attrName>
                                        </p:attrNameLst>
                                      </p:cBhvr>
                                      <p:tavLst>
                                        <p:tav tm="0">
                                          <p:val>
                                            <p:fltVal val="720"/>
                                          </p:val>
                                        </p:tav>
                                        <p:tav tm="100000">
                                          <p:val>
                                            <p:fltVal val="0"/>
                                          </p:val>
                                        </p:tav>
                                      </p:tavLst>
                                    </p:anim>
                                    <p:anim calcmode="lin" valueType="num">
                                      <p:cBhvr>
                                        <p:cTn id="29" dur="2000" fill="hold"/>
                                        <p:tgtEl>
                                          <p:spTgt spid="10"/>
                                        </p:tgtEl>
                                        <p:attrNameLst>
                                          <p:attrName>ppt_h</p:attrName>
                                        </p:attrNameLst>
                                      </p:cBhvr>
                                      <p:tavLst>
                                        <p:tav tm="0">
                                          <p:val>
                                            <p:fltVal val="0"/>
                                          </p:val>
                                        </p:tav>
                                        <p:tav tm="100000">
                                          <p:val>
                                            <p:strVal val="#ppt_h"/>
                                          </p:val>
                                        </p:tav>
                                      </p:tavLst>
                                    </p:anim>
                                    <p:anim calcmode="lin" valueType="num">
                                      <p:cBhvr>
                                        <p:cTn id="30" dur="2000" fill="hold"/>
                                        <p:tgtEl>
                                          <p:spTgt spid="10"/>
                                        </p:tgtEl>
                                        <p:attrNameLst>
                                          <p:attrName>ppt_w</p:attrName>
                                        </p:attrNameLst>
                                      </p:cBhvr>
                                      <p:tavLst>
                                        <p:tav tm="0">
                                          <p:val>
                                            <p:fltVal val="0"/>
                                          </p:val>
                                        </p:tav>
                                        <p:tav tm="100000">
                                          <p:val>
                                            <p:strVal val="#ppt_w"/>
                                          </p:val>
                                        </p:tav>
                                      </p:tavLst>
                                    </p:anim>
                                  </p:childTnLst>
                                </p:cTn>
                              </p:par>
                              <p:par>
                                <p:cTn id="31" presetID="19" presetClass="entr" presetSubtype="1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2000" fill="hold"/>
                                        <p:tgtEl>
                                          <p:spTgt spid="11"/>
                                        </p:tgtEl>
                                        <p:attrNameLst>
                                          <p:attrName>ppt_w</p:attrName>
                                        </p:attrNameLst>
                                      </p:cBhvr>
                                      <p:tavLst>
                                        <p:tav tm="0" fmla="#ppt_w*sin(2.5*pi*$)">
                                          <p:val>
                                            <p:fltVal val="0"/>
                                          </p:val>
                                        </p:tav>
                                        <p:tav tm="100000">
                                          <p:val>
                                            <p:fltVal val="1"/>
                                          </p:val>
                                        </p:tav>
                                      </p:tavLst>
                                    </p:anim>
                                    <p:anim calcmode="lin" valueType="num">
                                      <p:cBhvr>
                                        <p:cTn id="34" dur="2000" fill="hold"/>
                                        <p:tgtEl>
                                          <p:spTgt spid="11"/>
                                        </p:tgtEl>
                                        <p:attrNameLst>
                                          <p:attrName>ppt_h</p:attrName>
                                        </p:attrNameLst>
                                      </p:cBhvr>
                                      <p:tavLst>
                                        <p:tav tm="0">
                                          <p:val>
                                            <p:strVal val="#ppt_h"/>
                                          </p:val>
                                        </p:tav>
                                        <p:tav tm="100000">
                                          <p:val>
                                            <p:strVal val="#ppt_h"/>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2000" fill="hold"/>
                                        <p:tgtEl>
                                          <p:spTgt spid="12"/>
                                        </p:tgtEl>
                                        <p:attrNameLst>
                                          <p:attrName>ppt_w</p:attrName>
                                        </p:attrNameLst>
                                      </p:cBhvr>
                                      <p:tavLst>
                                        <p:tav tm="0">
                                          <p:val>
                                            <p:fltVal val="0"/>
                                          </p:val>
                                        </p:tav>
                                        <p:tav tm="100000">
                                          <p:val>
                                            <p:strVal val="#ppt_w"/>
                                          </p:val>
                                        </p:tav>
                                      </p:tavLst>
                                    </p:anim>
                                    <p:anim calcmode="lin" valueType="num">
                                      <p:cBhvr>
                                        <p:cTn id="38" dur="2000" fill="hold"/>
                                        <p:tgtEl>
                                          <p:spTgt spid="12"/>
                                        </p:tgtEl>
                                        <p:attrNameLst>
                                          <p:attrName>ppt_h</p:attrName>
                                        </p:attrNameLst>
                                      </p:cBhvr>
                                      <p:tavLst>
                                        <p:tav tm="0">
                                          <p:val>
                                            <p:fltVal val="0"/>
                                          </p:val>
                                        </p:tav>
                                        <p:tav tm="100000">
                                          <p:val>
                                            <p:strVal val="#ppt_h"/>
                                          </p:val>
                                        </p:tav>
                                      </p:tavLst>
                                    </p:anim>
                                    <p:anim calcmode="lin" valueType="num">
                                      <p:cBhvr>
                                        <p:cTn id="39" dur="2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40" dur="2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showWhenStopped="0">
                <p:cTn id="41" fill="hold" display="0">
                  <p:stCondLst>
                    <p:cond delay="indefinite"/>
                  </p:stCondLst>
                  <p:endCondLst>
                    <p:cond evt="onStopAudio" delay="0">
                      <p:tgtEl>
                        <p:sldTgt/>
                      </p:tgtEl>
                    </p:cond>
                  </p:endCondLst>
                </p:cTn>
                <p:tgtEl>
                  <p:spTgt spid="5"/>
                </p:tgtEl>
              </p:cMediaNode>
            </p:video>
          </p:childTnLst>
        </p:cTn>
      </p:par>
    </p:tnLst>
    <p:bldLst>
      <p:bldP spid="7" grpId="0" animBg="1"/>
      <p:bldP spid="8" grpId="0" animBg="1"/>
      <p:bldP spid="10"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xmlns="">
                  <a14:imgLayer r:embed="rId3">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1" y="0"/>
            <a:ext cx="9143999" cy="6836569"/>
          </a:xfrm>
          <a:prstGeom prst="rect">
            <a:avLst/>
          </a:prstGeom>
          <a:noFill/>
          <a:extLst>
            <a:ext uri="{909E8E84-426E-40DD-AFC4-6F175D3DCCD1}">
              <a14:hiddenFill xmlns:a14="http://schemas.microsoft.com/office/drawing/2010/main" xmlns="">
                <a:solidFill>
                  <a:srgbClr val="FFFFFF"/>
                </a:solidFill>
              </a14:hiddenFill>
            </a:ext>
          </a:extLst>
        </p:spPr>
      </p:pic>
      <p:sp>
        <p:nvSpPr>
          <p:cNvPr id="4096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40968"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endParaRPr kumimoji="0" lang="ru-RU"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40969" name="Rectangle 9"/>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514600" algn="l"/>
              </a:tabLst>
            </a:pPr>
            <a:r>
              <a:rPr kumimoji="0" lang="ru-RU"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514600" algn="l"/>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3074" name="Picture 2" descr="C:\Documents and Settings\Admin\Рабочий стол\картинки к играм c блоками Дьенеша Новая папка\img3.jpg"/>
          <p:cNvPicPr>
            <a:picLocks noChangeAspect="1" noChangeArrowheads="1"/>
          </p:cNvPicPr>
          <p:nvPr/>
        </p:nvPicPr>
        <p:blipFill>
          <a:blip r:embed="rId4"/>
          <a:srcRect/>
          <a:stretch>
            <a:fillRect/>
          </a:stretch>
        </p:blipFill>
        <p:spPr bwMode="auto">
          <a:xfrm>
            <a:off x="2627784" y="352964"/>
            <a:ext cx="4248472" cy="6130637"/>
          </a:xfrm>
          <a:prstGeom prst="rect">
            <a:avLst/>
          </a:prstGeom>
          <a:noFill/>
        </p:spPr>
      </p:pic>
    </p:spTree>
    <p:extLst>
      <p:ext uri="{BB962C8B-B14F-4D97-AF65-F5344CB8AC3E}">
        <p14:creationId xmlns:p14="http://schemas.microsoft.com/office/powerpoint/2010/main" xmlns="" val="27741936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xmlns="">
                  <a14:imgLayer r:embed="rId4">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1" y="-36832"/>
            <a:ext cx="9218406" cy="6894831"/>
          </a:xfrm>
          <a:prstGeom prst="rect">
            <a:avLst/>
          </a:prstGeom>
          <a:noFill/>
          <a:extLst>
            <a:ext uri="{909E8E84-426E-40DD-AFC4-6F175D3DCCD1}">
              <a14:hiddenFill xmlns:a14="http://schemas.microsoft.com/office/drawing/2010/main" xmlns="">
                <a:solidFill>
                  <a:srgbClr val="FFFFFF"/>
                </a:solidFill>
              </a14:hiddenFill>
            </a:ext>
          </a:extLst>
        </p:spPr>
      </p:pic>
      <p:pic>
        <p:nvPicPr>
          <p:cNvPr id="40" name="Picture 2" descr="C:\Documents and Settings\Admin\Рабочий стол\замок Новая папка\security-padlock-400-225577.jpg"/>
          <p:cNvPicPr>
            <a:picLocks noChangeAspect="1" noChangeArrowheads="1"/>
          </p:cNvPicPr>
          <p:nvPr/>
        </p:nvPicPr>
        <p:blipFill>
          <a:blip r:embed="rId5">
            <a:lum contrast="40000"/>
          </a:blip>
          <a:srcRect/>
          <a:stretch>
            <a:fillRect/>
          </a:stretch>
        </p:blipFill>
        <p:spPr bwMode="auto">
          <a:xfrm>
            <a:off x="3059832" y="1416609"/>
            <a:ext cx="4415316" cy="4374818"/>
          </a:xfrm>
          <a:prstGeom prst="rect">
            <a:avLst/>
          </a:prstGeom>
          <a:noFill/>
        </p:spPr>
      </p:pic>
      <p:sp>
        <p:nvSpPr>
          <p:cNvPr id="33" name="Прямоугольник 32"/>
          <p:cNvSpPr/>
          <p:nvPr/>
        </p:nvSpPr>
        <p:spPr>
          <a:xfrm>
            <a:off x="321438" y="4968580"/>
            <a:ext cx="3214711" cy="1357322"/>
          </a:xfrm>
          <a:prstGeom prst="rect">
            <a:avLst/>
          </a:prstGeom>
          <a:ln w="38100">
            <a:solidFill>
              <a:srgbClr val="FF33CC"/>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dirty="0"/>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2058"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endParaRPr kumimoji="0" lang="ru-RU"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2059" name="Rectangle 1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514600" algn="l"/>
              </a:tabLst>
            </a:pPr>
            <a:r>
              <a:rPr kumimoji="0" lang="ru-RU"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514600" algn="l"/>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25" name="Рисунок 24"/>
          <p:cNvPicPr/>
          <p:nvPr/>
        </p:nvPicPr>
        <p:blipFill>
          <a:blip r:embed="rId6" cstate="screen"/>
          <a:srcRect/>
          <a:stretch>
            <a:fillRect/>
          </a:stretch>
        </p:blipFill>
        <p:spPr bwMode="auto">
          <a:xfrm>
            <a:off x="6230877" y="378098"/>
            <a:ext cx="2642809" cy="1543040"/>
          </a:xfrm>
          <a:prstGeom prst="rect">
            <a:avLst/>
          </a:prstGeom>
          <a:noFill/>
          <a:ln w="9525">
            <a:noFill/>
            <a:miter lim="800000"/>
            <a:headEnd/>
            <a:tailEnd/>
          </a:ln>
        </p:spPr>
      </p:pic>
      <p:pic>
        <p:nvPicPr>
          <p:cNvPr id="27651" name="Рисунок 9" descr="kartotieka_ighr_s_loghichieskimi_blokami_z_d_ieniesha_19"/>
          <p:cNvPicPr>
            <a:picLocks noChangeAspect="1" noChangeArrowheads="1"/>
          </p:cNvPicPr>
          <p:nvPr/>
        </p:nvPicPr>
        <p:blipFill>
          <a:blip r:embed="rId7"/>
          <a:srcRect/>
          <a:stretch>
            <a:fillRect/>
          </a:stretch>
        </p:blipFill>
        <p:spPr bwMode="auto">
          <a:xfrm>
            <a:off x="413137" y="5323367"/>
            <a:ext cx="689115" cy="642942"/>
          </a:xfrm>
          <a:prstGeom prst="rect">
            <a:avLst/>
          </a:prstGeom>
          <a:noFill/>
        </p:spPr>
      </p:pic>
      <p:pic>
        <p:nvPicPr>
          <p:cNvPr id="27650" name="Рисунок 14" descr="kartotieka_ighr_s_loghichieskimi_blokami_z_d_ieniesha_19"/>
          <p:cNvPicPr>
            <a:picLocks noChangeAspect="1" noChangeArrowheads="1"/>
          </p:cNvPicPr>
          <p:nvPr/>
        </p:nvPicPr>
        <p:blipFill>
          <a:blip r:embed="rId8"/>
          <a:srcRect/>
          <a:stretch>
            <a:fillRect/>
          </a:stretch>
        </p:blipFill>
        <p:spPr bwMode="auto">
          <a:xfrm>
            <a:off x="1102252" y="5255136"/>
            <a:ext cx="857256" cy="694306"/>
          </a:xfrm>
          <a:prstGeom prst="rect">
            <a:avLst/>
          </a:prstGeom>
          <a:noFill/>
        </p:spPr>
      </p:pic>
      <p:pic>
        <p:nvPicPr>
          <p:cNvPr id="27649" name="Рисунок 17" descr="img25"/>
          <p:cNvPicPr>
            <a:picLocks noChangeAspect="1" noChangeArrowheads="1"/>
          </p:cNvPicPr>
          <p:nvPr/>
        </p:nvPicPr>
        <p:blipFill>
          <a:blip r:embed="rId9" cstate="screen"/>
          <a:srcRect/>
          <a:stretch>
            <a:fillRect/>
          </a:stretch>
        </p:blipFill>
        <p:spPr bwMode="auto">
          <a:xfrm>
            <a:off x="2151421" y="5255136"/>
            <a:ext cx="1285884" cy="779404"/>
          </a:xfrm>
          <a:prstGeom prst="rect">
            <a:avLst/>
          </a:prstGeom>
          <a:noFill/>
        </p:spPr>
      </p:pic>
      <p:sp>
        <p:nvSpPr>
          <p:cNvPr id="276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27653" name="Rectangle 5"/>
          <p:cNvSpPr>
            <a:spLocks noChangeArrowheads="1"/>
          </p:cNvSpPr>
          <p:nvPr/>
        </p:nvSpPr>
        <p:spPr bwMode="auto">
          <a:xfrm>
            <a:off x="0" y="234888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27654" name="Rectangle 6"/>
          <p:cNvSpPr>
            <a:spLocks noChangeArrowheads="1"/>
          </p:cNvSpPr>
          <p:nvPr/>
        </p:nvSpPr>
        <p:spPr bwMode="auto">
          <a:xfrm>
            <a:off x="0" y="3200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37" name="Рисунок 36" descr="C:\Documents and Settings\Admin\Рабочий стол\картинки к играм c блоками Дьенеша Новая папка\15f21461368deaedd89dcad57d6f85c1.jpg"/>
          <p:cNvPicPr/>
          <p:nvPr/>
        </p:nvPicPr>
        <p:blipFill>
          <a:blip r:embed="rId10"/>
          <a:srcRect/>
          <a:stretch>
            <a:fillRect/>
          </a:stretch>
        </p:blipFill>
        <p:spPr bwMode="auto">
          <a:xfrm>
            <a:off x="6941909" y="4290720"/>
            <a:ext cx="1931777" cy="2232248"/>
          </a:xfrm>
          <a:prstGeom prst="rect">
            <a:avLst/>
          </a:prstGeom>
          <a:noFill/>
          <a:ln w="9525">
            <a:noFill/>
            <a:miter lim="800000"/>
            <a:headEnd/>
            <a:tailEnd/>
          </a:ln>
        </p:spPr>
      </p:pic>
      <p:sp>
        <p:nvSpPr>
          <p:cNvPr id="21" name="TextBox 20"/>
          <p:cNvSpPr txBox="1"/>
          <p:nvPr/>
        </p:nvSpPr>
        <p:spPr>
          <a:xfrm>
            <a:off x="7437016" y="3571876"/>
            <a:ext cx="513176" cy="707886"/>
          </a:xfrm>
          <a:prstGeom prst="rect">
            <a:avLst/>
          </a:prstGeom>
          <a:noFill/>
        </p:spPr>
        <p:txBody>
          <a:bodyPr wrap="square" rtlCol="0">
            <a:spAutoFit/>
          </a:bodyPr>
          <a:lstStyle/>
          <a:p>
            <a:r>
              <a:rPr lang="ru-RU" sz="4000" b="1" dirty="0">
                <a:solidFill>
                  <a:srgbClr val="FF33CC"/>
                </a:solidFill>
                <a:latin typeface="Arial" panose="020B0604020202020204" pitchFamily="34" charset="0"/>
                <a:cs typeface="Arial" panose="020B0604020202020204" pitchFamily="34" charset="0"/>
              </a:rPr>
              <a:t>1</a:t>
            </a:r>
          </a:p>
        </p:txBody>
      </p:sp>
      <p:sp>
        <p:nvSpPr>
          <p:cNvPr id="6" name="Стрелка вправо 5"/>
          <p:cNvSpPr/>
          <p:nvPr/>
        </p:nvSpPr>
        <p:spPr>
          <a:xfrm flipH="1">
            <a:off x="2708821" y="3779696"/>
            <a:ext cx="531406" cy="357190"/>
          </a:xfrm>
          <a:prstGeom prst="right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flipH="1">
            <a:off x="3346069" y="3571876"/>
            <a:ext cx="357189" cy="707886"/>
          </a:xfrm>
          <a:prstGeom prst="rect">
            <a:avLst/>
          </a:prstGeom>
        </p:spPr>
        <p:txBody>
          <a:bodyPr wrap="square">
            <a:spAutoFit/>
          </a:bodyPr>
          <a:lstStyle/>
          <a:p>
            <a:r>
              <a:rPr lang="ru-RU" sz="4000" b="1" dirty="0">
                <a:solidFill>
                  <a:srgbClr val="FF33CC"/>
                </a:solidFill>
                <a:latin typeface="Arial" panose="020B0604020202020204" pitchFamily="34" charset="0"/>
                <a:cs typeface="Arial" panose="020B0604020202020204" pitchFamily="34" charset="0"/>
              </a:rPr>
              <a:t>2</a:t>
            </a:r>
          </a:p>
        </p:txBody>
      </p:sp>
      <p:sp>
        <p:nvSpPr>
          <p:cNvPr id="15" name="Стрелка вниз 14"/>
          <p:cNvSpPr/>
          <p:nvPr/>
        </p:nvSpPr>
        <p:spPr>
          <a:xfrm rot="5400000" flipH="1">
            <a:off x="4882092" y="5002413"/>
            <a:ext cx="428629" cy="1673800"/>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Прямоугольник 35"/>
          <p:cNvSpPr/>
          <p:nvPr/>
        </p:nvSpPr>
        <p:spPr>
          <a:xfrm flipH="1">
            <a:off x="3729501" y="681884"/>
            <a:ext cx="352060" cy="769441"/>
          </a:xfrm>
          <a:prstGeom prst="rect">
            <a:avLst/>
          </a:prstGeom>
        </p:spPr>
        <p:txBody>
          <a:bodyPr wrap="square">
            <a:spAutoFit/>
          </a:bodyPr>
          <a:lstStyle/>
          <a:p>
            <a:r>
              <a:rPr lang="ru-RU" sz="4400" b="1" dirty="0" smtClean="0">
                <a:solidFill>
                  <a:srgbClr val="FF33CC"/>
                </a:solidFill>
                <a:latin typeface="Arial" panose="020B0604020202020204" pitchFamily="34" charset="0"/>
                <a:cs typeface="Arial" panose="020B0604020202020204" pitchFamily="34" charset="0"/>
              </a:rPr>
              <a:t>3</a:t>
            </a:r>
            <a:endParaRPr lang="ru-RU" sz="4400" b="1" dirty="0">
              <a:solidFill>
                <a:srgbClr val="FF33CC"/>
              </a:solidFill>
              <a:latin typeface="Arial" panose="020B0604020202020204" pitchFamily="34" charset="0"/>
              <a:cs typeface="Arial" panose="020B0604020202020204" pitchFamily="34" charset="0"/>
            </a:endParaRPr>
          </a:p>
        </p:txBody>
      </p:sp>
      <p:sp>
        <p:nvSpPr>
          <p:cNvPr id="39" name="Прямоугольник 38"/>
          <p:cNvSpPr/>
          <p:nvPr/>
        </p:nvSpPr>
        <p:spPr>
          <a:xfrm flipH="1">
            <a:off x="8080330" y="1837006"/>
            <a:ext cx="357190" cy="707886"/>
          </a:xfrm>
          <a:prstGeom prst="rect">
            <a:avLst/>
          </a:prstGeom>
        </p:spPr>
        <p:txBody>
          <a:bodyPr wrap="square">
            <a:spAutoFit/>
          </a:bodyPr>
          <a:lstStyle/>
          <a:p>
            <a:r>
              <a:rPr lang="ru-RU" sz="4000" b="1" dirty="0">
                <a:solidFill>
                  <a:srgbClr val="FF33CC"/>
                </a:solidFill>
                <a:latin typeface="Arial" panose="020B0604020202020204" pitchFamily="34" charset="0"/>
                <a:cs typeface="Arial" panose="020B0604020202020204" pitchFamily="34" charset="0"/>
              </a:rPr>
              <a:t>4</a:t>
            </a:r>
          </a:p>
        </p:txBody>
      </p:sp>
      <p:sp>
        <p:nvSpPr>
          <p:cNvPr id="24" name="Стрелка вниз 23"/>
          <p:cNvSpPr/>
          <p:nvPr/>
        </p:nvSpPr>
        <p:spPr>
          <a:xfrm flipH="1">
            <a:off x="8218977" y="2587318"/>
            <a:ext cx="357190" cy="1214446"/>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7" name="Стрелка вниз 26"/>
          <p:cNvSpPr/>
          <p:nvPr/>
        </p:nvSpPr>
        <p:spPr>
          <a:xfrm rot="16200000" flipH="1">
            <a:off x="4866729" y="272255"/>
            <a:ext cx="357190" cy="1571636"/>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Прямоугольник 27"/>
          <p:cNvSpPr/>
          <p:nvPr/>
        </p:nvSpPr>
        <p:spPr>
          <a:xfrm flipH="1">
            <a:off x="6084168" y="5453110"/>
            <a:ext cx="820969" cy="707886"/>
          </a:xfrm>
          <a:prstGeom prst="rect">
            <a:avLst/>
          </a:prstGeom>
        </p:spPr>
        <p:txBody>
          <a:bodyPr wrap="square">
            <a:spAutoFit/>
          </a:bodyPr>
          <a:lstStyle/>
          <a:p>
            <a:r>
              <a:rPr lang="ru-RU" sz="4000" b="1" dirty="0">
                <a:solidFill>
                  <a:srgbClr val="FF33CC"/>
                </a:solidFill>
                <a:latin typeface="Arial" panose="020B0604020202020204" pitchFamily="34" charset="0"/>
                <a:cs typeface="Arial" panose="020B0604020202020204" pitchFamily="34" charset="0"/>
              </a:rPr>
              <a:t>5</a:t>
            </a:r>
          </a:p>
        </p:txBody>
      </p:sp>
      <p:sp>
        <p:nvSpPr>
          <p:cNvPr id="26" name="Стрелка вправо 25"/>
          <p:cNvSpPr/>
          <p:nvPr/>
        </p:nvSpPr>
        <p:spPr>
          <a:xfrm flipH="1">
            <a:off x="6817530" y="3779696"/>
            <a:ext cx="531406" cy="357190"/>
          </a:xfrm>
          <a:prstGeom prst="right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1" name="Прямоугольник 40"/>
          <p:cNvSpPr/>
          <p:nvPr/>
        </p:nvSpPr>
        <p:spPr>
          <a:xfrm>
            <a:off x="4646407" y="3501009"/>
            <a:ext cx="1242166" cy="1318658"/>
          </a:xfrm>
          <a:prstGeom prst="rect">
            <a:avLst/>
          </a:prstGeom>
          <a:blipFill>
            <a:blip r:embed="rId11">
              <a:lum bright="10000" contrast="40000"/>
            </a:blip>
            <a:tile tx="0" ty="0" sx="100000" sy="100000" flip="none" algn="tl"/>
          </a:blip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   </a:t>
            </a:r>
            <a:endParaRPr lang="ru-RU" dirty="0">
              <a:solidFill>
                <a:srgbClr val="FFC000"/>
              </a:solidFill>
            </a:endParaRPr>
          </a:p>
        </p:txBody>
      </p:sp>
      <p:sp>
        <p:nvSpPr>
          <p:cNvPr id="3" name="Выноска с четырьмя стрелками 2"/>
          <p:cNvSpPr/>
          <p:nvPr/>
        </p:nvSpPr>
        <p:spPr>
          <a:xfrm>
            <a:off x="4835442" y="3699758"/>
            <a:ext cx="864096" cy="874256"/>
          </a:xfrm>
          <a:prstGeom prst="quadArrowCallout">
            <a:avLst/>
          </a:prstGeom>
          <a:solidFill>
            <a:srgbClr val="FFFF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31" name="Picture 2"/>
          <p:cNvPicPr>
            <a:picLocks noChangeAspect="1" noChangeArrowheads="1"/>
          </p:cNvPicPr>
          <p:nvPr/>
        </p:nvPicPr>
        <p:blipFill rotWithShape="1">
          <a:blip r:embed="rId12" cstate="screen">
            <a:extLst>
              <a:ext uri="{28A0092B-C50C-407E-A947-70E740481C1C}">
                <a14:useLocalDpi xmlns:a14="http://schemas.microsoft.com/office/drawing/2010/main" xmlns="" val="0"/>
              </a:ext>
            </a:extLst>
          </a:blip>
          <a:srcRect l="-2"/>
          <a:stretch/>
        </p:blipFill>
        <p:spPr bwMode="auto">
          <a:xfrm>
            <a:off x="192937" y="278185"/>
            <a:ext cx="3471711" cy="31918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063431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7"/>
                    </p:tgtEl>
                  </p:cond>
                </p:stCondLst>
                <p:endSync evt="end" delay="0">
                  <p:rtn val="all"/>
                </p:endSync>
                <p:childTnLst>
                  <p:par>
                    <p:cTn id="3" fill="hold">
                      <p:stCondLst>
                        <p:cond delay="0"/>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amond(in)">
                                      <p:cBhvr>
                                        <p:cTn id="7" dur="2000"/>
                                        <p:tgtEl>
                                          <p:spTgt spid="25"/>
                                        </p:tgtEl>
                                      </p:cBhvr>
                                    </p:animEffect>
                                  </p:childTnLst>
                                </p:cTn>
                              </p:par>
                              <p:par>
                                <p:cTn id="8" presetID="8" presetClass="entr" presetSubtype="16"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diamond(in)">
                                      <p:cBhvr>
                                        <p:cTn id="10" dur="2000"/>
                                        <p:tgtEl>
                                          <p:spTgt spid="37"/>
                                        </p:tgtEl>
                                      </p:cBhvr>
                                    </p:animEffect>
                                  </p:childTnLst>
                                </p:cTn>
                              </p:par>
                            </p:childTnLst>
                          </p:cTn>
                        </p:par>
                      </p:childTnLst>
                    </p:cTn>
                  </p:par>
                </p:childTnLst>
              </p:cTn>
              <p:nextCondLst>
                <p:cond evt="onClick" delay="0">
                  <p:tgtEl>
                    <p:spTgt spid="27"/>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diamond(in)">
                                      <p:cBhvr>
                                        <p:cTn id="16" dur="2000"/>
                                        <p:tgtEl>
                                          <p:spTgt spid="33"/>
                                        </p:tgtEl>
                                      </p:cBhvr>
                                    </p:animEffect>
                                  </p:childTnLst>
                                </p:cTn>
                              </p:par>
                              <p:par>
                                <p:cTn id="17" presetID="8" presetClass="entr" presetSubtype="16" fill="hold" nodeType="withEffect">
                                  <p:stCondLst>
                                    <p:cond delay="0"/>
                                  </p:stCondLst>
                                  <p:childTnLst>
                                    <p:set>
                                      <p:cBhvr>
                                        <p:cTn id="18" dur="1" fill="hold">
                                          <p:stCondLst>
                                            <p:cond delay="0"/>
                                          </p:stCondLst>
                                        </p:cTn>
                                        <p:tgtEl>
                                          <p:spTgt spid="27650"/>
                                        </p:tgtEl>
                                        <p:attrNameLst>
                                          <p:attrName>style.visibility</p:attrName>
                                        </p:attrNameLst>
                                      </p:cBhvr>
                                      <p:to>
                                        <p:strVal val="visible"/>
                                      </p:to>
                                    </p:set>
                                    <p:animEffect transition="in" filter="diamond(in)">
                                      <p:cBhvr>
                                        <p:cTn id="19" dur="2000"/>
                                        <p:tgtEl>
                                          <p:spTgt spid="27650"/>
                                        </p:tgtEl>
                                      </p:cBhvr>
                                    </p:animEffect>
                                  </p:childTnLst>
                                </p:cTn>
                              </p:par>
                              <p:par>
                                <p:cTn id="20" presetID="8" presetClass="entr" presetSubtype="16" fill="hold" nodeType="withEffect">
                                  <p:stCondLst>
                                    <p:cond delay="0"/>
                                  </p:stCondLst>
                                  <p:childTnLst>
                                    <p:set>
                                      <p:cBhvr>
                                        <p:cTn id="21" dur="1" fill="hold">
                                          <p:stCondLst>
                                            <p:cond delay="0"/>
                                          </p:stCondLst>
                                        </p:cTn>
                                        <p:tgtEl>
                                          <p:spTgt spid="27649"/>
                                        </p:tgtEl>
                                        <p:attrNameLst>
                                          <p:attrName>style.visibility</p:attrName>
                                        </p:attrNameLst>
                                      </p:cBhvr>
                                      <p:to>
                                        <p:strVal val="visible"/>
                                      </p:to>
                                    </p:set>
                                    <p:animEffect transition="in" filter="diamond(in)">
                                      <p:cBhvr>
                                        <p:cTn id="22" dur="2000"/>
                                        <p:tgtEl>
                                          <p:spTgt spid="27649"/>
                                        </p:tgtEl>
                                      </p:cBhvr>
                                    </p:animEffect>
                                  </p:childTnLst>
                                </p:cTn>
                              </p:par>
                              <p:par>
                                <p:cTn id="23" presetID="8" presetClass="entr" presetSubtype="16" fill="hold" nodeType="withEffect">
                                  <p:stCondLst>
                                    <p:cond delay="0"/>
                                  </p:stCondLst>
                                  <p:childTnLst>
                                    <p:set>
                                      <p:cBhvr>
                                        <p:cTn id="24" dur="1" fill="hold">
                                          <p:stCondLst>
                                            <p:cond delay="0"/>
                                          </p:stCondLst>
                                        </p:cTn>
                                        <p:tgtEl>
                                          <p:spTgt spid="27651"/>
                                        </p:tgtEl>
                                        <p:attrNameLst>
                                          <p:attrName>style.visibility</p:attrName>
                                        </p:attrNameLst>
                                      </p:cBhvr>
                                      <p:to>
                                        <p:strVal val="visible"/>
                                      </p:to>
                                    </p:set>
                                    <p:animEffect transition="in" filter="diamond(in)">
                                      <p:cBhvr>
                                        <p:cTn id="25" dur="2000"/>
                                        <p:tgtEl>
                                          <p:spTgt spid="27651"/>
                                        </p:tgtEl>
                                      </p:cBhvr>
                                    </p:animEffect>
                                  </p:childTnLst>
                                </p:cTn>
                              </p:par>
                            </p:childTnLst>
                          </p:cTn>
                        </p:par>
                      </p:childTnLst>
                    </p:cTn>
                  </p:par>
                </p:childTnLst>
              </p:cTn>
              <p:nextCondLst>
                <p:cond evt="onClick" delay="0">
                  <p:tgtEl>
                    <p:spTgt spid="15"/>
                  </p:tgtEl>
                </p:cond>
              </p:nextCondLst>
            </p:seq>
            <p:seq concurrent="1" nextAc="seek">
              <p:cTn id="26" restart="whenNotActive" fill="hold" evtFilter="cancelBubble" nodeType="interactiveSeq">
                <p:stCondLst>
                  <p:cond evt="onClick" delay="0">
                    <p:tgtEl>
                      <p:spTgt spid="26"/>
                    </p:tgtEl>
                  </p:cond>
                </p:stCondLst>
                <p:endSync evt="end" delay="0">
                  <p:rtn val="all"/>
                </p:endSync>
                <p:childTnLst>
                  <p:par>
                    <p:cTn id="27" fill="hold">
                      <p:stCondLst>
                        <p:cond delay="0"/>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diamond(in)">
                                      <p:cBhvr>
                                        <p:cTn id="31" dur="2000"/>
                                        <p:tgtEl>
                                          <p:spTgt spid="40"/>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diamond(in)">
                                      <p:cBhvr>
                                        <p:cTn id="34" dur="2000"/>
                                        <p:tgtEl>
                                          <p:spTgt spid="41"/>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diamond(in)">
                                      <p:cBhvr>
                                        <p:cTn id="37" dur="2000"/>
                                        <p:tgtEl>
                                          <p:spTgt spid="3"/>
                                        </p:tgtEl>
                                      </p:cBhvr>
                                    </p:animEffect>
                                  </p:childTnLst>
                                </p:cTn>
                              </p:par>
                            </p:childTnLst>
                          </p:cTn>
                        </p:par>
                      </p:childTnLst>
                    </p:cTn>
                  </p:par>
                </p:childTnLst>
              </p:cTn>
              <p:nextCondLst>
                <p:cond evt="onClick" delay="0">
                  <p:tgtEl>
                    <p:spTgt spid="26"/>
                  </p:tgtEl>
                </p:cond>
              </p:nextCondLst>
            </p:seq>
            <p:seq concurrent="1" nextAc="seek">
              <p:cTn id="38" restart="whenNotActive" fill="hold" evtFilter="cancelBubble" nodeType="interactiveSeq">
                <p:stCondLst>
                  <p:cond evt="onClick" delay="0">
                    <p:tgtEl>
                      <p:spTgt spid="6"/>
                    </p:tgtEl>
                  </p:cond>
                </p:stCondLst>
                <p:endSync evt="end" delay="0">
                  <p:rtn val="all"/>
                </p:endSync>
                <p:childTnLst>
                  <p:par>
                    <p:cTn id="39" fill="hold">
                      <p:stCondLst>
                        <p:cond delay="0"/>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box(in)">
                                      <p:cBhvr>
                                        <p:cTn id="43" dur="2000"/>
                                        <p:tgtEl>
                                          <p:spTgt spid="31"/>
                                        </p:tgtEl>
                                      </p:cBhvr>
                                    </p:animEffect>
                                  </p:childTnLst>
                                </p:cTn>
                              </p:par>
                            </p:childTnLst>
                          </p:cTn>
                        </p:par>
                      </p:childTnLst>
                    </p:cTn>
                  </p:par>
                </p:childTnLst>
              </p:cTn>
              <p:nextCondLst>
                <p:cond evt="onClick" delay="0">
                  <p:tgtEl>
                    <p:spTgt spid="6"/>
                  </p:tgtEl>
                </p:cond>
              </p:nextCondLst>
            </p:seq>
          </p:childTnLst>
        </p:cTn>
      </p:par>
    </p:tnLst>
    <p:bldLst>
      <p:bldP spid="41"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xmlns="">
                  <a14:imgLayer r:embed="rId5">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21588" y="-243408"/>
            <a:ext cx="9143999" cy="7101408"/>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Documents and Settings\Admin\Рабочий стол\замок Новая папка\security-padlock-400-225577.jpg"/>
          <p:cNvPicPr>
            <a:picLocks noChangeAspect="1" noChangeArrowheads="1"/>
          </p:cNvPicPr>
          <p:nvPr/>
        </p:nvPicPr>
        <p:blipFill>
          <a:blip r:embed="rId6">
            <a:lum contrast="40000"/>
          </a:blip>
          <a:srcRect/>
          <a:stretch>
            <a:fillRect/>
          </a:stretch>
        </p:blipFill>
        <p:spPr bwMode="auto">
          <a:xfrm>
            <a:off x="2699792" y="0"/>
            <a:ext cx="4784052" cy="4860778"/>
          </a:xfrm>
          <a:prstGeom prst="rect">
            <a:avLst/>
          </a:prstGeom>
          <a:noFill/>
        </p:spPr>
      </p:pic>
      <p:pic>
        <p:nvPicPr>
          <p:cNvPr id="18" name="звук открывания замка 01068.mp3">
            <a:hlinkClick r:id="" action="ppaction://media"/>
          </p:cNvPr>
          <p:cNvPicPr>
            <a:picLocks noRot="1" noChangeAspect="1"/>
          </p:cNvPicPr>
          <p:nvPr>
            <a:audioFile r:link="rId1"/>
          </p:nvPr>
        </p:nvPicPr>
        <p:blipFill>
          <a:blip r:embed="rId7" cstate="screen"/>
          <a:stretch>
            <a:fillRect/>
          </a:stretch>
        </p:blipFill>
        <p:spPr>
          <a:xfrm>
            <a:off x="3638117" y="2516330"/>
            <a:ext cx="801914" cy="801914"/>
          </a:xfrm>
          <a:prstGeom prst="rect">
            <a:avLst/>
          </a:prstGeom>
        </p:spPr>
      </p:pic>
      <p:sp>
        <p:nvSpPr>
          <p:cNvPr id="10" name="Прямоугольник 9"/>
          <p:cNvSpPr/>
          <p:nvPr/>
        </p:nvSpPr>
        <p:spPr>
          <a:xfrm>
            <a:off x="4405226" y="2348878"/>
            <a:ext cx="1390910" cy="1353057"/>
          </a:xfrm>
          <a:prstGeom prst="rect">
            <a:avLst/>
          </a:prstGeom>
          <a:blipFill>
            <a:blip r:embed="rId8">
              <a:lum bright="10000" contrast="40000"/>
            </a:blip>
            <a:tile tx="0" ty="0" sx="100000" sy="100000" flip="none" algn="tl"/>
          </a:blip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   </a:t>
            </a:r>
            <a:endParaRPr lang="ru-RU" dirty="0">
              <a:solidFill>
                <a:srgbClr val="FFC000"/>
              </a:solidFill>
            </a:endParaRPr>
          </a:p>
        </p:txBody>
      </p:sp>
      <p:sp>
        <p:nvSpPr>
          <p:cNvPr id="11" name="Выноска с четырьмя стрелками 10"/>
          <p:cNvSpPr/>
          <p:nvPr/>
        </p:nvSpPr>
        <p:spPr>
          <a:xfrm>
            <a:off x="4899517" y="2890078"/>
            <a:ext cx="491421" cy="470594"/>
          </a:xfrm>
          <a:prstGeom prst="quadArrowCallout">
            <a:avLst/>
          </a:prstGeom>
          <a:solidFill>
            <a:srgbClr val="FFFF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Равнобедренный треугольник 12"/>
          <p:cNvSpPr/>
          <p:nvPr/>
        </p:nvSpPr>
        <p:spPr>
          <a:xfrm>
            <a:off x="4475233" y="2933616"/>
            <a:ext cx="357190" cy="285752"/>
          </a:xfrm>
          <a:prstGeom prst="triangle">
            <a:avLst>
              <a:gd name="adj" fmla="val 50000"/>
            </a:avLst>
          </a:prstGeom>
          <a:solidFill>
            <a:srgbClr val="031BFB"/>
          </a:solidFill>
          <a:ln w="38100">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p>
        </p:txBody>
      </p:sp>
      <p:sp>
        <p:nvSpPr>
          <p:cNvPr id="16" name="Овал 15"/>
          <p:cNvSpPr/>
          <p:nvPr/>
        </p:nvSpPr>
        <p:spPr>
          <a:xfrm>
            <a:off x="5475074" y="2982499"/>
            <a:ext cx="285752" cy="285752"/>
          </a:xfrm>
          <a:prstGeom prst="ellipse">
            <a:avLst/>
          </a:prstGeom>
          <a:solidFill>
            <a:srgbClr val="031BFB"/>
          </a:solidFill>
          <a:ln w="38100">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ln>
                <a:solidFill>
                  <a:srgbClr val="FFFFCC"/>
                </a:solidFill>
              </a:ln>
            </a:endParaRPr>
          </a:p>
        </p:txBody>
      </p:sp>
      <p:sp>
        <p:nvSpPr>
          <p:cNvPr id="17" name="Прямоугольник 16"/>
          <p:cNvSpPr/>
          <p:nvPr/>
        </p:nvSpPr>
        <p:spPr>
          <a:xfrm>
            <a:off x="5007314" y="2516330"/>
            <a:ext cx="275826" cy="285752"/>
          </a:xfrm>
          <a:prstGeom prst="rect">
            <a:avLst/>
          </a:prstGeom>
          <a:solidFill>
            <a:srgbClr val="031BFB"/>
          </a:solidFill>
          <a:ln w="38100">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 name="Блок-схема: процесс 18"/>
          <p:cNvSpPr/>
          <p:nvPr/>
        </p:nvSpPr>
        <p:spPr>
          <a:xfrm>
            <a:off x="4832132" y="3486195"/>
            <a:ext cx="642942" cy="142876"/>
          </a:xfrm>
          <a:prstGeom prst="flowChartProcess">
            <a:avLst/>
          </a:prstGeom>
          <a:solidFill>
            <a:srgbClr val="031BFB"/>
          </a:solidFill>
          <a:ln w="38100">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Прямоугольник 19"/>
          <p:cNvSpPr/>
          <p:nvPr/>
        </p:nvSpPr>
        <p:spPr>
          <a:xfrm>
            <a:off x="1147338" y="4649107"/>
            <a:ext cx="2071702" cy="1071570"/>
          </a:xfrm>
          <a:prstGeom prst="rect">
            <a:avLst/>
          </a:prstGeom>
          <a:solidFill>
            <a:srgbClr val="031BFB"/>
          </a:solidFill>
          <a:ln w="38100">
            <a:solidFill>
              <a:srgbClr val="FFFFCC"/>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dirty="0"/>
          </a:p>
        </p:txBody>
      </p:sp>
      <p:sp>
        <p:nvSpPr>
          <p:cNvPr id="21" name="Прямоугольник 20"/>
          <p:cNvSpPr/>
          <p:nvPr/>
        </p:nvSpPr>
        <p:spPr>
          <a:xfrm>
            <a:off x="1115616" y="6042957"/>
            <a:ext cx="2071702" cy="428628"/>
          </a:xfrm>
          <a:prstGeom prst="rect">
            <a:avLst/>
          </a:prstGeom>
          <a:solidFill>
            <a:srgbClr val="031BFB"/>
          </a:solidFill>
          <a:ln w="28575">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ln>
                <a:solidFill>
                  <a:srgbClr val="FFCCFF"/>
                </a:solidFill>
              </a:ln>
            </a:endParaRPr>
          </a:p>
        </p:txBody>
      </p:sp>
      <p:sp>
        <p:nvSpPr>
          <p:cNvPr id="23" name="Овал 22"/>
          <p:cNvSpPr/>
          <p:nvPr/>
        </p:nvSpPr>
        <p:spPr>
          <a:xfrm>
            <a:off x="3730106" y="4506231"/>
            <a:ext cx="1214446" cy="1214446"/>
          </a:xfrm>
          <a:prstGeom prst="ellipse">
            <a:avLst/>
          </a:prstGeom>
          <a:solidFill>
            <a:srgbClr val="031BFB"/>
          </a:solidFill>
          <a:ln w="38100">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p>
        </p:txBody>
      </p:sp>
      <p:sp>
        <p:nvSpPr>
          <p:cNvPr id="24" name="Прямоугольник 23"/>
          <p:cNvSpPr/>
          <p:nvPr/>
        </p:nvSpPr>
        <p:spPr>
          <a:xfrm>
            <a:off x="3702916" y="6114395"/>
            <a:ext cx="1285884" cy="357190"/>
          </a:xfrm>
          <a:prstGeom prst="rect">
            <a:avLst/>
          </a:prstGeom>
          <a:solidFill>
            <a:srgbClr val="031BFB"/>
          </a:solidFill>
          <a:ln w="28575">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p>
        </p:txBody>
      </p:sp>
      <p:sp>
        <p:nvSpPr>
          <p:cNvPr id="25" name="Прямоугольник 24"/>
          <p:cNvSpPr/>
          <p:nvPr/>
        </p:nvSpPr>
        <p:spPr>
          <a:xfrm>
            <a:off x="5665271" y="5113454"/>
            <a:ext cx="641456" cy="607223"/>
          </a:xfrm>
          <a:prstGeom prst="rect">
            <a:avLst/>
          </a:prstGeom>
          <a:solidFill>
            <a:srgbClr val="031BFB"/>
          </a:solidFill>
          <a:ln w="38100" cmpd="sng">
            <a:solidFill>
              <a:srgbClr val="FFFFCC"/>
            </a:solidFill>
            <a:prstDash val="solid"/>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solidFill>
                <a:srgbClr val="51F73B"/>
              </a:solidFill>
            </a:endParaRPr>
          </a:p>
        </p:txBody>
      </p:sp>
      <p:sp>
        <p:nvSpPr>
          <p:cNvPr id="26" name="Прямоугольник 25"/>
          <p:cNvSpPr/>
          <p:nvPr/>
        </p:nvSpPr>
        <p:spPr>
          <a:xfrm>
            <a:off x="5559721" y="6331865"/>
            <a:ext cx="852555" cy="155087"/>
          </a:xfrm>
          <a:prstGeom prst="rect">
            <a:avLst/>
          </a:prstGeom>
          <a:solidFill>
            <a:srgbClr val="031BFB"/>
          </a:solidFill>
          <a:ln w="28575">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p>
        </p:txBody>
      </p:sp>
      <p:sp>
        <p:nvSpPr>
          <p:cNvPr id="27" name="Равнобедренный треугольник 26"/>
          <p:cNvSpPr/>
          <p:nvPr/>
        </p:nvSpPr>
        <p:spPr>
          <a:xfrm>
            <a:off x="6981417" y="4541950"/>
            <a:ext cx="1285884" cy="1178727"/>
          </a:xfrm>
          <a:prstGeom prst="triangle">
            <a:avLst>
              <a:gd name="adj" fmla="val 50000"/>
            </a:avLst>
          </a:prstGeom>
          <a:solidFill>
            <a:srgbClr val="031BFB"/>
          </a:solidFill>
          <a:ln w="38100">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p>
        </p:txBody>
      </p:sp>
      <p:sp>
        <p:nvSpPr>
          <p:cNvPr id="28" name="Прямоугольник 27"/>
          <p:cNvSpPr/>
          <p:nvPr/>
        </p:nvSpPr>
        <p:spPr>
          <a:xfrm>
            <a:off x="6876256" y="6129762"/>
            <a:ext cx="1462483" cy="357190"/>
          </a:xfrm>
          <a:prstGeom prst="rect">
            <a:avLst/>
          </a:prstGeom>
          <a:solidFill>
            <a:srgbClr val="031BFB"/>
          </a:solidFill>
          <a:ln w="28575">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xmlns="" val="3530149522"/>
      </p:ext>
    </p:extLst>
  </p:cSld>
  <p:clrMapOvr>
    <a:masterClrMapping/>
  </p:clrMapOvr>
  <p:timing>
    <p:tnLst>
      <p:par>
        <p:cTn id="1" dur="indefinite" restart="never" nodeType="tmRoot">
          <p:childTnLst>
            <p:audio>
              <p:cMediaNode vol="80000" showWhenStopped="0">
                <p:cTn id="2" fill="hold" display="0">
                  <p:stCondLst>
                    <p:cond delay="indefinite"/>
                  </p:stCondLst>
                  <p:endCondLst>
                    <p:cond evt="onPrev" delay="0">
                      <p:tgtEl>
                        <p:sldTgt/>
                      </p:tgtEl>
                    </p:cond>
                    <p:cond evt="onStopAudio" delay="0">
                      <p:tgtEl>
                        <p:sldTgt/>
                      </p:tgtEl>
                    </p:cond>
                  </p:endCondLst>
                </p:cTn>
                <p:tgtEl>
                  <p:spTgt spid="18"/>
                </p:tgtEl>
              </p:cMediaNode>
            </p:audio>
            <p:seq concurrent="1" nextAc="seek">
              <p:cTn id="3" restart="whenNotActive" fill="hold" evtFilter="cancelBubble" nodeType="interactiveSeq">
                <p:stCondLst>
                  <p:cond evt="onClick" delay="0">
                    <p:tgtEl>
                      <p:spTgt spid="25"/>
                    </p:tgtEl>
                  </p:cond>
                </p:stCondLst>
                <p:endSync evt="end" delay="0">
                  <p:rtn val="all"/>
                </p:endSync>
                <p:childTnLst>
                  <p:par>
                    <p:cTn id="4" fill="hold">
                      <p:stCondLst>
                        <p:cond delay="0"/>
                      </p:stCondLst>
                      <p:childTnLst>
                        <p:par>
                          <p:cTn id="5" fill="hold">
                            <p:stCondLst>
                              <p:cond delay="0"/>
                            </p:stCondLst>
                            <p:childTnLst>
                              <p:par>
                                <p:cTn id="6" presetID="64" presetClass="path" presetSubtype="0" accel="50000" decel="50000" fill="hold" grpId="0" nodeType="clickEffect">
                                  <p:stCondLst>
                                    <p:cond delay="0"/>
                                  </p:stCondLst>
                                  <p:childTnLst>
                                    <p:animMotion origin="layout" path="M 2.5E-6 -4.81481E-6 L -0.09167 -0.3949 " pathEditMode="relative" rAng="0" ptsTypes="AA">
                                      <p:cBhvr>
                                        <p:cTn id="7" dur="2000" fill="hold"/>
                                        <p:tgtEl>
                                          <p:spTgt spid="25"/>
                                        </p:tgtEl>
                                        <p:attrNameLst>
                                          <p:attrName>ppt_x</p:attrName>
                                          <p:attrName>ppt_y</p:attrName>
                                        </p:attrNameLst>
                                      </p:cBhvr>
                                      <p:rCtr x="-4583" y="-19745"/>
                                    </p:animMotion>
                                  </p:childTnLst>
                                </p:cTn>
                              </p:par>
                              <p:par>
                                <p:cTn id="8" presetID="1" presetClass="exit"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10" fill="hold"/>
                                        <p:tgtEl>
                                          <p:spTgt spid="18"/>
                                        </p:tgtEl>
                                      </p:cBhvr>
                                    </p:cmd>
                                  </p:childTnLst>
                                </p:cTn>
                              </p:par>
                              <p:par>
                                <p:cTn id="14" presetID="8" presetClass="emph" presetSubtype="0" repeatCount="2000" fill="hold" grpId="1" nodeType="withEffect">
                                  <p:stCondLst>
                                    <p:cond delay="0"/>
                                  </p:stCondLst>
                                  <p:childTnLst>
                                    <p:animRot by="21600000">
                                      <p:cBhvr>
                                        <p:cTn id="15" dur="3000" fill="hold"/>
                                        <p:tgtEl>
                                          <p:spTgt spid="25"/>
                                        </p:tgtEl>
                                        <p:attrNameLst>
                                          <p:attrName>r</p:attrName>
                                        </p:attrNameLst>
                                      </p:cBhvr>
                                    </p:animRot>
                                  </p:childTnLst>
                                </p:cTn>
                              </p:par>
                              <p:par>
                                <p:cTn id="16" presetID="16" presetClass="exit" presetSubtype="21" fill="hold" grpId="0" nodeType="withEffect">
                                  <p:stCondLst>
                                    <p:cond delay="1000"/>
                                  </p:stCondLst>
                                  <p:childTnLst>
                                    <p:animEffect transition="out" filter="barn(inVertical)">
                                      <p:cBhvr>
                                        <p:cTn id="17" dur="2000"/>
                                        <p:tgtEl>
                                          <p:spTgt spid="23"/>
                                        </p:tgtEl>
                                      </p:cBhvr>
                                    </p:animEffect>
                                    <p:set>
                                      <p:cBhvr>
                                        <p:cTn id="18" dur="1" fill="hold">
                                          <p:stCondLst>
                                            <p:cond delay="1999"/>
                                          </p:stCondLst>
                                        </p:cTn>
                                        <p:tgtEl>
                                          <p:spTgt spid="23"/>
                                        </p:tgtEl>
                                        <p:attrNameLst>
                                          <p:attrName>style.visibility</p:attrName>
                                        </p:attrNameLst>
                                      </p:cBhvr>
                                      <p:to>
                                        <p:strVal val="hidden"/>
                                      </p:to>
                                    </p:set>
                                  </p:childTnLst>
                                </p:cTn>
                              </p:par>
                              <p:par>
                                <p:cTn id="19" presetID="1" presetClass="exit" presetSubtype="0" fill="hold" grpId="1" nodeType="withEffect">
                                  <p:stCondLst>
                                    <p:cond delay="1000"/>
                                  </p:stCondLst>
                                  <p:childTnLst>
                                    <p:set>
                                      <p:cBhvr>
                                        <p:cTn id="20" dur="1" fill="hold">
                                          <p:stCondLst>
                                            <p:cond delay="0"/>
                                          </p:stCondLst>
                                        </p:cTn>
                                        <p:tgtEl>
                                          <p:spTgt spid="24"/>
                                        </p:tgtEl>
                                        <p:attrNameLst>
                                          <p:attrName>style.visibility</p:attrName>
                                        </p:attrNameLst>
                                      </p:cBhvr>
                                      <p:to>
                                        <p:strVal val="hidden"/>
                                      </p:to>
                                    </p:set>
                                  </p:childTnLst>
                                </p:cTn>
                              </p:par>
                              <p:par>
                                <p:cTn id="21" presetID="4" presetClass="exit" presetSubtype="32" fill="hold" grpId="0" nodeType="withEffect">
                                  <p:stCondLst>
                                    <p:cond delay="2500"/>
                                  </p:stCondLst>
                                  <p:childTnLst>
                                    <p:animEffect transition="out" filter="box(out)">
                                      <p:cBhvr>
                                        <p:cTn id="22" dur="2000"/>
                                        <p:tgtEl>
                                          <p:spTgt spid="20"/>
                                        </p:tgtEl>
                                      </p:cBhvr>
                                    </p:animEffect>
                                    <p:set>
                                      <p:cBhvr>
                                        <p:cTn id="23" dur="1" fill="hold">
                                          <p:stCondLst>
                                            <p:cond delay="1999"/>
                                          </p:stCondLst>
                                        </p:cTn>
                                        <p:tgtEl>
                                          <p:spTgt spid="20"/>
                                        </p:tgtEl>
                                        <p:attrNameLst>
                                          <p:attrName>style.visibility</p:attrName>
                                        </p:attrNameLst>
                                      </p:cBhvr>
                                      <p:to>
                                        <p:strVal val="hidden"/>
                                      </p:to>
                                    </p:set>
                                  </p:childTnLst>
                                </p:cTn>
                              </p:par>
                              <p:par>
                                <p:cTn id="24" presetID="1" presetClass="exit" presetSubtype="0" fill="hold" grpId="1" nodeType="withEffect">
                                  <p:stCondLst>
                                    <p:cond delay="2500"/>
                                  </p:stCondLst>
                                  <p:childTnLst>
                                    <p:set>
                                      <p:cBhvr>
                                        <p:cTn id="25" dur="1" fill="hold">
                                          <p:stCondLst>
                                            <p:cond delay="0"/>
                                          </p:stCondLst>
                                        </p:cTn>
                                        <p:tgtEl>
                                          <p:spTgt spid="21"/>
                                        </p:tgtEl>
                                        <p:attrNameLst>
                                          <p:attrName>style.visibility</p:attrName>
                                        </p:attrNameLst>
                                      </p:cBhvr>
                                      <p:to>
                                        <p:strVal val="hidden"/>
                                      </p:to>
                                    </p:set>
                                  </p:childTnLst>
                                </p:cTn>
                              </p:par>
                              <p:par>
                                <p:cTn id="26" presetID="5" presetClass="exit" presetSubtype="10" fill="hold" grpId="0" nodeType="withEffect">
                                  <p:stCondLst>
                                    <p:cond delay="4000"/>
                                  </p:stCondLst>
                                  <p:childTnLst>
                                    <p:animEffect transition="out" filter="checkerboard(across)">
                                      <p:cBhvr>
                                        <p:cTn id="27" dur="2000"/>
                                        <p:tgtEl>
                                          <p:spTgt spid="27"/>
                                        </p:tgtEl>
                                      </p:cBhvr>
                                    </p:animEffect>
                                    <p:set>
                                      <p:cBhvr>
                                        <p:cTn id="28" dur="1" fill="hold">
                                          <p:stCondLst>
                                            <p:cond delay="1999"/>
                                          </p:stCondLst>
                                        </p:cTn>
                                        <p:tgtEl>
                                          <p:spTgt spid="27"/>
                                        </p:tgtEl>
                                        <p:attrNameLst>
                                          <p:attrName>style.visibility</p:attrName>
                                        </p:attrNameLst>
                                      </p:cBhvr>
                                      <p:to>
                                        <p:strVal val="hidden"/>
                                      </p:to>
                                    </p:set>
                                  </p:childTnLst>
                                </p:cTn>
                              </p:par>
                              <p:par>
                                <p:cTn id="29" presetID="1" presetClass="exit" presetSubtype="0" fill="hold" grpId="0" nodeType="withEffect">
                                  <p:stCondLst>
                                    <p:cond delay="4000"/>
                                  </p:stCondLst>
                                  <p:childTnLst>
                                    <p:set>
                                      <p:cBhvr>
                                        <p:cTn id="30" dur="1" fill="hold">
                                          <p:stCondLst>
                                            <p:cond delay="0"/>
                                          </p:stCondLst>
                                        </p:cTn>
                                        <p:tgtEl>
                                          <p:spTgt spid="28"/>
                                        </p:tgtEl>
                                        <p:attrNameLst>
                                          <p:attrName>style.visibility</p:attrName>
                                        </p:attrNameLst>
                                      </p:cBhvr>
                                      <p:to>
                                        <p:strVal val="hidden"/>
                                      </p:to>
                                    </p:set>
                                  </p:childTnLst>
                                </p:cTn>
                              </p:par>
                            </p:childTnLst>
                          </p:cTn>
                        </p:par>
                        <p:par>
                          <p:cTn id="31" fill="hold">
                            <p:stCondLst>
                              <p:cond delay="7439"/>
                            </p:stCondLst>
                            <p:childTnLst>
                              <p:par>
                                <p:cTn id="32" presetID="1" presetClass="exit" presetSubtype="0" fill="hold" grpId="2" nodeType="afterEffect">
                                  <p:stCondLst>
                                    <p:cond delay="0"/>
                                  </p:stCondLst>
                                  <p:childTnLst>
                                    <p:set>
                                      <p:cBhvr>
                                        <p:cTn id="33" dur="1" fill="hold">
                                          <p:stCondLst>
                                            <p:cond delay="0"/>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25"/>
                  </p:tgtEl>
                </p:cond>
              </p:nextCondLst>
            </p:seq>
          </p:childTnLst>
        </p:cTn>
      </p:par>
    </p:tnLst>
    <p:bldLst>
      <p:bldP spid="20" grpId="0" animBg="1"/>
      <p:bldP spid="21" grpId="1" animBg="1"/>
      <p:bldP spid="23" grpId="0" animBg="1"/>
      <p:bldP spid="24" grpId="1" animBg="1"/>
      <p:bldP spid="25" grpId="0" animBg="1"/>
      <p:bldP spid="25" grpId="1" animBg="1"/>
      <p:bldP spid="25" grpId="2" animBg="1"/>
      <p:bldP spid="26" grpId="0" animBg="1"/>
      <p:bldP spid="27"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xmlns="">
                  <a14:imgLayer r:embed="rId3">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21588" y="0"/>
            <a:ext cx="9143999" cy="68580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p:cNvPicPr>
            <a:picLocks noChangeAspect="1" noChangeArrowheads="1"/>
          </p:cNvPicPr>
          <p:nvPr/>
        </p:nvPicPr>
        <p:blipFill rotWithShape="1">
          <a:blip r:embed="rId4" cstate="screen">
            <a:extLst>
              <a:ext uri="{28A0092B-C50C-407E-A947-70E740481C1C}">
                <a14:useLocalDpi xmlns:a14="http://schemas.microsoft.com/office/drawing/2010/main" xmlns="" val="0"/>
              </a:ext>
            </a:extLst>
          </a:blip>
          <a:srcRect/>
          <a:stretch/>
        </p:blipFill>
        <p:spPr bwMode="auto">
          <a:xfrm>
            <a:off x="4593587" y="188640"/>
            <a:ext cx="4370901" cy="6408712"/>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2"/>
          <p:cNvPicPr>
            <a:picLocks noChangeAspect="1" noChangeArrowheads="1"/>
          </p:cNvPicPr>
          <p:nvPr/>
        </p:nvPicPr>
        <p:blipFill rotWithShape="1">
          <a:blip r:embed="rId5" cstate="screen">
            <a:extLst>
              <a:ext uri="{28A0092B-C50C-407E-A947-70E740481C1C}">
                <a14:useLocalDpi xmlns:a14="http://schemas.microsoft.com/office/drawing/2010/main" xmlns="" val="0"/>
              </a:ext>
            </a:extLst>
          </a:blip>
          <a:srcRect/>
          <a:stretch/>
        </p:blipFill>
        <p:spPr bwMode="auto">
          <a:xfrm>
            <a:off x="251519" y="1080654"/>
            <a:ext cx="4342067" cy="43617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63759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xmlns="">
                  <a14:imgLayer r:embed="rId3">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43150" y="-55418"/>
            <a:ext cx="9230300" cy="7128948"/>
          </a:xfrm>
          <a:prstGeom prst="rect">
            <a:avLst/>
          </a:prstGeom>
          <a:noFill/>
          <a:extLst>
            <a:ext uri="{909E8E84-426E-40DD-AFC4-6F175D3DCCD1}">
              <a14:hiddenFill xmlns:a14="http://schemas.microsoft.com/office/drawing/2010/main" xmlns="">
                <a:solidFill>
                  <a:srgbClr val="FFFFFF"/>
                </a:solidFill>
              </a14:hiddenFill>
            </a:ext>
          </a:extLst>
        </p:spPr>
      </p:pic>
      <p:sp>
        <p:nvSpPr>
          <p:cNvPr id="33" name="Прямоугольник 32"/>
          <p:cNvSpPr/>
          <p:nvPr/>
        </p:nvSpPr>
        <p:spPr>
          <a:xfrm>
            <a:off x="234837" y="5014241"/>
            <a:ext cx="2897003" cy="1295766"/>
          </a:xfrm>
          <a:prstGeom prst="rect">
            <a:avLst/>
          </a:prstGeom>
          <a:ln>
            <a:solidFill>
              <a:srgbClr val="00FF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dirty="0"/>
          </a:p>
        </p:txBody>
      </p:sp>
      <p:pic>
        <p:nvPicPr>
          <p:cNvPr id="29" name="Picture 2" descr="C:\Documents and Settings\Admin\Рабочий стол\замок Новая папка\security-padlock-400-225577.jpg"/>
          <p:cNvPicPr>
            <a:picLocks noChangeAspect="1" noChangeArrowheads="1"/>
          </p:cNvPicPr>
          <p:nvPr/>
        </p:nvPicPr>
        <p:blipFill>
          <a:blip r:embed="rId4">
            <a:lum contrast="40000"/>
          </a:blip>
          <a:srcRect/>
          <a:stretch>
            <a:fillRect/>
          </a:stretch>
        </p:blipFill>
        <p:spPr bwMode="auto">
          <a:xfrm>
            <a:off x="2774290" y="1974335"/>
            <a:ext cx="3843911" cy="3596233"/>
          </a:xfrm>
          <a:prstGeom prst="rect">
            <a:avLst/>
          </a:prstGeom>
          <a:noFill/>
        </p:spPr>
      </p:pic>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2058"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endParaRPr kumimoji="0" lang="ru-RU"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2059" name="Rectangle 1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514600" algn="l"/>
              </a:tabLst>
            </a:pPr>
            <a:r>
              <a:rPr kumimoji="0" lang="ru-RU"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514600" algn="l"/>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27651" name="Рисунок 9" descr="kartotieka_ighr_s_loghichieskimi_blokami_z_d_ieniesha_19"/>
          <p:cNvPicPr>
            <a:picLocks noChangeAspect="1" noChangeArrowheads="1"/>
          </p:cNvPicPr>
          <p:nvPr/>
        </p:nvPicPr>
        <p:blipFill>
          <a:blip r:embed="rId5">
            <a:extLst>
              <a:ext uri="{BEBA8EAE-BF5A-486C-A8C5-ECC9F3942E4B}">
                <a14:imgProps xmlns:a14="http://schemas.microsoft.com/office/drawing/2010/main" xmlns="">
                  <a14:imgLayer r:embed="rId6">
                    <a14:imgEffect>
                      <a14:colorTemperature colorTemp="4700"/>
                    </a14:imgEffect>
                    <a14:imgEffect>
                      <a14:saturation sat="400000"/>
                    </a14:imgEffect>
                  </a14:imgLayer>
                </a14:imgProps>
              </a:ext>
            </a:extLst>
          </a:blip>
          <a:srcRect/>
          <a:stretch>
            <a:fillRect/>
          </a:stretch>
        </p:blipFill>
        <p:spPr bwMode="auto">
          <a:xfrm>
            <a:off x="351465" y="5391240"/>
            <a:ext cx="689115" cy="642942"/>
          </a:xfrm>
          <a:prstGeom prst="rect">
            <a:avLst/>
          </a:prstGeom>
          <a:noFill/>
        </p:spPr>
      </p:pic>
      <p:sp>
        <p:nvSpPr>
          <p:cNvPr id="276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27650" name="Рисунок 14" descr="kartotieka_ighr_s_loghichieskimi_blokami_z_d_ieniesha_19"/>
          <p:cNvPicPr>
            <a:picLocks noChangeAspect="1" noChangeArrowheads="1"/>
          </p:cNvPicPr>
          <p:nvPr/>
        </p:nvPicPr>
        <p:blipFill>
          <a:blip r:embed="rId7">
            <a:extLst>
              <a:ext uri="{BEBA8EAE-BF5A-486C-A8C5-ECC9F3942E4B}">
                <a14:imgProps xmlns:a14="http://schemas.microsoft.com/office/drawing/2010/main" xmlns="">
                  <a14:imgLayer r:embed="rId6">
                    <a14:imgEffect>
                      <a14:colorTemperature colorTemp="4700"/>
                    </a14:imgEffect>
                    <a14:imgEffect>
                      <a14:saturation sat="400000"/>
                    </a14:imgEffect>
                  </a14:imgLayer>
                </a14:imgProps>
              </a:ext>
            </a:extLst>
          </a:blip>
          <a:srcRect/>
          <a:stretch>
            <a:fillRect/>
          </a:stretch>
        </p:blipFill>
        <p:spPr bwMode="auto">
          <a:xfrm>
            <a:off x="1008290" y="5333040"/>
            <a:ext cx="857256" cy="694306"/>
          </a:xfrm>
          <a:prstGeom prst="rect">
            <a:avLst/>
          </a:prstGeom>
          <a:noFill/>
        </p:spPr>
      </p:pic>
      <p:sp>
        <p:nvSpPr>
          <p:cNvPr id="27653" name="Rectangle 5"/>
          <p:cNvSpPr>
            <a:spLocks noChangeArrowheads="1"/>
          </p:cNvSpPr>
          <p:nvPr/>
        </p:nvSpPr>
        <p:spPr bwMode="auto">
          <a:xfrm>
            <a:off x="0" y="234888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27654" name="Rectangle 6"/>
          <p:cNvSpPr>
            <a:spLocks noChangeArrowheads="1"/>
          </p:cNvSpPr>
          <p:nvPr/>
        </p:nvSpPr>
        <p:spPr bwMode="auto">
          <a:xfrm>
            <a:off x="0" y="3200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15" name="Стрелка вниз 14"/>
          <p:cNvSpPr/>
          <p:nvPr/>
        </p:nvSpPr>
        <p:spPr>
          <a:xfrm rot="5400000" flipH="1">
            <a:off x="4586970" y="5323003"/>
            <a:ext cx="428629" cy="1143010"/>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Прямоугольник 35"/>
          <p:cNvSpPr/>
          <p:nvPr/>
        </p:nvSpPr>
        <p:spPr>
          <a:xfrm flipH="1">
            <a:off x="3779912" y="642918"/>
            <a:ext cx="449867" cy="769441"/>
          </a:xfrm>
          <a:prstGeom prst="rect">
            <a:avLst/>
          </a:prstGeom>
        </p:spPr>
        <p:txBody>
          <a:bodyPr wrap="square">
            <a:spAutoFit/>
          </a:bodyPr>
          <a:lstStyle/>
          <a:p>
            <a:r>
              <a:rPr lang="ru-RU" sz="4400" b="1" dirty="0">
                <a:solidFill>
                  <a:srgbClr val="FF33CC"/>
                </a:solidFill>
                <a:latin typeface="Arial" panose="020B0604020202020204" pitchFamily="34" charset="0"/>
                <a:cs typeface="Arial" panose="020B0604020202020204" pitchFamily="34" charset="0"/>
              </a:rPr>
              <a:t>3</a:t>
            </a:r>
          </a:p>
        </p:txBody>
      </p:sp>
      <p:sp>
        <p:nvSpPr>
          <p:cNvPr id="39" name="Прямоугольник 38"/>
          <p:cNvSpPr/>
          <p:nvPr/>
        </p:nvSpPr>
        <p:spPr>
          <a:xfrm flipH="1">
            <a:off x="7358082" y="2143116"/>
            <a:ext cx="428628" cy="769441"/>
          </a:xfrm>
          <a:prstGeom prst="rect">
            <a:avLst/>
          </a:prstGeom>
        </p:spPr>
        <p:txBody>
          <a:bodyPr wrap="square">
            <a:spAutoFit/>
          </a:bodyPr>
          <a:lstStyle/>
          <a:p>
            <a:r>
              <a:rPr lang="ru-RU" sz="4400" b="1" dirty="0">
                <a:solidFill>
                  <a:srgbClr val="FF33CC"/>
                </a:solidFill>
                <a:latin typeface="Arial" panose="020B0604020202020204" pitchFamily="34" charset="0"/>
                <a:cs typeface="Arial" panose="020B0604020202020204" pitchFamily="34" charset="0"/>
              </a:rPr>
              <a:t>4</a:t>
            </a:r>
          </a:p>
        </p:txBody>
      </p:sp>
      <p:sp>
        <p:nvSpPr>
          <p:cNvPr id="24" name="Стрелка вниз 23"/>
          <p:cNvSpPr/>
          <p:nvPr/>
        </p:nvSpPr>
        <p:spPr>
          <a:xfrm flipH="1">
            <a:off x="7473341" y="2878651"/>
            <a:ext cx="357190" cy="928694"/>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7" name="Стрелка вниз 26"/>
          <p:cNvSpPr/>
          <p:nvPr/>
        </p:nvSpPr>
        <p:spPr>
          <a:xfrm rot="16200000" flipH="1">
            <a:off x="4622689" y="500042"/>
            <a:ext cx="357190" cy="1071570"/>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Прямоугольник 27"/>
          <p:cNvSpPr/>
          <p:nvPr/>
        </p:nvSpPr>
        <p:spPr>
          <a:xfrm flipH="1">
            <a:off x="5453071" y="5540566"/>
            <a:ext cx="343063" cy="769441"/>
          </a:xfrm>
          <a:prstGeom prst="rect">
            <a:avLst/>
          </a:prstGeom>
        </p:spPr>
        <p:txBody>
          <a:bodyPr wrap="square">
            <a:spAutoFit/>
          </a:bodyPr>
          <a:lstStyle/>
          <a:p>
            <a:r>
              <a:rPr lang="ru-RU" sz="4400" b="1" dirty="0">
                <a:solidFill>
                  <a:srgbClr val="FF33CC"/>
                </a:solidFill>
                <a:latin typeface="Arial" panose="020B0604020202020204" pitchFamily="34" charset="0"/>
                <a:cs typeface="Arial" panose="020B0604020202020204" pitchFamily="34" charset="0"/>
              </a:rPr>
              <a:t>5</a:t>
            </a:r>
          </a:p>
        </p:txBody>
      </p:sp>
      <p:pic>
        <p:nvPicPr>
          <p:cNvPr id="27649" name="Рисунок 17" descr="img25"/>
          <p:cNvPicPr>
            <a:picLocks noChangeAspect="1" noChangeArrowheads="1"/>
          </p:cNvPicPr>
          <p:nvPr/>
        </p:nvPicPr>
        <p:blipFill>
          <a:blip r:embed="rId8" cstate="screen">
            <a:extLst>
              <a:ext uri="{BEBA8EAE-BF5A-486C-A8C5-ECC9F3942E4B}">
                <a14:imgProps xmlns:a14="http://schemas.microsoft.com/office/drawing/2010/main" xmlns="">
                  <a14:imgLayer r:embed="rId9">
                    <a14:imgEffect>
                      <a14:colorTemperature colorTemp="4700"/>
                    </a14:imgEffect>
                    <a14:imgEffect>
                      <a14:saturation sat="400000"/>
                    </a14:imgEffect>
                  </a14:imgLayer>
                </a14:imgProps>
              </a:ext>
            </a:extLst>
          </a:blip>
          <a:srcRect/>
          <a:stretch>
            <a:fillRect/>
          </a:stretch>
        </p:blipFill>
        <p:spPr bwMode="auto">
          <a:xfrm>
            <a:off x="1934088" y="5290491"/>
            <a:ext cx="1050270" cy="779404"/>
          </a:xfrm>
          <a:prstGeom prst="rect">
            <a:avLst/>
          </a:prstGeom>
          <a:noFill/>
        </p:spPr>
      </p:pic>
      <p:pic>
        <p:nvPicPr>
          <p:cNvPr id="25" name="Рисунок 24"/>
          <p:cNvPicPr/>
          <p:nvPr/>
        </p:nvPicPr>
        <p:blipFill>
          <a:blip r:embed="rId10" cstate="screen"/>
          <a:srcRect/>
          <a:stretch>
            <a:fillRect/>
          </a:stretch>
        </p:blipFill>
        <p:spPr bwMode="auto">
          <a:xfrm>
            <a:off x="5796134" y="228600"/>
            <a:ext cx="3071834" cy="1928826"/>
          </a:xfrm>
          <a:prstGeom prst="rect">
            <a:avLst/>
          </a:prstGeom>
          <a:noFill/>
          <a:ln w="9525">
            <a:noFill/>
            <a:miter lim="800000"/>
            <a:headEnd/>
            <a:tailEnd/>
          </a:ln>
        </p:spPr>
      </p:pic>
      <p:pic>
        <p:nvPicPr>
          <p:cNvPr id="37" name="Рисунок 36" descr="C:\Documents and Settings\Admin\Рабочий стол\картинки к играм c блоками Дьенеша Новая папка\15f21461368deaedd89dcad57d6f85c1.jpg"/>
          <p:cNvPicPr/>
          <p:nvPr/>
        </p:nvPicPr>
        <p:blipFill>
          <a:blip r:embed="rId11">
            <a:extLst>
              <a:ext uri="{BEBA8EAE-BF5A-486C-A8C5-ECC9F3942E4B}">
                <a14:imgProps xmlns:a14="http://schemas.microsoft.com/office/drawing/2010/main" xmlns="">
                  <a14:imgLayer r:embed="rId12">
                    <a14:imgEffect>
                      <a14:colorTemperature colorTemp="4700"/>
                    </a14:imgEffect>
                    <a14:imgEffect>
                      <a14:saturation sat="400000"/>
                    </a14:imgEffect>
                  </a14:imgLayer>
                </a14:imgProps>
              </a:ext>
            </a:extLst>
          </a:blip>
          <a:srcRect/>
          <a:stretch>
            <a:fillRect/>
          </a:stretch>
        </p:blipFill>
        <p:spPr bwMode="auto">
          <a:xfrm>
            <a:off x="6563973" y="3889571"/>
            <a:ext cx="2376264" cy="2740294"/>
          </a:xfrm>
          <a:prstGeom prst="rect">
            <a:avLst/>
          </a:prstGeom>
          <a:noFill/>
          <a:ln w="9525">
            <a:noFill/>
            <a:miter lim="800000"/>
            <a:headEnd/>
            <a:tailEnd/>
          </a:ln>
        </p:spPr>
      </p:pic>
      <p:sp>
        <p:nvSpPr>
          <p:cNvPr id="32" name="Прямоугольник 31"/>
          <p:cNvSpPr/>
          <p:nvPr/>
        </p:nvSpPr>
        <p:spPr>
          <a:xfrm>
            <a:off x="4161583" y="3714751"/>
            <a:ext cx="1071570" cy="1013748"/>
          </a:xfrm>
          <a:prstGeom prst="rect">
            <a:avLst/>
          </a:prstGeom>
          <a:blipFill>
            <a:blip r:embed="rId13">
              <a:lum bright="10000" contrast="40000"/>
            </a:blip>
            <a:tile tx="0" ty="0" sx="100000" sy="100000" flip="none" algn="tl"/>
          </a:blip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   </a:t>
            </a:r>
            <a:endParaRPr lang="ru-RU" dirty="0">
              <a:solidFill>
                <a:srgbClr val="FFC000"/>
              </a:solidFill>
            </a:endParaRPr>
          </a:p>
        </p:txBody>
      </p:sp>
      <p:sp>
        <p:nvSpPr>
          <p:cNvPr id="34" name="Прямоугольник 33"/>
          <p:cNvSpPr/>
          <p:nvPr/>
        </p:nvSpPr>
        <p:spPr>
          <a:xfrm>
            <a:off x="4622947" y="3796977"/>
            <a:ext cx="186863" cy="185187"/>
          </a:xfrm>
          <a:prstGeom prst="rect">
            <a:avLst/>
          </a:prstGeom>
          <a:solidFill>
            <a:srgbClr val="031BFB"/>
          </a:solidFill>
          <a:ln w="38100">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Выноска с четырьмя стрелками 34"/>
          <p:cNvSpPr/>
          <p:nvPr/>
        </p:nvSpPr>
        <p:spPr>
          <a:xfrm>
            <a:off x="4519639" y="4065119"/>
            <a:ext cx="393480" cy="336674"/>
          </a:xfrm>
          <a:prstGeom prst="quadArrowCallout">
            <a:avLst/>
          </a:prstGeom>
          <a:solidFill>
            <a:srgbClr val="FFFF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8" name="Равнобедренный треугольник 37"/>
          <p:cNvSpPr/>
          <p:nvPr/>
        </p:nvSpPr>
        <p:spPr>
          <a:xfrm>
            <a:off x="4265499" y="4136197"/>
            <a:ext cx="212604" cy="194518"/>
          </a:xfrm>
          <a:prstGeom prst="triangle">
            <a:avLst>
              <a:gd name="adj" fmla="val 50000"/>
            </a:avLst>
          </a:prstGeom>
          <a:solidFill>
            <a:srgbClr val="031BFB"/>
          </a:solidFill>
          <a:ln w="38100">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p>
        </p:txBody>
      </p:sp>
      <p:sp>
        <p:nvSpPr>
          <p:cNvPr id="40" name="Овал 39"/>
          <p:cNvSpPr/>
          <p:nvPr/>
        </p:nvSpPr>
        <p:spPr>
          <a:xfrm>
            <a:off x="4998881" y="4132693"/>
            <a:ext cx="198800" cy="201526"/>
          </a:xfrm>
          <a:prstGeom prst="ellipse">
            <a:avLst/>
          </a:prstGeom>
          <a:solidFill>
            <a:srgbClr val="031BFB"/>
          </a:solidFill>
          <a:ln w="38100">
            <a:solidFill>
              <a:srgbClr val="FFFFCC"/>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p>
        </p:txBody>
      </p:sp>
      <p:sp>
        <p:nvSpPr>
          <p:cNvPr id="41" name="Блок-схема: процесс 40"/>
          <p:cNvSpPr/>
          <p:nvPr/>
        </p:nvSpPr>
        <p:spPr>
          <a:xfrm flipV="1">
            <a:off x="4429143" y="4533651"/>
            <a:ext cx="536450" cy="129897"/>
          </a:xfrm>
          <a:prstGeom prst="flowChartProcess">
            <a:avLst/>
          </a:prstGeom>
          <a:solidFill>
            <a:srgbClr val="031BFB"/>
          </a:solidFill>
          <a:ln w="38100">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46" name="Picture 2" descr="C:\Users\Ольга Чи\Desktop\картинки для презентации Новая папка\3.JPG"/>
          <p:cNvPicPr>
            <a:picLocks noChangeAspect="1" noChangeArrowheads="1"/>
          </p:cNvPicPr>
          <p:nvPr/>
        </p:nvPicPr>
        <p:blipFill rotWithShape="1">
          <a:blip r:embed="rId14" cstate="screen">
            <a:extLst>
              <a:ext uri="{28A0092B-C50C-407E-A947-70E740481C1C}">
                <a14:useLocalDpi xmlns:a14="http://schemas.microsoft.com/office/drawing/2010/main" xmlns="" val="0"/>
              </a:ext>
            </a:extLst>
          </a:blip>
          <a:srcRect/>
          <a:stretch/>
        </p:blipFill>
        <p:spPr bwMode="auto">
          <a:xfrm>
            <a:off x="234839" y="228601"/>
            <a:ext cx="3092928" cy="3157004"/>
          </a:xfrm>
          <a:prstGeom prst="rect">
            <a:avLst/>
          </a:prstGeom>
          <a:noFill/>
          <a:extLst>
            <a:ext uri="{909E8E84-426E-40DD-AFC4-6F175D3DCCD1}">
              <a14:hiddenFill xmlns:a14="http://schemas.microsoft.com/office/drawing/2010/main" xmlns="">
                <a:solidFill>
                  <a:srgbClr val="FFFFFF"/>
                </a:solidFill>
              </a14:hiddenFill>
            </a:ext>
          </a:extLst>
        </p:spPr>
      </p:pic>
      <p:pic>
        <p:nvPicPr>
          <p:cNvPr id="49" name="Picture 2" descr="C:\Users\Ольга Чи\Desktop\картинки для презентации Новая папка\2.JPG"/>
          <p:cNvPicPr>
            <a:picLocks noChangeAspect="1" noChangeArrowheads="1"/>
          </p:cNvPicPr>
          <p:nvPr/>
        </p:nvPicPr>
        <p:blipFill rotWithShape="1">
          <a:blip r:embed="rId15" cstate="screen">
            <a:extLst>
              <a:ext uri="{28A0092B-C50C-407E-A947-70E740481C1C}">
                <a14:useLocalDpi xmlns:a14="http://schemas.microsoft.com/office/drawing/2010/main" xmlns="" val="0"/>
              </a:ext>
            </a:extLst>
          </a:blip>
          <a:srcRect/>
          <a:stretch/>
        </p:blipFill>
        <p:spPr bwMode="auto">
          <a:xfrm>
            <a:off x="234839" y="3385604"/>
            <a:ext cx="3092930" cy="325727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7039610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7"/>
                    </p:tgtEl>
                  </p:cond>
                </p:stCondLst>
                <p:endSync evt="end" delay="0">
                  <p:rtn val="all"/>
                </p:endSync>
                <p:childTnLst>
                  <p:par>
                    <p:cTn id="3" fill="hold">
                      <p:stCondLst>
                        <p:cond delay="0"/>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amond(in)">
                                      <p:cBhvr>
                                        <p:cTn id="7" dur="2000"/>
                                        <p:tgtEl>
                                          <p:spTgt spid="25"/>
                                        </p:tgtEl>
                                      </p:cBhvr>
                                    </p:animEffect>
                                  </p:childTnLst>
                                </p:cTn>
                              </p:par>
                              <p:par>
                                <p:cTn id="8" presetID="8" presetClass="entr" presetSubtype="16"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diamond(in)">
                                      <p:cBhvr>
                                        <p:cTn id="10" dur="2000"/>
                                        <p:tgtEl>
                                          <p:spTgt spid="37"/>
                                        </p:tgtEl>
                                      </p:cBhvr>
                                    </p:animEffect>
                                  </p:childTnLst>
                                </p:cTn>
                              </p:par>
                            </p:childTnLst>
                          </p:cTn>
                        </p:par>
                      </p:childTnLst>
                    </p:cTn>
                  </p:par>
                </p:childTnLst>
              </p:cTn>
              <p:nextCondLst>
                <p:cond evt="onClick" delay="0">
                  <p:tgtEl>
                    <p:spTgt spid="27"/>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diamond(in)">
                                      <p:cBhvr>
                                        <p:cTn id="16" dur="2000"/>
                                        <p:tgtEl>
                                          <p:spTgt spid="33"/>
                                        </p:tgtEl>
                                      </p:cBhvr>
                                    </p:animEffect>
                                  </p:childTnLst>
                                </p:cTn>
                              </p:par>
                              <p:par>
                                <p:cTn id="17" presetID="8" presetClass="entr" presetSubtype="16" fill="hold" nodeType="withEffect">
                                  <p:stCondLst>
                                    <p:cond delay="0"/>
                                  </p:stCondLst>
                                  <p:childTnLst>
                                    <p:set>
                                      <p:cBhvr>
                                        <p:cTn id="18" dur="1" fill="hold">
                                          <p:stCondLst>
                                            <p:cond delay="0"/>
                                          </p:stCondLst>
                                        </p:cTn>
                                        <p:tgtEl>
                                          <p:spTgt spid="27650"/>
                                        </p:tgtEl>
                                        <p:attrNameLst>
                                          <p:attrName>style.visibility</p:attrName>
                                        </p:attrNameLst>
                                      </p:cBhvr>
                                      <p:to>
                                        <p:strVal val="visible"/>
                                      </p:to>
                                    </p:set>
                                    <p:animEffect transition="in" filter="diamond(in)">
                                      <p:cBhvr>
                                        <p:cTn id="19" dur="2000"/>
                                        <p:tgtEl>
                                          <p:spTgt spid="27650"/>
                                        </p:tgtEl>
                                      </p:cBhvr>
                                    </p:animEffect>
                                  </p:childTnLst>
                                </p:cTn>
                              </p:par>
                              <p:par>
                                <p:cTn id="20" presetID="8" presetClass="entr" presetSubtype="16" fill="hold" nodeType="withEffect">
                                  <p:stCondLst>
                                    <p:cond delay="0"/>
                                  </p:stCondLst>
                                  <p:childTnLst>
                                    <p:set>
                                      <p:cBhvr>
                                        <p:cTn id="21" dur="1" fill="hold">
                                          <p:stCondLst>
                                            <p:cond delay="0"/>
                                          </p:stCondLst>
                                        </p:cTn>
                                        <p:tgtEl>
                                          <p:spTgt spid="27649"/>
                                        </p:tgtEl>
                                        <p:attrNameLst>
                                          <p:attrName>style.visibility</p:attrName>
                                        </p:attrNameLst>
                                      </p:cBhvr>
                                      <p:to>
                                        <p:strVal val="visible"/>
                                      </p:to>
                                    </p:set>
                                    <p:animEffect transition="in" filter="diamond(in)">
                                      <p:cBhvr>
                                        <p:cTn id="22" dur="2000"/>
                                        <p:tgtEl>
                                          <p:spTgt spid="27649"/>
                                        </p:tgtEl>
                                      </p:cBhvr>
                                    </p:animEffect>
                                  </p:childTnLst>
                                </p:cTn>
                              </p:par>
                              <p:par>
                                <p:cTn id="23" presetID="8" presetClass="entr" presetSubtype="16" fill="hold" nodeType="withEffect">
                                  <p:stCondLst>
                                    <p:cond delay="0"/>
                                  </p:stCondLst>
                                  <p:childTnLst>
                                    <p:set>
                                      <p:cBhvr>
                                        <p:cTn id="24" dur="1" fill="hold">
                                          <p:stCondLst>
                                            <p:cond delay="0"/>
                                          </p:stCondLst>
                                        </p:cTn>
                                        <p:tgtEl>
                                          <p:spTgt spid="27651"/>
                                        </p:tgtEl>
                                        <p:attrNameLst>
                                          <p:attrName>style.visibility</p:attrName>
                                        </p:attrNameLst>
                                      </p:cBhvr>
                                      <p:to>
                                        <p:strVal val="visible"/>
                                      </p:to>
                                    </p:set>
                                    <p:animEffect transition="in" filter="diamond(in)">
                                      <p:cBhvr>
                                        <p:cTn id="25" dur="2000"/>
                                        <p:tgtEl>
                                          <p:spTgt spid="27651"/>
                                        </p:tgtEl>
                                      </p:cBhvr>
                                    </p:animEffect>
                                  </p:childTnLst>
                                </p:cTn>
                              </p:par>
                            </p:childTnLst>
                          </p:cTn>
                        </p:par>
                      </p:childTnLst>
                    </p:cTn>
                  </p:par>
                </p:childTnLst>
              </p:cTn>
              <p:nextCondLst>
                <p:cond evt="onClick" delay="0">
                  <p:tgtEl>
                    <p:spTgt spid="1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Ольга Чи\Desktop\Вера занятие Новая папка\картинки замков к през-и Новая папка\рамки для през-й Новая папка\goim016.png"/>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xmlns="">
                  <a14:imgLayer r:embed="rId3">
                    <a14:imgEffect>
                      <a14:sharpenSoften amount="50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15723" y="0"/>
            <a:ext cx="9143999"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589731" y="1114828"/>
            <a:ext cx="6382827" cy="2714644"/>
          </a:xfrm>
          <a:prstGeom prst="rect">
            <a:avLst/>
          </a:prstGeom>
          <a:solidFill>
            <a:schemeClr val="bg1"/>
          </a:solidFill>
          <a:ln w="7620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1206" name="Rectangle 6"/>
          <p:cNvSpPr>
            <a:spLocks noChangeArrowheads="1"/>
          </p:cNvSpPr>
          <p:nvPr/>
        </p:nvSpPr>
        <p:spPr bwMode="auto">
          <a:xfrm>
            <a:off x="-221799"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51207" name="Rectangle 7"/>
          <p:cNvSpPr>
            <a:spLocks noChangeArrowheads="1"/>
          </p:cNvSpPr>
          <p:nvPr/>
        </p:nvSpPr>
        <p:spPr bwMode="auto">
          <a:xfrm>
            <a:off x="0" y="3038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51208" name="Rectangle 8"/>
          <p:cNvSpPr>
            <a:spLocks noChangeArrowheads="1"/>
          </p:cNvSpPr>
          <p:nvPr/>
        </p:nvSpPr>
        <p:spPr bwMode="auto">
          <a:xfrm>
            <a:off x="0" y="4600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12" name="Стрелка вниз 11"/>
          <p:cNvSpPr/>
          <p:nvPr/>
        </p:nvSpPr>
        <p:spPr>
          <a:xfrm rot="5400000" flipH="1">
            <a:off x="7670908" y="2043189"/>
            <a:ext cx="642943" cy="1368152"/>
          </a:xfrm>
          <a:prstGeom prst="downArrow">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flipH="1">
            <a:off x="7965304" y="1759367"/>
            <a:ext cx="316478" cy="769441"/>
          </a:xfrm>
          <a:prstGeom prst="rect">
            <a:avLst/>
          </a:prstGeom>
        </p:spPr>
        <p:txBody>
          <a:bodyPr wrap="square">
            <a:spAutoFit/>
          </a:bodyPr>
          <a:lstStyle/>
          <a:p>
            <a:r>
              <a:rPr lang="ru-RU" sz="4400" b="1" dirty="0" smtClean="0">
                <a:solidFill>
                  <a:srgbClr val="FF33CC"/>
                </a:solidFill>
                <a:latin typeface="Arial" panose="020B0604020202020204" pitchFamily="34" charset="0"/>
                <a:cs typeface="Arial" panose="020B0604020202020204" pitchFamily="34" charset="0"/>
              </a:rPr>
              <a:t>5</a:t>
            </a:r>
            <a:endParaRPr lang="ru-RU" sz="4400" b="1" dirty="0">
              <a:solidFill>
                <a:srgbClr val="FF33CC"/>
              </a:solidFill>
              <a:latin typeface="Arial" panose="020B0604020202020204" pitchFamily="34" charset="0"/>
              <a:cs typeface="Arial" panose="020B0604020202020204" pitchFamily="34" charset="0"/>
            </a:endParaRPr>
          </a:p>
        </p:txBody>
      </p:sp>
      <p:pic>
        <p:nvPicPr>
          <p:cNvPr id="16" name="Picture 2" descr="C:\Documents and Settings\Admin\Рабочий стол\картинки к играм c блоками Дьенеша Новая папка\img3.jpg"/>
          <p:cNvPicPr>
            <a:picLocks noChangeAspect="1" noChangeArrowheads="1"/>
          </p:cNvPicPr>
          <p:nvPr/>
        </p:nvPicPr>
        <p:blipFill rotWithShape="1">
          <a:blip r:embed="rId4"/>
          <a:srcRect/>
          <a:stretch/>
        </p:blipFill>
        <p:spPr bwMode="auto">
          <a:xfrm>
            <a:off x="827585" y="2115571"/>
            <a:ext cx="1008112" cy="1228199"/>
          </a:xfrm>
          <a:prstGeom prst="rect">
            <a:avLst/>
          </a:prstGeom>
          <a:noFill/>
        </p:spPr>
      </p:pic>
      <p:pic>
        <p:nvPicPr>
          <p:cNvPr id="19" name="Picture 2" descr="C:\Documents and Settings\Admin\Рабочий стол\картинки к играм c блоками Дьенеша Новая папка\img3.jpg"/>
          <p:cNvPicPr>
            <a:picLocks noChangeAspect="1" noChangeArrowheads="1"/>
          </p:cNvPicPr>
          <p:nvPr/>
        </p:nvPicPr>
        <p:blipFill rotWithShape="1">
          <a:blip r:embed="rId5"/>
          <a:srcRect/>
          <a:stretch/>
        </p:blipFill>
        <p:spPr bwMode="auto">
          <a:xfrm>
            <a:off x="2267744" y="2119909"/>
            <a:ext cx="1162770" cy="1219052"/>
          </a:xfrm>
          <a:prstGeom prst="rect">
            <a:avLst/>
          </a:prstGeom>
          <a:noFill/>
        </p:spPr>
      </p:pic>
      <p:pic>
        <p:nvPicPr>
          <p:cNvPr id="20" name="Picture 2" descr="C:\Documents and Settings\Admin\Рабочий стол\картинки к играм c блоками Дьенеша Новая папка\img3.jpg"/>
          <p:cNvPicPr>
            <a:picLocks noChangeAspect="1" noChangeArrowheads="1"/>
          </p:cNvPicPr>
          <p:nvPr/>
        </p:nvPicPr>
        <p:blipFill rotWithShape="1">
          <a:blip r:embed="rId6"/>
          <a:srcRect/>
          <a:stretch/>
        </p:blipFill>
        <p:spPr bwMode="auto">
          <a:xfrm>
            <a:off x="3876268" y="2123706"/>
            <a:ext cx="1127780" cy="1223390"/>
          </a:xfrm>
          <a:prstGeom prst="rect">
            <a:avLst/>
          </a:prstGeom>
          <a:noFill/>
        </p:spPr>
      </p:pic>
      <p:pic>
        <p:nvPicPr>
          <p:cNvPr id="21" name="Picture 2" descr="C:\Documents and Settings\Admin\Рабочий стол\картинки к играм c блоками Дьенеша Новая папка\img3.jpg"/>
          <p:cNvPicPr>
            <a:picLocks noChangeAspect="1" noChangeArrowheads="1"/>
          </p:cNvPicPr>
          <p:nvPr/>
        </p:nvPicPr>
        <p:blipFill rotWithShape="1">
          <a:blip r:embed="rId7"/>
          <a:srcRect/>
          <a:stretch/>
        </p:blipFill>
        <p:spPr bwMode="auto">
          <a:xfrm>
            <a:off x="5358174" y="2115571"/>
            <a:ext cx="1289370" cy="1223390"/>
          </a:xfrm>
          <a:prstGeom prst="rect">
            <a:avLst/>
          </a:prstGeom>
          <a:noFill/>
        </p:spPr>
      </p:pic>
      <p:sp>
        <p:nvSpPr>
          <p:cNvPr id="4" name="Цилиндр 3"/>
          <p:cNvSpPr/>
          <p:nvPr/>
        </p:nvSpPr>
        <p:spPr>
          <a:xfrm rot="21325916">
            <a:off x="3038945" y="4529650"/>
            <a:ext cx="1674645" cy="1352055"/>
          </a:xfrm>
          <a:prstGeom prst="can">
            <a:avLst>
              <a:gd name="adj" fmla="val 50000"/>
            </a:avLst>
          </a:prstGeom>
          <a:solidFill>
            <a:srgbClr val="FF0000"/>
          </a:solidFill>
          <a:ln w="28575">
            <a:solidFill>
              <a:srgbClr val="FFFFCC"/>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Tree>
    <p:extLst>
      <p:ext uri="{BB962C8B-B14F-4D97-AF65-F5344CB8AC3E}">
        <p14:creationId xmlns:p14="http://schemas.microsoft.com/office/powerpoint/2010/main" xmlns="" val="40072862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par>
                                <p:cTn id="8" presetID="8"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amond(in)">
                                      <p:cBhvr>
                                        <p:cTn id="10" dur="2000"/>
                                        <p:tgtEl>
                                          <p:spTgt spid="16"/>
                                        </p:tgtEl>
                                      </p:cBhvr>
                                    </p:animEffect>
                                  </p:childTnLst>
                                </p:cTn>
                              </p:par>
                              <p:par>
                                <p:cTn id="11" presetID="8" presetClass="entr" presetSubtype="16"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diamond(in)">
                                      <p:cBhvr>
                                        <p:cTn id="13" dur="2000"/>
                                        <p:tgtEl>
                                          <p:spTgt spid="19"/>
                                        </p:tgtEl>
                                      </p:cBhvr>
                                    </p:animEffect>
                                  </p:childTnLst>
                                </p:cTn>
                              </p:par>
                              <p:par>
                                <p:cTn id="14" presetID="8"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diamond(in)">
                                      <p:cBhvr>
                                        <p:cTn id="16" dur="2000"/>
                                        <p:tgtEl>
                                          <p:spTgt spid="20"/>
                                        </p:tgtEl>
                                      </p:cBhvr>
                                    </p:animEffect>
                                  </p:childTnLst>
                                </p:cTn>
                              </p:par>
                              <p:par>
                                <p:cTn id="17" presetID="8" presetClass="entr" presetSubtype="16"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diamond(in)">
                                      <p:cBhvr>
                                        <p:cTn id="19" dur="2000"/>
                                        <p:tgtEl>
                                          <p:spTgt spid="21"/>
                                        </p:tgtEl>
                                      </p:cBhvr>
                                    </p:animEffec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3"/>
                    </p:tgtEl>
                  </p:cond>
                </p:stCondLst>
                <p:endSync evt="end" delay="0">
                  <p:rtn val="all"/>
                </p:endSync>
                <p:childTnLst>
                  <p:par>
                    <p:cTn id="21" fill="hold">
                      <p:stCondLst>
                        <p:cond delay="0"/>
                      </p:stCondLst>
                      <p:childTnLst>
                        <p:par>
                          <p:cTn id="22" fill="hold">
                            <p:stCondLst>
                              <p:cond delay="0"/>
                            </p:stCondLst>
                            <p:childTnLst>
                              <p:par>
                                <p:cTn id="23" presetID="19" presetClass="entr" presetSubtype="10" fill="hold" grpId="1"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000" fill="hold"/>
                                        <p:tgtEl>
                                          <p:spTgt spid="4"/>
                                        </p:tgtEl>
                                        <p:attrNameLst>
                                          <p:attrName>ppt_w</p:attrName>
                                        </p:attrNameLst>
                                      </p:cBhvr>
                                      <p:tavLst>
                                        <p:tav tm="0" fmla="#ppt_w*sin(2.5*pi*$)">
                                          <p:val>
                                            <p:fltVal val="0"/>
                                          </p:val>
                                        </p:tav>
                                        <p:tav tm="100000">
                                          <p:val>
                                            <p:fltVal val="1"/>
                                          </p:val>
                                        </p:tav>
                                      </p:tavLst>
                                    </p:anim>
                                    <p:anim calcmode="lin" valueType="num">
                                      <p:cBhvr>
                                        <p:cTn id="26"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3"/>
                  </p:tgtEl>
                </p:cond>
              </p:nextCondLst>
            </p:seq>
          </p:childTnLst>
        </p:cTn>
      </p:par>
    </p:tnLst>
    <p:bldLst>
      <p:bldP spid="3" grpId="0" animBg="1"/>
      <p:bldP spid="4" grpId="1" animBg="1"/>
    </p:bldLst>
  </p:timing>
</p:sld>
</file>

<file path=ppt/theme/theme1.xml><?xml version="1.0" encoding="utf-8"?>
<a:theme xmlns:a="http://schemas.openxmlformats.org/drawingml/2006/main" name="Тема Office">
  <a:themeElements>
    <a:clrScheme name="Бумажная">
      <a:dk1>
        <a:sysClr val="windowText" lastClr="000000"/>
      </a:dk1>
      <a:lt1>
        <a:sysClr val="window" lastClr="FFFE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E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1057</TotalTime>
  <Words>145</Words>
  <Application>Microsoft Office PowerPoint</Application>
  <PresentationFormat>Экран (4:3)</PresentationFormat>
  <Paragraphs>42</Paragraphs>
  <Slides>11</Slides>
  <Notes>1</Notes>
  <HiddenSlides>0</HiddenSlides>
  <MMClips>6</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Ольга Чи</dc:creator>
  <cp:lastModifiedBy>Admin</cp:lastModifiedBy>
  <cp:revision>98</cp:revision>
  <dcterms:created xsi:type="dcterms:W3CDTF">2018-04-03T16:28:25Z</dcterms:created>
  <dcterms:modified xsi:type="dcterms:W3CDTF">2018-06-23T16:29:57Z</dcterms:modified>
</cp:coreProperties>
</file>