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6" r:id="rId1"/>
    <p:sldMasterId id="2147484278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5" r:id="rId9"/>
    <p:sldId id="320" r:id="rId10"/>
    <p:sldId id="322" r:id="rId11"/>
    <p:sldId id="321" r:id="rId12"/>
    <p:sldId id="288" r:id="rId13"/>
    <p:sldId id="289" r:id="rId14"/>
    <p:sldId id="270" r:id="rId15"/>
    <p:sldId id="323" r:id="rId16"/>
    <p:sldId id="324" r:id="rId17"/>
    <p:sldId id="325" r:id="rId18"/>
    <p:sldId id="302" r:id="rId19"/>
    <p:sldId id="304" r:id="rId20"/>
    <p:sldId id="300" r:id="rId21"/>
    <p:sldId id="319" r:id="rId22"/>
    <p:sldId id="313" r:id="rId23"/>
  </p:sldIdLst>
  <p:sldSz cx="9144000" cy="6858000" type="screen4x3"/>
  <p:notesSz cx="6811963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69" d="100"/>
          <a:sy n="6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671888"/>
            <a:ext cx="6048375" cy="1109662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5323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6A936-D3AE-4866-B975-F9D2E2A3A8DF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84519-D7DA-4C1C-9509-4701B7E2A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8F2CA-DADE-48CC-A65C-E3B68C21039B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9429-C628-4CD5-8AD8-2C025375F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475D0-E442-495E-943C-CFECC7472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35B67-3E59-4B05-A870-48C926B812D6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25104-4475-4E93-B081-03A63C0EF3D9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E9E5A-5B2C-49D4-BB15-8815EF0F5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460A-A2E6-45A8-A255-1556D21826D6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64DAF-FE3E-4674-A438-447C3B62E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7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2FF0DF3-F1A0-4782-8188-A3929CBB8F9C}" type="datetimeFigureOut">
              <a:rPr lang="ru-RU"/>
              <a:pPr>
                <a:defRPr/>
              </a:pPr>
              <a:t>23.06.2018</a:t>
            </a:fld>
            <a:endParaRPr lang="ru-RU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>
              <a:defRPr sz="16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0B6D537-55F7-4EBD-AAF4-38D0CA2BC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96" r:id="rId1"/>
    <p:sldLayoutId id="2147484297" r:id="rId2"/>
    <p:sldLayoutId id="2147484298" r:id="rId3"/>
    <p:sldLayoutId id="2147484293" r:id="rId4"/>
    <p:sldLayoutId id="2147484294" r:id="rId5"/>
  </p:sldLayoutIdLst>
  <p:transition spd="slow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91506" y="1934816"/>
            <a:ext cx="7772400" cy="1470025"/>
          </a:xfrm>
          <a:ln w="6350" cap="rnd"/>
        </p:spPr>
        <p:txBody>
          <a:bodyPr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Отчет о работе школьного методического объединение учителей предметов естественного цикла </a:t>
            </a:r>
            <a:br>
              <a:rPr lang="ru-RU" sz="32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 </a:t>
            </a:r>
            <a:r>
              <a:rPr lang="ru-RU" sz="32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учебный год</a:t>
            </a:r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71775" y="4868863"/>
            <a:ext cx="5945188" cy="14859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200" b="1" dirty="0" smtClean="0"/>
              <a:t>Презентация составлена методистом </a:t>
            </a:r>
            <a:r>
              <a:rPr lang="ru-RU" sz="2200" b="1" dirty="0" err="1" smtClean="0"/>
              <a:t>Евелевой</a:t>
            </a:r>
            <a:r>
              <a:rPr lang="ru-RU" sz="2200" b="1" dirty="0" smtClean="0"/>
              <a:t> Светланой Юрьевной </a:t>
            </a:r>
          </a:p>
          <a:p>
            <a:pPr marL="0" indent="0" eaLnBrk="1" hangingPunct="1">
              <a:buFontTx/>
              <a:buNone/>
            </a:pPr>
            <a:r>
              <a:rPr lang="ru-RU" sz="2200" b="1" dirty="0" smtClean="0"/>
              <a:t>ГБОУ лицей №329 Невского района Санкт-Петербург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1143000"/>
          </a:xfrm>
          <a:ln w="6350" cap="rnd">
            <a:noFill/>
          </a:ln>
        </p:spPr>
        <p:txBody>
          <a:bodyPr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Результативность обучения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предмету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 ______  </a:t>
            </a: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уч.г.</a:t>
            </a:r>
            <a:b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Учитель: 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_______</a:t>
            </a:r>
            <a:endParaRPr lang="ru-RU" sz="2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323977"/>
              </p:ext>
            </p:extLst>
          </p:nvPr>
        </p:nvGraphicFramePr>
        <p:xfrm>
          <a:off x="1331640" y="1700808"/>
          <a:ext cx="6077585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87705"/>
                <a:gridCol w="706120"/>
                <a:gridCol w="666115"/>
                <a:gridCol w="666115"/>
                <a:gridCol w="666115"/>
                <a:gridCol w="666115"/>
                <a:gridCol w="781050"/>
                <a:gridCol w="123825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Неаттестованные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777189"/>
              </p:ext>
            </p:extLst>
          </p:nvPr>
        </p:nvGraphicFramePr>
        <p:xfrm>
          <a:off x="1331640" y="4941168"/>
          <a:ext cx="6012180" cy="12024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56285"/>
                <a:gridCol w="755650"/>
                <a:gridCol w="752475"/>
                <a:gridCol w="752475"/>
                <a:gridCol w="752475"/>
                <a:gridCol w="753110"/>
                <a:gridCol w="756285"/>
                <a:gridCol w="733425"/>
              </a:tblGrid>
              <a:tr h="9619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число классов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уч-ся на »3»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486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93684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ChangeArrowheads="1"/>
          </p:cNvSpPr>
          <p:nvPr/>
        </p:nvSpPr>
        <p:spPr bwMode="auto">
          <a:xfrm>
            <a:off x="0" y="620688"/>
            <a:ext cx="8836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Результаты итоговой аттестации учащихся   9- х 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классов </a:t>
            </a: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предметам </a:t>
            </a:r>
          </a:p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естественного цикла в учебном году.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687665"/>
              </p:ext>
            </p:extLst>
          </p:nvPr>
        </p:nvGraphicFramePr>
        <p:xfrm>
          <a:off x="971600" y="2276872"/>
          <a:ext cx="7272807" cy="195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7623"/>
                <a:gridCol w="1863530"/>
                <a:gridCol w="1049367"/>
                <a:gridCol w="1090682"/>
                <a:gridCol w="1501605"/>
              </a:tblGrid>
              <a:tr h="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Предметы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Ф.И.О. учителя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Количество </a:t>
                      </a:r>
                      <a:r>
                        <a:rPr lang="ru-RU" sz="1600" dirty="0" smtClean="0">
                          <a:effectLst/>
                        </a:rPr>
                        <a:t>сдававших(чел.)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Качество знаний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Средняя </a:t>
                      </a:r>
                      <a:r>
                        <a:rPr lang="ru-RU" sz="1600" dirty="0" smtClean="0">
                          <a:effectLst/>
                        </a:rPr>
                        <a:t>отметка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по </a:t>
                      </a:r>
                      <a:r>
                        <a:rPr lang="ru-RU" sz="1600" dirty="0">
                          <a:effectLst/>
                        </a:rPr>
                        <a:t>лицею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gridSpan="5"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Предметы по выбору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>
                          <a:effectLst/>
                        </a:rPr>
                        <a:t>Биология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>
                          <a:effectLst/>
                        </a:rPr>
                        <a:t>Физика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r>
                        <a:rPr lang="ru-RU" sz="1600">
                          <a:effectLst/>
                        </a:rPr>
                        <a:t>Химия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251520" y="652047"/>
            <a:ext cx="825055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Результаты итоговой аттестации учащихся 11 классов  в формате ЕГЭ по </a:t>
            </a:r>
          </a:p>
          <a:p>
            <a:pPr algn="ctr"/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предметам естественного цикла в 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_______ учебном </a:t>
            </a: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году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85715"/>
              </p:ext>
            </p:extLst>
          </p:nvPr>
        </p:nvGraphicFramePr>
        <p:xfrm>
          <a:off x="899592" y="2369659"/>
          <a:ext cx="7344815" cy="191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9953"/>
                <a:gridCol w="1587139"/>
                <a:gridCol w="1246524"/>
                <a:gridCol w="911505"/>
                <a:gridCol w="1031583"/>
                <a:gridCol w="1008111"/>
              </a:tblGrid>
              <a:tr h="84899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Предмет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ФИО учителя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сдававших (чел) 2017г.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мин/мах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балл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Средний балл (%)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498"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224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физика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224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биология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224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химия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60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ln w="6350" cap="rnd"/>
        </p:spPr>
        <p:txBody>
          <a:bodyPr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Участие в олимпиадах. </a:t>
            </a: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Биология</a:t>
            </a:r>
            <a:b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Учитель _______</a:t>
            </a:r>
            <a:endParaRPr lang="ru-RU" sz="44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/>
              <a:t>_____</a:t>
            </a:r>
            <a:endParaRPr 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ln w="6350" cap="rnd"/>
        </p:spPr>
        <p:txBody>
          <a:bodyPr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Участие в олимпиадах. </a:t>
            </a: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Физика</a:t>
            </a:r>
            <a:b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Учитель _______</a:t>
            </a:r>
            <a:endParaRPr lang="ru-RU" sz="44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/>
              <a:t>_____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9050834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ln w="6350" cap="rnd"/>
        </p:spPr>
        <p:txBody>
          <a:bodyPr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Участие в олимпиадах. </a:t>
            </a: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Химия</a:t>
            </a: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Учитель _______</a:t>
            </a:r>
            <a:endParaRPr lang="ru-RU" sz="44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/>
              <a:t>_____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0660312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ln w="6350" cap="rnd"/>
        </p:spPr>
        <p:txBody>
          <a:bodyPr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Участие в олимпиадах. </a:t>
            </a: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ОБЖ</a:t>
            </a: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r>
              <a:rPr lang="ru-RU" sz="4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Учитель _______</a:t>
            </a:r>
            <a:endParaRPr lang="ru-RU" sz="44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 smtClean="0"/>
              <a:t>_____</a:t>
            </a:r>
          </a:p>
          <a:p>
            <a:pPr marL="514350" indent="-514350" algn="just" eaLnBrk="1" hangingPunct="1">
              <a:buAutoNum type="arabicPeriod"/>
            </a:pPr>
            <a:r>
              <a:rPr lang="ru-RU" dirty="0"/>
              <a:t>_____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5808755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836712"/>
            <a:ext cx="7524328" cy="508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tx1"/>
                </a:solidFill>
              </a:rPr>
              <a:t>Детско-юношеские игры «Зарница».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Учитель ____________</a:t>
            </a: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_____</a:t>
            </a:r>
            <a:endParaRPr lang="ru-RU" dirty="0"/>
          </a:p>
        </p:txBody>
      </p:sp>
    </p:spTree>
  </p:cSld>
  <p:clrMapOvr>
    <a:masterClrMapping/>
  </p:clrMapOvr>
  <p:transition spd="slow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404664"/>
            <a:ext cx="6913562" cy="508000"/>
          </a:xfrm>
        </p:spPr>
        <p:txBody>
          <a:bodyPr/>
          <a:lstStyle/>
          <a:p>
            <a:pPr algn="r" eaLnBrk="1" hangingPunct="1"/>
            <a:r>
              <a:rPr lang="ru-RU" sz="3200" dirty="0" smtClean="0">
                <a:solidFill>
                  <a:schemeClr val="tx1"/>
                </a:solidFill>
              </a:rPr>
              <a:t>Научно-практические конференции, конкурсы </a:t>
            </a:r>
            <a:r>
              <a:rPr lang="ru-RU" sz="3200" dirty="0" smtClean="0"/>
              <a:t> </a:t>
            </a:r>
            <a:endParaRPr lang="ru-RU" sz="3200" dirty="0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73238"/>
            <a:ext cx="6192838" cy="4824412"/>
          </a:xfrm>
        </p:spPr>
        <p:txBody>
          <a:bodyPr/>
          <a:lstStyle/>
          <a:p>
            <a:r>
              <a:rPr lang="ru-RU" sz="2000" dirty="0" smtClean="0"/>
              <a:t>_____</a:t>
            </a:r>
          </a:p>
          <a:p>
            <a:r>
              <a:rPr lang="ru-RU" sz="2000" dirty="0" smtClean="0"/>
              <a:t>_____</a:t>
            </a:r>
          </a:p>
          <a:p>
            <a:r>
              <a:rPr lang="ru-RU" sz="2000" dirty="0"/>
              <a:t>_____</a:t>
            </a:r>
            <a:endParaRPr lang="ru-RU" sz="2000" dirty="0"/>
          </a:p>
        </p:txBody>
      </p:sp>
    </p:spTree>
  </p:cSld>
  <p:clrMapOvr>
    <a:masterClrMapping/>
  </p:clrMapOvr>
  <p:transition spd="slow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1943100" y="476250"/>
            <a:ext cx="7200900" cy="508000"/>
          </a:xfrm>
        </p:spPr>
        <p:txBody>
          <a:bodyPr/>
          <a:lstStyle/>
          <a:p>
            <a:pPr algn="r" eaLnBrk="1" hangingPunct="1"/>
            <a:r>
              <a:rPr lang="ru-RU" sz="3200" dirty="0" smtClean="0">
                <a:solidFill>
                  <a:schemeClr val="tx1"/>
                </a:solidFill>
              </a:rPr>
              <a:t>Всемирный день воды</a:t>
            </a:r>
            <a:endParaRPr lang="ru-RU" sz="3200" dirty="0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2492896"/>
            <a:ext cx="7643812" cy="3959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3200" dirty="0" smtClean="0"/>
              <a:t>	22 </a:t>
            </a:r>
            <a:r>
              <a:rPr lang="ru-RU" sz="3200" dirty="0"/>
              <a:t>марта – Всемирный день воды: </a:t>
            </a:r>
            <a:r>
              <a:rPr lang="ru-RU" sz="3200" dirty="0" smtClean="0"/>
              <a:t>проведены</a:t>
            </a:r>
            <a:r>
              <a:rPr lang="ru-RU" sz="1600" dirty="0"/>
              <a:t> _____</a:t>
            </a:r>
            <a:endParaRPr lang="ru-RU" sz="1600" dirty="0" smtClean="0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6885" y="552450"/>
            <a:ext cx="8229599" cy="1143000"/>
          </a:xfrm>
          <a:ln w="6350" cap="rnd"/>
        </p:spPr>
        <p:txBody>
          <a:bodyPr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Методические темы учителей</a:t>
            </a:r>
          </a:p>
        </p:txBody>
      </p:sp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40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451442"/>
              </p:ext>
            </p:extLst>
          </p:nvPr>
        </p:nvGraphicFramePr>
        <p:xfrm>
          <a:off x="539750" y="1773238"/>
          <a:ext cx="7777163" cy="3278189"/>
        </p:xfrm>
        <a:graphic>
          <a:graphicData uri="http://schemas.openxmlformats.org/drawingml/2006/table">
            <a:tbl>
              <a:tblPr/>
              <a:tblGrid>
                <a:gridCol w="1728788"/>
                <a:gridCol w="1150937"/>
                <a:gridCol w="3457575"/>
                <a:gridCol w="1439863"/>
              </a:tblGrid>
              <a:tr h="1027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ФИО учителя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Предмет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Методическая тема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Срок работы над темой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620688"/>
            <a:ext cx="7200900" cy="508000"/>
          </a:xfrm>
        </p:spPr>
        <p:txBody>
          <a:bodyPr/>
          <a:lstStyle/>
          <a:p>
            <a:pPr algn="r" eaLnBrk="1" hangingPunct="1"/>
            <a:r>
              <a:rPr lang="ru-RU" sz="3200" dirty="0" smtClean="0"/>
              <a:t>День Земли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790" y="1772816"/>
            <a:ext cx="8873689" cy="475252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Проведены:</a:t>
            </a:r>
          </a:p>
          <a:p>
            <a:pPr marL="0" indent="0">
              <a:buNone/>
            </a:pPr>
            <a:r>
              <a:rPr lang="ru-RU" sz="2000" dirty="0" smtClean="0"/>
              <a:t>______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28151894"/>
      </p:ext>
    </p:extLst>
  </p:cSld>
  <p:clrMapOvr>
    <a:masterClrMapping/>
  </p:clrMapOvr>
  <p:transition spd="slow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WordArt 4"/>
          <p:cNvSpPr>
            <a:spLocks noChangeArrowheads="1" noChangeShapeType="1" noTextEdit="1"/>
          </p:cNvSpPr>
          <p:nvPr/>
        </p:nvSpPr>
        <p:spPr bwMode="auto">
          <a:xfrm>
            <a:off x="539750" y="1989138"/>
            <a:ext cx="8064500" cy="20351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0739" y="3940"/>
            <a:ext cx="7715249" cy="1428750"/>
          </a:xfrm>
          <a:ln w="6350" cap="rnd"/>
        </p:spPr>
        <p:txBody>
          <a:bodyPr anchor="b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Методическая тема ШМО : </a:t>
            </a:r>
            <a:r>
              <a:rPr lang="ru-RU" sz="24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«__________»</a:t>
            </a:r>
            <a:endParaRPr lang="ru-RU" sz="2400" b="1" kern="12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530" name="Содержимое 4"/>
          <p:cNvSpPr>
            <a:spLocks noGrp="1"/>
          </p:cNvSpPr>
          <p:nvPr>
            <p:ph idx="4294967295"/>
          </p:nvPr>
        </p:nvSpPr>
        <p:spPr>
          <a:xfrm>
            <a:off x="179388" y="1341438"/>
            <a:ext cx="8785225" cy="4895850"/>
          </a:xfrm>
        </p:spPr>
        <p:txBody>
          <a:bodyPr/>
          <a:lstStyle/>
          <a:p>
            <a:pPr marL="533400" indent="-533400" algn="just" eaLnBrk="1" hangingPunct="1">
              <a:buFont typeface="Constantia" pitchFamily="18" charset="0"/>
              <a:buNone/>
            </a:pPr>
            <a:r>
              <a:rPr lang="ru-RU" sz="2000" b="1" dirty="0" smtClean="0"/>
              <a:t>Цели и задачи работы:</a:t>
            </a:r>
            <a:r>
              <a:rPr lang="ru-RU" sz="2000" dirty="0" smtClean="0"/>
              <a:t> 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 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 smtClean="0"/>
              <a:t>_____</a:t>
            </a:r>
          </a:p>
          <a:p>
            <a:pPr marL="533400" indent="-533400" algn="just" eaLnBrk="1" hangingPunct="1">
              <a:buFont typeface="Constantia" pitchFamily="18" charset="0"/>
              <a:buAutoNum type="arabicPeriod"/>
            </a:pPr>
            <a:r>
              <a:rPr lang="ru-RU" sz="2000" dirty="0"/>
              <a:t>_____</a:t>
            </a:r>
            <a:endParaRPr lang="ru-RU" sz="2000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350" y="266700"/>
            <a:ext cx="9144000" cy="1143000"/>
          </a:xfrm>
          <a:ln w="6350" cap="rnd"/>
        </p:spPr>
        <p:txBody>
          <a:bodyPr anchor="b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Обязанности членов ШМО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395288" y="1773238"/>
            <a:ext cx="8229600" cy="4525962"/>
          </a:xfrm>
        </p:spPr>
        <p:txBody>
          <a:bodyPr>
            <a:normAutofit lnSpcReduction="10000"/>
          </a:bodyPr>
          <a:lstStyle/>
          <a:p>
            <a:pPr marL="68263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/>
              <a:t>Каждый член методического объединения обязан:</a:t>
            </a:r>
          </a:p>
          <a:p>
            <a:pPr marL="68263" indent="0" algn="just" eaLnBrk="1" hangingPunct="1">
              <a:lnSpc>
                <a:spcPct val="80000"/>
              </a:lnSpc>
              <a:defRPr/>
            </a:pPr>
            <a:endParaRPr lang="ru-RU"/>
          </a:p>
          <a:p>
            <a:pPr marL="68263" indent="0" algn="just" eaLnBrk="1" hangingPunct="1">
              <a:lnSpc>
                <a:spcPct val="80000"/>
              </a:lnSpc>
              <a:defRPr/>
            </a:pPr>
            <a:r>
              <a:rPr lang="ru-RU"/>
              <a:t>знать образовательный стандарт и тенденции развития методик преподаваемого предмета;</a:t>
            </a:r>
          </a:p>
          <a:p>
            <a:pPr marL="68263" indent="0" algn="just" eaLnBrk="1" hangingPunct="1">
              <a:lnSpc>
                <a:spcPct val="80000"/>
              </a:lnSpc>
              <a:defRPr/>
            </a:pPr>
            <a:r>
              <a:rPr lang="ru-RU"/>
              <a:t>участвовать в работе методического объединения, его заседаниях;</a:t>
            </a:r>
          </a:p>
          <a:p>
            <a:pPr marL="68263" indent="0" algn="just" eaLnBrk="1" hangingPunct="1">
              <a:lnSpc>
                <a:spcPct val="80000"/>
              </a:lnSpc>
              <a:defRPr/>
            </a:pPr>
            <a:r>
              <a:rPr lang="ru-RU"/>
              <a:t>стремиться к повышению уровня профессионального мастерства, иметь собственную программу профессионального самообразования;</a:t>
            </a:r>
          </a:p>
          <a:p>
            <a:pPr marL="68263" indent="0" algn="just" eaLnBrk="1" hangingPunct="1">
              <a:lnSpc>
                <a:spcPct val="80000"/>
              </a:lnSpc>
              <a:defRPr/>
            </a:pPr>
            <a:r>
              <a:rPr lang="ru-RU"/>
              <a:t>участвовать в разработке мероприятий методического объединения.</a:t>
            </a:r>
          </a:p>
          <a:p>
            <a:pPr marL="68263" indent="0" eaLnBrk="1" hangingPunct="1">
              <a:lnSpc>
                <a:spcPct val="80000"/>
              </a:lnSpc>
              <a:defRPr/>
            </a:pPr>
            <a:endParaRPr lang="ru-RU" sz="260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350" y="697458"/>
            <a:ext cx="9144000" cy="714375"/>
          </a:xfrm>
          <a:ln w="6350" cap="rnd"/>
        </p:spPr>
        <p:txBody>
          <a:bodyPr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Права методического объединения учителей</a:t>
            </a: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/>
            </a:r>
            <a:b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</a:br>
            <a:endParaRPr lang="ru-RU" sz="32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0" y="881063"/>
            <a:ext cx="9036050" cy="5976937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Вносить предложения администрации лицея по распределению учебной нагрузки по предметам естественного цикла</a:t>
            </a:r>
          </a:p>
          <a:p>
            <a:pPr algn="just" eaLnBrk="1" hangingPunct="1"/>
            <a:r>
              <a:rPr lang="ru-RU" sz="2400" smtClean="0"/>
              <a:t>Готовить предложения и рекомендовать учителей для повышения квалификации</a:t>
            </a:r>
          </a:p>
          <a:p>
            <a:pPr algn="just" eaLnBrk="1" hangingPunct="1"/>
            <a:r>
              <a:rPr lang="ru-RU" sz="2400" smtClean="0"/>
              <a:t>Выдвигать предложения об улучшении учебного процесса в школе</a:t>
            </a:r>
          </a:p>
          <a:p>
            <a:pPr algn="just" eaLnBrk="1" hangingPunct="1"/>
            <a:r>
              <a:rPr lang="ru-RU" sz="2400" smtClean="0"/>
              <a:t>Рекомендовать учителям различные формы повышения квалификации</a:t>
            </a:r>
          </a:p>
          <a:p>
            <a:pPr algn="just" eaLnBrk="1" hangingPunct="1"/>
            <a:r>
              <a:rPr lang="ru-RU" sz="2400" smtClean="0"/>
              <a:t>Обращаться за консультациями по проблемам учебной деятельности и воспитания учащихся к заместителям директора школы</a:t>
            </a:r>
          </a:p>
          <a:p>
            <a:pPr algn="just" eaLnBrk="1" hangingPunct="1"/>
            <a:r>
              <a:rPr lang="ru-RU" sz="2400" smtClean="0"/>
              <a:t>Выдвигать от методического объединения учителей для участия в конкурсах</a:t>
            </a:r>
          </a:p>
          <a:p>
            <a:pPr eaLnBrk="1" hangingPunct="1">
              <a:buFontTx/>
              <a:buNone/>
            </a:pPr>
            <a:endParaRPr lang="ru-RU" sz="240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179" y="7094"/>
            <a:ext cx="9144000" cy="1143000"/>
          </a:xfrm>
          <a:ln w="6350" cap="rnd"/>
        </p:spPr>
        <p:txBody>
          <a:bodyPr anchor="b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Открытые уроки</a:t>
            </a:r>
            <a:endParaRPr lang="ru-RU" sz="5400" b="1" kern="12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602" name="Text Box 31"/>
          <p:cNvSpPr txBox="1">
            <a:spLocks noChangeArrowheads="1"/>
          </p:cNvSpPr>
          <p:nvPr/>
        </p:nvSpPr>
        <p:spPr bwMode="auto">
          <a:xfrm>
            <a:off x="179388" y="1577975"/>
            <a:ext cx="88693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3200" dirty="0" smtClean="0"/>
              <a:t>_____</a:t>
            </a:r>
          </a:p>
          <a:p>
            <a:pPr marL="457200" indent="-457200">
              <a:buFont typeface="Arial" charset="0"/>
              <a:buChar char="•"/>
            </a:pPr>
            <a:r>
              <a:rPr lang="ru-RU" sz="3200" dirty="0" smtClean="0"/>
              <a:t>_____</a:t>
            </a:r>
          </a:p>
          <a:p>
            <a:pPr marL="457200" indent="-457200">
              <a:buFont typeface="Arial" charset="0"/>
              <a:buChar char="•"/>
            </a:pPr>
            <a:r>
              <a:rPr lang="ru-RU" sz="3200" dirty="0"/>
              <a:t>_____</a:t>
            </a:r>
            <a:endParaRPr lang="ru-RU" sz="3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1143000"/>
          </a:xfrm>
          <a:ln w="6350" cap="rnd">
            <a:noFill/>
          </a:ln>
        </p:spPr>
        <p:txBody>
          <a:bodyPr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Результативность обучения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предмету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 ______  </a:t>
            </a: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уч.г.</a:t>
            </a:r>
            <a:b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Учитель: 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_______</a:t>
            </a:r>
            <a:endParaRPr lang="ru-RU" sz="2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26910"/>
              </p:ext>
            </p:extLst>
          </p:nvPr>
        </p:nvGraphicFramePr>
        <p:xfrm>
          <a:off x="1331640" y="1700808"/>
          <a:ext cx="6077585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87705"/>
                <a:gridCol w="706120"/>
                <a:gridCol w="666115"/>
                <a:gridCol w="666115"/>
                <a:gridCol w="666115"/>
                <a:gridCol w="666115"/>
                <a:gridCol w="781050"/>
                <a:gridCol w="123825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Неаттестованные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593967"/>
              </p:ext>
            </p:extLst>
          </p:nvPr>
        </p:nvGraphicFramePr>
        <p:xfrm>
          <a:off x="1331640" y="4941168"/>
          <a:ext cx="6012180" cy="12024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56285"/>
                <a:gridCol w="755650"/>
                <a:gridCol w="752475"/>
                <a:gridCol w="752475"/>
                <a:gridCol w="752475"/>
                <a:gridCol w="753110"/>
                <a:gridCol w="756285"/>
                <a:gridCol w="733425"/>
              </a:tblGrid>
              <a:tr h="9619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число классов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уч-ся на »3»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486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1143000"/>
          </a:xfrm>
          <a:ln w="6350" cap="rnd">
            <a:noFill/>
          </a:ln>
        </p:spPr>
        <p:txBody>
          <a:bodyPr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Результативность обучения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предмету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 ______  </a:t>
            </a: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уч.г.</a:t>
            </a:r>
            <a:b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Учитель: 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_______</a:t>
            </a:r>
            <a:endParaRPr lang="ru-RU" sz="2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989689"/>
              </p:ext>
            </p:extLst>
          </p:nvPr>
        </p:nvGraphicFramePr>
        <p:xfrm>
          <a:off x="1331640" y="1700808"/>
          <a:ext cx="6077585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87705"/>
                <a:gridCol w="706120"/>
                <a:gridCol w="666115"/>
                <a:gridCol w="666115"/>
                <a:gridCol w="666115"/>
                <a:gridCol w="666115"/>
                <a:gridCol w="781050"/>
                <a:gridCol w="123825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Неаттестованные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408298"/>
              </p:ext>
            </p:extLst>
          </p:nvPr>
        </p:nvGraphicFramePr>
        <p:xfrm>
          <a:off x="1331640" y="4941168"/>
          <a:ext cx="6012180" cy="12024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56285"/>
                <a:gridCol w="755650"/>
                <a:gridCol w="752475"/>
                <a:gridCol w="752475"/>
                <a:gridCol w="752475"/>
                <a:gridCol w="753110"/>
                <a:gridCol w="756285"/>
                <a:gridCol w="733425"/>
              </a:tblGrid>
              <a:tr h="9619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число классов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уч-ся на »3»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486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74485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9144000" cy="1143000"/>
          </a:xfrm>
          <a:ln w="6350" cap="rnd">
            <a:noFill/>
          </a:ln>
        </p:spPr>
        <p:txBody>
          <a:bodyPr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Результативность обучения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предмету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 ______  </a:t>
            </a: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уч.г.</a:t>
            </a:r>
            <a:b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b="1" kern="12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Учитель:  </a:t>
            </a:r>
            <a:r>
              <a:rPr lang="ru-RU" sz="2800" b="1" kern="1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_______</a:t>
            </a:r>
            <a:endParaRPr lang="ru-RU" sz="2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61828"/>
              </p:ext>
            </p:extLst>
          </p:nvPr>
        </p:nvGraphicFramePr>
        <p:xfrm>
          <a:off x="1331640" y="1700808"/>
          <a:ext cx="6077585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87705"/>
                <a:gridCol w="706120"/>
                <a:gridCol w="666115"/>
                <a:gridCol w="666115"/>
                <a:gridCol w="666115"/>
                <a:gridCol w="666115"/>
                <a:gridCol w="781050"/>
                <a:gridCol w="123825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Класс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Неаттестованные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778307"/>
              </p:ext>
            </p:extLst>
          </p:nvPr>
        </p:nvGraphicFramePr>
        <p:xfrm>
          <a:off x="1331640" y="4941168"/>
          <a:ext cx="6012180" cy="120243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56285"/>
                <a:gridCol w="755650"/>
                <a:gridCol w="752475"/>
                <a:gridCol w="752475"/>
                <a:gridCol w="752475"/>
                <a:gridCol w="753110"/>
                <a:gridCol w="756285"/>
                <a:gridCol w="733425"/>
              </a:tblGrid>
              <a:tr h="9619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число классов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Общее кол-во уч-ся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«5»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«4»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уч-ся на »3»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уч-ся на «2»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Неаттестов.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Качество знаний в 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0486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9699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emplate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66CCFF"/>
      </a:accent1>
      <a:accent2>
        <a:srgbClr val="3366FF"/>
      </a:accent2>
      <a:accent3>
        <a:srgbClr val="FFFFFF"/>
      </a:accent3>
      <a:accent4>
        <a:srgbClr val="404040"/>
      </a:accent4>
      <a:accent5>
        <a:srgbClr val="B8E2FF"/>
      </a:accent5>
      <a:accent6>
        <a:srgbClr val="2D5CE7"/>
      </a:accent6>
      <a:hlink>
        <a:srgbClr val="FFCC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CC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E2FF"/>
        </a:accent5>
        <a:accent6>
          <a:srgbClr val="2D5CE7"/>
        </a:accent6>
        <a:hlink>
          <a:srgbClr val="FFCC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2D5C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0000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99C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8AB9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608</TotalTime>
  <Words>662</Words>
  <Application>Microsoft Office PowerPoint</Application>
  <PresentationFormat>Экран (4:3)</PresentationFormat>
  <Paragraphs>213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template</vt:lpstr>
      <vt:lpstr>Бумажная</vt:lpstr>
      <vt:lpstr>Отчет о работе школьного методического объединение учителей предметов естественного цикла  ______ учебный год</vt:lpstr>
      <vt:lpstr>Методические темы учителей</vt:lpstr>
      <vt:lpstr>Методическая тема ШМО : «__________»</vt:lpstr>
      <vt:lpstr>Обязанности членов ШМО</vt:lpstr>
      <vt:lpstr>Права методического объединения учителей </vt:lpstr>
      <vt:lpstr>Открытые уроки</vt:lpstr>
      <vt:lpstr>Результативность обучения по предмету ______  в  ______  уч.г. Учитель:  _______</vt:lpstr>
      <vt:lpstr>Результативность обучения по предмету ______  в  ______  уч.г. Учитель:  _______</vt:lpstr>
      <vt:lpstr>Результативность обучения по предмету ______  в  ______  уч.г. Учитель:  _______</vt:lpstr>
      <vt:lpstr>Результативность обучения по предмету ______  в  ______  уч.г. Учитель:  _______</vt:lpstr>
      <vt:lpstr>Презентация PowerPoint</vt:lpstr>
      <vt:lpstr>Презентация PowerPoint</vt:lpstr>
      <vt:lpstr>Участие в олимпиадах. Биология Учитель _______</vt:lpstr>
      <vt:lpstr>Участие в олимпиадах. Физика Учитель _______</vt:lpstr>
      <vt:lpstr>Участие в олимпиадах. Химия Учитель _______</vt:lpstr>
      <vt:lpstr>Участие в олимпиадах. ОБЖ Учитель _______</vt:lpstr>
      <vt:lpstr>Детско-юношеские игры «Зарница».  Учитель ____________</vt:lpstr>
      <vt:lpstr>Научно-практические конференции, конкурсы  </vt:lpstr>
      <vt:lpstr>Всемирный день воды</vt:lpstr>
      <vt:lpstr>День Земли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Отчетный доклад о работе ШМО 2012-2013 учебный год</dc:title>
  <dc:creator>0</dc:creator>
  <cp:lastModifiedBy>Светлана</cp:lastModifiedBy>
  <cp:revision>50</cp:revision>
  <cp:lastPrinted>2018-06-23T11:40:17Z</cp:lastPrinted>
  <dcterms:created xsi:type="dcterms:W3CDTF">2013-06-23T05:41:22Z</dcterms:created>
  <dcterms:modified xsi:type="dcterms:W3CDTF">2018-06-23T12:40:13Z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TC300061419990</vt:lpwstr>
  </property>
</Properties>
</file>