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67" r:id="rId5"/>
    <p:sldId id="271" r:id="rId6"/>
    <p:sldId id="270" r:id="rId7"/>
    <p:sldId id="258" r:id="rId8"/>
    <p:sldId id="259" r:id="rId9"/>
    <p:sldId id="260" r:id="rId10"/>
    <p:sldId id="262" r:id="rId11"/>
    <p:sldId id="261" r:id="rId12"/>
    <p:sldId id="263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B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64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79612" y="1196752"/>
            <a:ext cx="8464388" cy="230425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Использование методов </a:t>
            </a:r>
            <a:r>
              <a:rPr lang="ru-RU" b="1" i="1" dirty="0" err="1" smtClean="0">
                <a:solidFill>
                  <a:srgbClr val="C00000"/>
                </a:solidFill>
              </a:rPr>
              <a:t>арттерапии</a:t>
            </a:r>
            <a:r>
              <a:rPr lang="ru-RU" b="1" i="1" dirty="0" smtClean="0">
                <a:solidFill>
                  <a:srgbClr val="C00000"/>
                </a:solidFill>
              </a:rPr>
              <a:t> при организации образовательного </a:t>
            </a:r>
            <a:r>
              <a:rPr lang="ru-RU" b="1" i="1" smtClean="0">
                <a:solidFill>
                  <a:srgbClr val="C00000"/>
                </a:solidFill>
              </a:rPr>
              <a:t>процесса ДОУ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63688" y="4581128"/>
            <a:ext cx="6400800" cy="744488"/>
          </a:xfrm>
        </p:spPr>
        <p:txBody>
          <a:bodyPr/>
          <a:lstStyle/>
          <a:p>
            <a:r>
              <a:rPr lang="ru-RU" dirty="0" smtClean="0"/>
              <a:t>МБДОУ «ЦРР-детский сад №176»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399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5000"/>
    </mc:Choice>
    <mc:Fallback xmlns="">
      <p:transition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0"/>
            <a:ext cx="3714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При создании декоративных работ – дети знакомятся с традициями и культурой своего народа.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5577" y="-99392"/>
            <a:ext cx="3828423" cy="2871317"/>
          </a:xfrm>
          <a:prstGeom prst="rect">
            <a:avLst/>
          </a:prstGeom>
          <a:ln w="5715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48233" y="2495501"/>
            <a:ext cx="4091192" cy="3068394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481" y="2771925"/>
            <a:ext cx="4752528" cy="3564396"/>
          </a:xfrm>
          <a:prstGeom prst="rect">
            <a:avLst/>
          </a:prstGeom>
          <a:ln w="5715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103995588"/>
      </p:ext>
    </p:extLst>
  </p:cSld>
  <p:clrMapOvr>
    <a:masterClrMapping/>
  </p:clrMapOvr>
  <p:transition spd="slow" advTm="20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0"/>
            <a:ext cx="6048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i="1" dirty="0" smtClean="0">
                <a:solidFill>
                  <a:srgbClr val="C00000"/>
                </a:solidFill>
              </a:rPr>
              <a:t>Формировать представления о «художественном образе спектакля» помогает работа над созданием декораций     к настольному театру. 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569660"/>
            <a:ext cx="6336704" cy="4163596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103995588"/>
      </p:ext>
    </p:extLst>
  </p:cSld>
  <p:clrMapOvr>
    <a:masterClrMapping/>
  </p:clrMapOvr>
  <p:transition spd="slow" advTm="20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7290" y="0"/>
            <a:ext cx="80010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Наряду с выполнением индивидуальных работ большое внимание необходимо уделять коллективным работам, они всегда богаче и красочнее по цветовому решению.  Ценность таких работ состоит в том что они объединяют детей, располагают к дружескому общению</a:t>
            </a:r>
            <a:r>
              <a:rPr lang="en-US" sz="2000" b="1" i="1" dirty="0" smtClean="0">
                <a:solidFill>
                  <a:srgbClr val="C00000"/>
                </a:solidFill>
              </a:rPr>
              <a:t>.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43116"/>
            <a:ext cx="4703186" cy="36433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484784"/>
            <a:ext cx="4333310" cy="4464496"/>
          </a:xfrm>
          <a:prstGeom prst="rect">
            <a:avLst/>
          </a:prstGeom>
          <a:ln w="57150">
            <a:solidFill>
              <a:srgbClr val="ECEBE6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ContrastingLef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103995588"/>
      </p:ext>
    </p:extLst>
  </p:cSld>
  <p:clrMapOvr>
    <a:masterClrMapping/>
  </p:clrMapOvr>
  <p:transition spd="slow" advTm="20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0"/>
            <a:ext cx="7272808" cy="5661248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В ходе совместной творческой деятельности с детьми, наблюдалась положительная динамика по многим психическим процессам; зрительное восприятие, воображение, пространственное  представление, память, чувства. А так же формировались личностные качества; настойчивость, целенаправленность, трудолюбие. Можно  сделать вывод; что изобразительная деятельность(лоскутная аппликация) является эффективным средством познания действительности и окружающего мира.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3160" y="908720"/>
            <a:ext cx="7560840" cy="2016224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9011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332656"/>
            <a:ext cx="7092280" cy="5877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410402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7056784" cy="4090466"/>
          </a:xfrm>
          <a:prstGeom prst="round2DiagRect">
            <a:avLst/>
          </a:prstGeom>
          <a:ln w="76200">
            <a:solidFill>
              <a:srgbClr val="00B0F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7200" i="1" dirty="0" smtClean="0">
                <a:solidFill>
                  <a:srgbClr val="C00000"/>
                </a:solidFill>
              </a:rPr>
              <a:t>Благодарю за внимание!</a:t>
            </a:r>
            <a:endParaRPr lang="ru-RU" sz="72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002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736" y="404664"/>
            <a:ext cx="5904656" cy="4026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C00000"/>
                </a:solidFill>
              </a:rPr>
              <a:t>В настоящее время педагогические коллективы ДОУ интенсивно внедряют в работу инновационные технологии. Поэтому основная задача педагогов дошкольного учреждения – выбрать методы и формы организации работы с детьми, инновационные педагогические технологии, которые оптимально соответствуют поставленной цели развития личности.</a:t>
            </a:r>
          </a:p>
        </p:txBody>
      </p:sp>
    </p:spTree>
    <p:extLst>
      <p:ext uri="{BB962C8B-B14F-4D97-AF65-F5344CB8AC3E}">
        <p14:creationId xmlns:p14="http://schemas.microsoft.com/office/powerpoint/2010/main" val="344087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04664"/>
            <a:ext cx="7128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C00000"/>
                </a:solidFill>
              </a:rPr>
              <a:t>В образовательных учреждениях разных стран в настоящее время всё более активно применяется такой инновационный </a:t>
            </a:r>
            <a:r>
              <a:rPr lang="ru-RU" sz="2400" b="1" i="1" dirty="0" err="1">
                <a:solidFill>
                  <a:srgbClr val="C00000"/>
                </a:solidFill>
              </a:rPr>
              <a:t>здоровьесберегающий</a:t>
            </a:r>
            <a:r>
              <a:rPr lang="ru-RU" sz="2400" b="1" i="1" dirty="0">
                <a:solidFill>
                  <a:srgbClr val="C00000"/>
                </a:solidFill>
              </a:rPr>
              <a:t> подход, как терапия искусством.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2564904"/>
            <a:ext cx="6912768" cy="2340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C00000"/>
                </a:solidFill>
              </a:rPr>
              <a:t>На современном этапе данный метод приобрел особую актуальность, и педагогическую целесообразность, которая  заключается в том, что арт-терапия:</a:t>
            </a:r>
          </a:p>
          <a:p>
            <a:pPr indent="449580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796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260648"/>
            <a:ext cx="660648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</a:rPr>
              <a:t>-позволяет в скрытой символической форме реконструировать конфликтную травмирующую ситуацию и найти силы для  ее решения;</a:t>
            </a:r>
          </a:p>
          <a:p>
            <a:pPr indent="449580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</a:rPr>
              <a:t>-мягко и безболезненно помогает решать такие проблемы, которые невозможно решить через прямые указания, повторения, внушения и  тому подобное;</a:t>
            </a:r>
          </a:p>
          <a:p>
            <a:pPr indent="449580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</a:rPr>
              <a:t>-позволяет каждому человеку реализовать свой потенциал и прийти в результате к гармонии с собой;</a:t>
            </a:r>
          </a:p>
          <a:p>
            <a:pPr indent="449580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</a:rPr>
              <a:t>-ориентирована на  эмоциональное благополучие  каждого ребенка,  развитие  уверенности в себе, создание чувства защищённости;</a:t>
            </a:r>
          </a:p>
          <a:p>
            <a:pPr indent="449580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</a:rPr>
              <a:t>-решает широкий спектр межличностных и </a:t>
            </a:r>
            <a:r>
              <a:rPr lang="ru-RU" b="1" i="1" dirty="0" err="1">
                <a:solidFill>
                  <a:srgbClr val="C00000"/>
                </a:solidFill>
              </a:rPr>
              <a:t>внутриличностных</a:t>
            </a:r>
            <a:r>
              <a:rPr lang="ru-RU" b="1" i="1" dirty="0">
                <a:solidFill>
                  <a:srgbClr val="C00000"/>
                </a:solidFill>
              </a:rPr>
              <a:t> проблем, а также вопросов, касающихся как психологического, так и физического здоровья;</a:t>
            </a:r>
          </a:p>
          <a:p>
            <a:pPr indent="449580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</a:rPr>
              <a:t>-является эмоционально – развивающей;</a:t>
            </a:r>
          </a:p>
          <a:p>
            <a:pPr indent="449580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</a:rPr>
              <a:t>-использует художественное творчество как способ психологической работы  и психологической поддержки  детей</a:t>
            </a:r>
            <a:r>
              <a:rPr lang="ru-RU" sz="2400" b="1" i="1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865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4"/>
          <p:cNvSpPr txBox="1">
            <a:spLocks/>
          </p:cNvSpPr>
          <p:nvPr/>
        </p:nvSpPr>
        <p:spPr>
          <a:xfrm>
            <a:off x="2267744" y="908720"/>
            <a:ext cx="6264696" cy="1584176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ru-RU" sz="6600" b="1" i="1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тканетерапия</a:t>
            </a:r>
            <a:endParaRPr lang="ru-RU" sz="6600" b="1" i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2996952"/>
            <a:ext cx="5256584" cy="2304256"/>
          </a:xfrm>
          <a:prstGeom prst="ellipse">
            <a:avLst/>
          </a:prstGeom>
          <a:ln w="63500" cap="rnd">
            <a:solidFill>
              <a:schemeClr val="accent2">
                <a:lumMod val="60000"/>
                <a:lumOff val="4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595120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0"/>
            <a:ext cx="65527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Цель: Гармонизация личности через развитие способности самовыражения и самопознания в процессе создания продуктов творческой деятельности.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Задачи: Активация воображения и творческого мышления.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Развитие зрительно-моторной координации.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Формирование личностных качеств (пытливость, инициативность, умственная активность, самостоятельность).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Расширение эстетического опыта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3140968"/>
            <a:ext cx="4968552" cy="2520280"/>
          </a:xfrm>
          <a:prstGeom prst="rect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89050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0"/>
            <a:ext cx="71437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Аппликация в переводе с латинского обозначает «прикладывание». Это один из видов изобразительной деятельности.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16" y="2492896"/>
            <a:ext cx="3121152" cy="2237232"/>
          </a:xfrm>
          <a:prstGeom prst="rect">
            <a:avLst/>
          </a:prstGeom>
          <a:ln w="7620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3212976"/>
            <a:ext cx="3450146" cy="2587609"/>
          </a:xfrm>
          <a:prstGeom prst="rect">
            <a:avLst/>
          </a:prstGeom>
          <a:ln w="57150">
            <a:solidFill>
              <a:srgbClr val="0070C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103995588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"/>
            <a:ext cx="6858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Цвет эмоционально влияет на ребёнка, увлекая его красочностью, яркостью. Поэтому целенаправленное развитие чувства цвета способствует расширению эстетического опыта</a:t>
            </a:r>
            <a:r>
              <a:rPr lang="ru-RU" sz="3200" b="1" i="1" dirty="0" smtClean="0">
                <a:solidFill>
                  <a:srgbClr val="C00000"/>
                </a:solidFill>
              </a:rPr>
              <a:t>.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2061964"/>
            <a:ext cx="5183088" cy="3887316"/>
          </a:xfrm>
          <a:prstGeom prst="rect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0528" y="4005622"/>
            <a:ext cx="4464496" cy="321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995588"/>
      </p:ext>
    </p:extLst>
  </p:cSld>
  <p:clrMapOvr>
    <a:masterClrMapping/>
  </p:clrMapOvr>
  <p:transition spd="slow" advTm="20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0"/>
            <a:ext cx="6858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В аппликации используются ткани различные по своим свойствам и фактуре- синтетические или натуральные, гладкие или ворсистые, матовые или блестящие. Что способствует сенсорному развитию - знакомству с предметами, с их свойствами и качествами.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6069" y="4749561"/>
            <a:ext cx="1397568" cy="13975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5297" y="2518860"/>
            <a:ext cx="3233108" cy="2155406"/>
          </a:xfrm>
          <a:prstGeom prst="rect">
            <a:avLst/>
          </a:prstGeom>
          <a:ln w="57150">
            <a:solidFill>
              <a:schemeClr val="bg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809" y="4693658"/>
            <a:ext cx="2885789" cy="2164342"/>
          </a:xfrm>
          <a:prstGeom prst="rect">
            <a:avLst/>
          </a:prstGeom>
          <a:ln w="57150">
            <a:solidFill>
              <a:srgbClr val="ECEBE6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0834" y="2424982"/>
            <a:ext cx="4326392" cy="744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995588"/>
      </p:ext>
    </p:extLst>
  </p:cSld>
  <p:clrMapOvr>
    <a:masterClrMapping/>
  </p:clrMapOvr>
  <p:transition spd="slow" advTm="20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327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Использование методов арттерапии при организации образовательного процесса ДОУ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ходе совместной творческой деятельности с детьми, наблюдалась положительная динамика по многим психическим процессам; зрительное восприятие, воображение, пространственное  представление, память, чувства. А так же формировались личностные качества; настойчивость, целенаправленность, трудолюбие. Можно  сделать вывод; что изобразительная деятельность(лоскутная аппликация) является эффективным средством познания действительности и окружающего мира.</vt:lpstr>
      <vt:lpstr>Презентация PowerPoint</vt:lpstr>
      <vt:lpstr> Благодарю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Редактор</dc:creator>
  <cp:lastModifiedBy>Lenovo</cp:lastModifiedBy>
  <cp:revision>56</cp:revision>
  <dcterms:created xsi:type="dcterms:W3CDTF">2013-10-10T07:56:28Z</dcterms:created>
  <dcterms:modified xsi:type="dcterms:W3CDTF">2018-06-23T11:56:44Z</dcterms:modified>
</cp:coreProperties>
</file>