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71" r:id="rId4"/>
    <p:sldId id="265" r:id="rId5"/>
    <p:sldId id="266" r:id="rId6"/>
    <p:sldId id="267" r:id="rId7"/>
    <p:sldId id="274" r:id="rId8"/>
    <p:sldId id="272" r:id="rId9"/>
    <p:sldId id="273" r:id="rId10"/>
    <p:sldId id="275" r:id="rId11"/>
    <p:sldId id="263" r:id="rId12"/>
    <p:sldId id="276" r:id="rId13"/>
    <p:sldId id="277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FB28605-3D08-4324-AA07-0464863FF0AC}">
          <p14:sldIdLst>
            <p14:sldId id="256"/>
            <p14:sldId id="271"/>
            <p14:sldId id="265"/>
            <p14:sldId id="266"/>
            <p14:sldId id="267"/>
            <p14:sldId id="274"/>
            <p14:sldId id="272"/>
            <p14:sldId id="273"/>
            <p14:sldId id="275"/>
            <p14:sldId id="263"/>
          </p14:sldIdLst>
        </p14:section>
        <p14:section name="Раздел без заголовка" id="{BE87DB34-0DEA-4CB4-82BC-1691958F672C}">
          <p14:sldIdLst>
            <p14:sldId id="276"/>
            <p14:sldId id="27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2" autoAdjust="0"/>
    <p:restoredTop sz="94660"/>
  </p:normalViewPr>
  <p:slideViewPr>
    <p:cSldViewPr>
      <p:cViewPr varScale="1">
        <p:scale>
          <a:sx n="63" d="100"/>
          <a:sy n="63" d="100"/>
        </p:scale>
        <p:origin x="-138" y="-324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ru-RU"/>
              <a:pPr/>
              <a:t>28.04.2016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ru-RU"/>
              <a:pPr/>
              <a:t>28.04.2016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entury Gothic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n-US" sz="1200" b="0" i="0"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98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entury Gothic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n-US" sz="1200" b="0" i="0"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306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entury Gothic"/>
                <a:ea typeface="+mn-ea"/>
                <a:cs typeface="+mn-cs"/>
              </a:rPr>
              <a:pPr algn="r" defTabSz="914400">
                <a:buNone/>
              </a:pPr>
              <a:t>7</a:t>
            </a:fld>
            <a:endParaRPr lang="en-US" sz="1200" b="0" i="0"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3180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рта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925245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944854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2942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794642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945692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797784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86244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36223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55341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658483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192438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noProof="0" smtClean="0"/>
              <a:pPr/>
              <a:t>28.04.2016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obshestvomt.ru/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613" y="3357562"/>
            <a:ext cx="9753600" cy="1519238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400" b="0" i="0" baseline="0" dirty="0">
                <a:solidFill>
                  <a:srgbClr val="545454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Валаамская школа юнг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000" b="0" i="0" dirty="0">
                <a:solidFill>
                  <a:srgbClr val="545454"/>
                </a:solidFill>
              </a:rPr>
              <a:t>Выполнил кадет Соловьев Д. </a:t>
            </a:r>
            <a:r>
              <a:rPr lang="ru-RU" dirty="0">
                <a:solidFill>
                  <a:srgbClr val="545454"/>
                </a:solidFill>
              </a:rPr>
              <a:t>и</a:t>
            </a:r>
            <a:r>
              <a:rPr lang="ru-RU" sz="2000" b="0" i="0" dirty="0">
                <a:solidFill>
                  <a:srgbClr val="545454"/>
                </a:solidFill>
              </a:rPr>
              <a:t> кадет Дресвянин Д.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dirty="0">
                <a:solidFill>
                  <a:srgbClr val="545454"/>
                </a:solidFill>
              </a:rPr>
              <a:t>5 Б морской кадетский класс</a:t>
            </a:r>
            <a:endParaRPr lang="ru-RU" sz="2000" b="0" i="0" dirty="0">
              <a:solidFill>
                <a:srgbClr val="545454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094280" y="428604"/>
            <a:ext cx="709454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Им в 43-м выдали медали, а в 45-м дали паспорта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013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1"/>
            <a:ext cx="9753600" cy="1340768"/>
          </a:xfrm>
        </p:spPr>
        <p:txBody>
          <a:bodyPr>
            <a:normAutofit/>
          </a:bodyPr>
          <a:lstStyle/>
          <a:p>
            <a:r>
              <a:rPr lang="ru-RU" dirty="0"/>
              <a:t>Невский пятачок </a:t>
            </a:r>
            <a:r>
              <a:rPr lang="ru-RU" dirty="0" err="1"/>
              <a:t>валаамцев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08066" y="1357298"/>
            <a:ext cx="6604990" cy="6366415"/>
          </a:xfrm>
        </p:spPr>
        <p:txBody>
          <a:bodyPr>
            <a:normAutofit fontScale="55000" lnSpcReduction="20000"/>
          </a:bodyPr>
          <a:lstStyle/>
          <a:p>
            <a:r>
              <a:rPr lang="ru-RU" sz="2800" dirty="0" err="1"/>
              <a:t>Ф.Трибуц</a:t>
            </a:r>
            <a:r>
              <a:rPr lang="ru-RU" sz="2800" dirty="0"/>
              <a:t> « В ночь с 19 на 20 сентября части 115-й стрелковой дивизии и батальон моряков под общим командованием полковника А.Е Калашникова с боем форсировали реку. Смелые и стремительные действия воинов оказались исключительно удачными . Начался тяжелый бой за удержание плацдарма». </a:t>
            </a:r>
          </a:p>
          <a:p>
            <a:r>
              <a:rPr lang="ru-RU" sz="2800" dirty="0" err="1"/>
              <a:t>П.Лукницкий</a:t>
            </a:r>
            <a:r>
              <a:rPr lang="ru-RU" sz="2800" dirty="0"/>
              <a:t> « нам нужно было на левом берегу отбить у немцев хотя бы клочок земли, который стал бы плацдармом для намеченного наступления с целью прорыва блокады. Переправа первой большой группы десантников производилась в полночь без артиллерийской подготовки, чтобы не спугнуть врага. Десятки лодок были перенесены на руках и поставлены в воду в полной темноте. Несколько сотен бойцов со своими командирами двинулись наперерез течению. Они уже приближались к берегу, когда свет нескольких вражеских ракет их обнаружил. Начался артиллерийский обстрел, но через 2-3 минуты лодки причалили к берегу и штурм удался…»</a:t>
            </a:r>
          </a:p>
          <a:p>
            <a:r>
              <a:rPr lang="ru-RU" sz="2800" dirty="0" err="1"/>
              <a:t>А.П.Штейн</a:t>
            </a:r>
            <a:r>
              <a:rPr lang="ru-RU" sz="2800" dirty="0"/>
              <a:t>: « Вторая группа юнг-десантников подверглась минометному, пулеметному, орудийному обстрелу… но все-таки зацепились, с ходу пошли в атаку. Бой продолжался несколько часов непрерывно. Юнги заняли карьер и –стоп! Дальше противотанковый ров, превращенный немцами в линию обороны с огневыми точками. Еще одна стремительная атака и не одна потеря – взят ров, захвачены огневые точки, пулеметы, карты…». В результате упорных боев на левом берегу Невы наши войска захватили участок до 1000 метров по фронту и 900 метров в глубину. За 2 года существования Невского пятачка из воспоминаний </a:t>
            </a:r>
            <a:r>
              <a:rPr lang="ru-RU" sz="2800" dirty="0" err="1"/>
              <a:t>Л.М.Гусева</a:t>
            </a:r>
            <a:r>
              <a:rPr lang="ru-RU" sz="2800" dirty="0"/>
              <a:t> « самые страшные первые дни существования «пятачка» выпали на «комсомольскую роту </a:t>
            </a:r>
            <a:r>
              <a:rPr lang="ru-RU" sz="2800" dirty="0" err="1"/>
              <a:t>юнгов</a:t>
            </a:r>
            <a:r>
              <a:rPr lang="ru-RU" sz="2800" dirty="0"/>
              <a:t>», как называли ее в частях. За героизм в этих боях всему личному составу была объявлена благодарность, а многие получили свои первые награды».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137229" y="2170159"/>
            <a:ext cx="5408394" cy="360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697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9020890" y="790555"/>
            <a:ext cx="3179440" cy="211962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61764" y="384470"/>
            <a:ext cx="5482207" cy="5767536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 Общешкольная ( на Валааме) строевая песня имела слова: « Если враг войну навяжет, мы красный флот поднимем весь. Победить страна прикажет, мы как один ответим: «Есть!» И сказали и победили. Многие юнги не дожили до Победы: М. Артамонов, Ю. Иванов, П. Мухин,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Живых после войны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поразметало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стране. А.Т. Блохин служил капитаном научно-исследовательского судна на севере, В.П. Михайлов работал в ЦКБ «Айсберг» ( он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сконструровал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рулевое устройство атомохода Россия), учили курсантов Ленинградского морского училища И.В. Владимиров, М.И. Ксенофонтов и первый начальник школы А.И. Востриков. С.Н. Немцев – директором школы, Н.И.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Милосердов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прокурором, А.Г. Белоконь – художником-оформителем, М.А.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Антоневич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капитаном туристических теплоходов. Именно после войны благодаря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Л.К.Волынцову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стало формироваться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валаамское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братство» из преподавателей, курсантов и юнг Валаамской школы боцманов. Крепкая дружба завязавшаяся в 1940 году стала путеводной звездой всей жизни. Все вместе выжившие «братства» встречались на Валааме в 1983,1985, 1987 годах. В архивах музея архипелага храниться 101 личное дело обучающихся.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887688" y="2618299"/>
            <a:ext cx="4264681" cy="284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7304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Использованная литература:</a:t>
            </a:r>
          </a:p>
          <a:p>
            <a:pPr marL="502920" indent="-457200">
              <a:buAutoNum type="arabicPeriod"/>
            </a:pPr>
            <a:r>
              <a:rPr lang="ru-RU" dirty="0"/>
              <a:t>В. Судаков «Ленточки на мальчишеских бескозырках» 2007 год.</a:t>
            </a:r>
          </a:p>
          <a:p>
            <a:pPr marL="502920" indent="-457200">
              <a:buAutoNum type="arabicPeriod"/>
            </a:pPr>
            <a:r>
              <a:rPr lang="ru-RU" dirty="0" err="1"/>
              <a:t>А.П.Штейн</a:t>
            </a:r>
            <a:r>
              <a:rPr lang="ru-RU" dirty="0"/>
              <a:t> «Юнги с Валаама»/ Ленинград, 1947г.</a:t>
            </a:r>
          </a:p>
          <a:p>
            <a:pPr marL="502920" indent="-457200">
              <a:buAutoNum type="arabicPeriod"/>
            </a:pPr>
            <a:r>
              <a:rPr lang="ru-RU" dirty="0" err="1"/>
              <a:t>П.Лукницкий</a:t>
            </a:r>
            <a:r>
              <a:rPr lang="ru-RU" dirty="0"/>
              <a:t> «Ленинград действует»/ Москва, «Советский писатель», 1950г.</a:t>
            </a:r>
          </a:p>
          <a:p>
            <a:pPr marL="502920" indent="-457200">
              <a:buAutoNum type="arabicPeriod"/>
            </a:pPr>
            <a:r>
              <a:rPr lang="ru-RU" dirty="0"/>
              <a:t>Глобальная сеть интернет:</a:t>
            </a:r>
            <a:br>
              <a:rPr lang="ru-RU" dirty="0"/>
            </a:br>
            <a:r>
              <a:rPr lang="ru-RU" dirty="0"/>
              <a:t>- </a:t>
            </a:r>
            <a:r>
              <a:rPr lang="en-US" dirty="0">
                <a:hlinkClick r:id="rId2"/>
              </a:rPr>
              <a:t>http://obshestvomt.ru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en-US" dirty="0"/>
              <a:t>http://www.nvmu.ru/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685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0" i="0" baseline="0" dirty="0">
                <a:solidFill>
                  <a:srgbClr val="545454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Цели</a:t>
            </a:r>
            <a:r>
              <a:rPr lang="ru-RU" sz="4000" b="0" i="0" dirty="0">
                <a:solidFill>
                  <a:srgbClr val="545454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 и задачи исс</a:t>
            </a:r>
            <a:r>
              <a:rPr lang="ru-RU" dirty="0">
                <a:solidFill>
                  <a:srgbClr val="545454">
                    <a:lumMod val="50000"/>
                  </a:srgbClr>
                </a:solidFill>
                <a:latin typeface="Century Gothic"/>
              </a:rPr>
              <a:t>ледования</a:t>
            </a:r>
            <a:endParaRPr lang="ru-RU" sz="4000" b="0" i="0" baseline="0" dirty="0">
              <a:solidFill>
                <a:srgbClr val="545454">
                  <a:lumMod val="50000"/>
                </a:srgbClr>
              </a:solidFill>
              <a:latin typeface="Century Gothic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u="sng" dirty="0"/>
              <a:t>Задачи </a:t>
            </a:r>
            <a:r>
              <a:rPr lang="ru-RU" dirty="0"/>
              <a:t>нашего исследования:</a:t>
            </a:r>
          </a:p>
          <a:p>
            <a:pPr>
              <a:buFontTx/>
              <a:buChar char="-"/>
            </a:pPr>
            <a:r>
              <a:rPr lang="ru-RU" dirty="0"/>
              <a:t>Изучить историю формирования учебного заведения для воспитания юнг;</a:t>
            </a:r>
          </a:p>
          <a:p>
            <a:pPr>
              <a:buFontTx/>
              <a:buChar char="-"/>
            </a:pPr>
            <a:r>
              <a:rPr lang="ru-RU" dirty="0"/>
              <a:t>Изучить программу обучения валаамских юнг;</a:t>
            </a:r>
          </a:p>
          <a:p>
            <a:pPr>
              <a:buFontTx/>
              <a:buChar char="-"/>
            </a:pPr>
            <a:r>
              <a:rPr lang="ru-RU" dirty="0"/>
              <a:t>Изучить режим быта и воспитания валаамских юнг;</a:t>
            </a:r>
          </a:p>
          <a:p>
            <a:pPr marL="45720" indent="0">
              <a:buNone/>
            </a:pPr>
            <a:r>
              <a:rPr lang="ru-RU" dirty="0"/>
              <a:t>В соответствии с задачами нами выделены следующие </a:t>
            </a:r>
            <a:r>
              <a:rPr lang="ru-RU" u="sng" dirty="0"/>
              <a:t>цели:</a:t>
            </a:r>
          </a:p>
          <a:p>
            <a:pPr marL="45720" indent="0">
              <a:buNone/>
            </a:pPr>
            <a:r>
              <a:rPr lang="ru-RU" dirty="0"/>
              <a:t>а)изучить историческую документальную литературу;</a:t>
            </a:r>
          </a:p>
          <a:p>
            <a:pPr marL="45720" indent="0">
              <a:buNone/>
            </a:pPr>
            <a:r>
              <a:rPr lang="ru-RU" dirty="0"/>
              <a:t>б)сделать анализ художественной литературы;</a:t>
            </a:r>
          </a:p>
          <a:p>
            <a:pPr marL="45720" indent="0">
              <a:buNone/>
            </a:pPr>
            <a:r>
              <a:rPr lang="ru-RU" dirty="0"/>
              <a:t>в)подготовить презентацию о школе валаамских юнг; </a:t>
            </a:r>
          </a:p>
        </p:txBody>
      </p:sp>
    </p:spTree>
    <p:extLst>
      <p:ext uri="{BB962C8B-B14F-4D97-AF65-F5344CB8AC3E}">
        <p14:creationId xmlns:p14="http://schemas.microsoft.com/office/powerpoint/2010/main" xmlns="" val="2542620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Остров валаам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7613" y="2304772"/>
            <a:ext cx="4708525" cy="3391455"/>
          </a:xfrm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6262054" y="1828800"/>
            <a:ext cx="4709160" cy="4343399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В церковно-исторической науке не существовало и не существует однозначного ответа на вопрос о времени возникновения Валаамского монастыря. Отсутствует важнейший источник датировки – древнее житие преподобных Сергия и Германа. Архивные изыскания XIX-XX вв. опирались на косвенные данные, упоминания тех или иных событий из жизни монастыря в различных памятниках русской письменности.</a:t>
            </a:r>
          </a:p>
          <a:p>
            <a:r>
              <a:rPr lang="ru-RU" dirty="0"/>
              <a:t>В ряде современных изданий (путеводители, энциклопедии и т.п.) указаны зачастую противоречивые сведения о времени основания Валаамского монастыря. Возникновение обители относят то к XIV веку, то к первым векам распространения христианства на Руси – X-XI вв. Не раз во времена вражеских нашествий (XII, XVII века) монастырь переживал опустошение, на долгие десятилетия прерывалось здесь иноческое служение. При неприятельских набегах уничтожались церковные памятники, монастырские святыни, были сожжены и разграблены богатейшие монастырские библиотека и хранилище рукописей – так было утрачено и житие преподобных Сергия и Германа Валаамских.</a:t>
            </a:r>
          </a:p>
        </p:txBody>
      </p:sp>
    </p:spTree>
    <p:extLst>
      <p:ext uri="{BB962C8B-B14F-4D97-AF65-F5344CB8AC3E}">
        <p14:creationId xmlns:p14="http://schemas.microsoft.com/office/powerpoint/2010/main" xmlns="" val="2514779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Две войны на </a:t>
            </a:r>
            <a:r>
              <a:rPr lang="ru-RU" dirty="0" err="1"/>
              <a:t>вааламе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77788" y="1828800"/>
            <a:ext cx="5464225" cy="4343400"/>
          </a:xfrm>
        </p:spPr>
        <p:txBody>
          <a:bodyPr>
            <a:noAutofit/>
          </a:bodyPr>
          <a:lstStyle/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 1931 году, при монастыре открылся приют для мальчиков. Здесь они жили и учились иконописи и церковному чтению. 1920-30-е годы, паломники-эмигранты из Финляндии и Эстонии особенно стремились попасть на остров. Летом на острове постоянно гостили огромные группы туристов. Еще шесть лет прошли в относительном спокойствии, пока в 1939 году не обострились отношения между Россией и Финляндией. Войска, базировавшиеся на острове, были приведены в боевую готовность, в октябре в монастыре перестали звонить колокола, а 20 декабря 1939 года, братию начали постепенно эвакуировать. В начале 1940 года Валаам неоднократно подвергался бомбежкам советских войск. В первых числах февраля, казалось, монастырь было решено стереть с лица земли. Однако, несмотря на все старания советских бомбардировщиков, он уцелел, не погибла в огне даже уникальная библиотека. После этого разрушительного налета, монастырскую братию отправили в эвакуацию. Всего через месяц, 13 марта 1940 года, монахи, ожидавшие исхода войны на материке, в Финляндии, узнали, что мирный договор, наконец, подписан. Но облегчения это им не принесло. Согласно этому договору, был произведен раздел территорий, и Карелия вошла в состав СССР. В результате, </a:t>
            </a:r>
            <a:r>
              <a:rPr lang="ru-RU" sz="1200" dirty="0" err="1">
                <a:latin typeface="Arial" panose="020B0604020202020204" pitchFamily="34" charset="0"/>
                <a:cs typeface="Arial" panose="020B0604020202020204" pitchFamily="34" charset="0"/>
              </a:rPr>
              <a:t>Коневский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latin typeface="Arial" panose="020B0604020202020204" pitchFamily="34" charset="0"/>
                <a:cs typeface="Arial" panose="020B0604020202020204" pitchFamily="34" charset="0"/>
              </a:rPr>
              <a:t>Линтульский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и Валаамский монастыри стали принадлежностью России. Все жители Карелии, желавшие остаться в Финляндии, должны были покинуть свои дома в течение нескольких дней. Монахи покинули остров и ушли в Финляндию, увозя с собой самое ценное из церковных реликвий. Так появился на берегу чистого озера </a:t>
            </a:r>
            <a:r>
              <a:rPr lang="ru-RU" sz="1200" dirty="0" err="1">
                <a:latin typeface="Arial" panose="020B0604020202020204" pitchFamily="34" charset="0"/>
                <a:cs typeface="Arial" panose="020B0604020202020204" pitchFamily="34" charset="0"/>
              </a:rPr>
              <a:t>Яоярви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Новый Валаам - православный монастырь в финской Карелии.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2688" y="1828801"/>
            <a:ext cx="5249862" cy="3937396"/>
          </a:xfrm>
        </p:spPr>
      </p:pic>
    </p:spTree>
    <p:extLst>
      <p:ext uri="{BB962C8B-B14F-4D97-AF65-F5344CB8AC3E}">
        <p14:creationId xmlns:p14="http://schemas.microsoft.com/office/powerpoint/2010/main" xmlns="" val="41170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1062" y="1268760"/>
            <a:ext cx="5828817" cy="40557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2" y="908720"/>
            <a:ext cx="4258071" cy="5263480"/>
          </a:xfrm>
        </p:spPr>
        <p:txBody>
          <a:bodyPr>
            <a:no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Буквально через несколько дней после того, как Валаам вошел в состав СССР, на него прибыли новые "первые поселенцы". Это были курсанты единой школы боцманов ВМФ, которым предстояло жить и учиться на острове.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Под казармы были приспособлены монастырские гостиницы, остальные постройки обители отошли под учебные корпуса.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Курсанты прожили на острове вплоть до сентября 1941 года, когда были эвакуированы из-за новой войны с Финляндией.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19 сентября весь состав курсантской школы отплыли с Валаама, а уже 20 сентября на остров прибыли финские войска. Финны немедленно начали работы по укреплению обороны острова. Правда, военные действия на территории острова не велись.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Все было тихо и достаточно спокойно, ни разу за всю войну остров не подвергался бомбардировкам. Финские войска, в количестве двух тысяч человек, покинули остров ровно через три года, 19 сентября 1941 года.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 тех пор на Валааме остались еще фортификационные сооружения, которые до сих пор напоминают о тех событиях.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69133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Юнги на флот!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788" y="1828800"/>
            <a:ext cx="2895600" cy="434340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790156" y="1828800"/>
            <a:ext cx="7181057" cy="434340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1940 году нарком ВМФ СССР Н.Г. Кузнецов подписал приказ о создании единой школы боцманов с дислокацией на Валааме, только что ставшим советским. Начальником школы был назначен капитан-лейтенант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А.И.Востриков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комиссаром – участник гражданской войны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К.Ф.Зеленков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августе на архипелаг прибыли курсанты двух школ боцманов, до того размещавшихся на учебных кораблях Черноморского и Балтийского флотов. На Валааме им предстояло завершить обучение. Одновременно с боевых кораблей всех флотов и флотилий происходил отбор моряков срочной службы для обучения во вновь созданной школе. В августе же по наркомату издается приказ о создании первой в СССР роты юнг, которая предполагалась как особое подразделение, но затем было принято решение придать ее к этой школе. Приемная комиссия работала при Военно-морском училище им. Фрунзе – возглавлял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К.Ф.Зеленков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после тщательной проверки в конце сентября 123 будущих юнги были посажены на колесный пароход «Володарский» и доставлены на Валаам. </a:t>
            </a:r>
          </a:p>
        </p:txBody>
      </p:sp>
    </p:spTree>
    <p:extLst>
      <p:ext uri="{BB962C8B-B14F-4D97-AF65-F5344CB8AC3E}">
        <p14:creationId xmlns:p14="http://schemas.microsoft.com/office/powerpoint/2010/main" xmlns="" val="3045457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0" i="0" baseline="0" dirty="0">
                <a:solidFill>
                  <a:srgbClr val="545454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                      обучение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262478" y="1484784"/>
            <a:ext cx="5926347" cy="5373216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было создано три роты.</a:t>
            </a:r>
          </a:p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sz="2400" b="0" i="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собранные из корабельных школ боцмана.</a:t>
            </a:r>
          </a:p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боцмана, пришедшие с гражданки по срочному набору</a:t>
            </a:r>
          </a:p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sz="2400" b="0" i="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рота юнг – из числа добровольцев до 18 лет.</a:t>
            </a:r>
          </a:p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Распорядок для курсантов регламентировался флотским уставом для учебных заведений. Программа обучения: </a:t>
            </a:r>
            <a:r>
              <a:rPr lang="ru-RU" dirty="0" err="1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кораблеустройство</a:t>
            </a:r>
            <a:r>
              <a:rPr lang="ru-RU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кораблевождение, такелажное , шлюпочное, химическое, стрелковое дело, организация ВМФ, сигнальная связь, строевая подготовка. Учились в основном по конспектам, т.к. учебников почти не имелось. Наглядные пособия делали сами. Особо любимыми у юнг и курсантов было такелажное дело – вязали узлы, сращивали стальные и пеньковые тросы, плели кранцы и маты. </a:t>
            </a:r>
          </a:p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sz="2400" b="0" i="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каждому предмету естественно сдавали зачеты и экзамены. А в период навигации юнги проходили практику на шлюпках и парусно-</a:t>
            </a:r>
            <a:r>
              <a:rPr lang="ru-RU" sz="2400" b="0" i="0" dirty="0" err="1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мотрных</a:t>
            </a:r>
            <a:r>
              <a:rPr lang="ru-RU" sz="2400" b="0" i="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шхунах «Учеба» ( командир </a:t>
            </a:r>
            <a:r>
              <a:rPr lang="ru-RU" sz="2400" b="0" i="0" dirty="0" err="1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П.Ф.Ваганов</a:t>
            </a:r>
            <a:r>
              <a:rPr lang="ru-RU" sz="2400" b="0" i="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практика (</a:t>
            </a:r>
            <a:r>
              <a:rPr lang="ru-RU" sz="2400" b="0" i="0" dirty="0" err="1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А.А.Мотавкин</a:t>
            </a:r>
            <a:r>
              <a:rPr lang="ru-RU" sz="2400" b="0" i="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Кроме учебных предметов – кружки самодеятельности, фотодело, выпуск стенгазеты «Юнга», «Якорь», «Полундра», физкультура и спорт. </a:t>
            </a:r>
          </a:p>
          <a:p>
            <a:pPr>
              <a:buClr>
                <a:srgbClr val="545454"/>
              </a:buClr>
              <a:buFont typeface="Arial"/>
              <a:buChar char="•"/>
            </a:pPr>
            <a:r>
              <a:rPr lang="ru-RU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была серьезная. Не все выдерживали, некоторых списывали на материк. </a:t>
            </a:r>
            <a:endParaRPr lang="ru-RU" sz="2400" b="0" i="0" dirty="0">
              <a:solidFill>
                <a:srgbClr val="5454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545454"/>
              </a:buClr>
              <a:buFont typeface="Arial"/>
              <a:buChar char="•"/>
            </a:pPr>
            <a:endParaRPr lang="ru-RU" sz="2400" b="0" i="0" dirty="0">
              <a:solidFill>
                <a:srgbClr val="545454"/>
              </a:solidFill>
              <a:latin typeface="Century Gothic"/>
              <a:ea typeface="+mn-ea"/>
              <a:cs typeface="+mn-cs"/>
            </a:endParaRPr>
          </a:p>
        </p:txBody>
      </p:sp>
      <p:pic>
        <p:nvPicPr>
          <p:cNvPr id="2050" name="Picture 2" descr="http://www.msun.ru/img/n__id3829_3.jpg/3/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744068"/>
            <a:ext cx="6583363" cy="492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0355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14092" y="476672"/>
            <a:ext cx="7757121" cy="5695528"/>
          </a:xfrm>
        </p:spPr>
        <p:txBody>
          <a:bodyPr>
            <a:normAutofit/>
          </a:bodyPr>
          <a:lstStyle/>
          <a:p>
            <a:r>
              <a:rPr lang="ru-RU" dirty="0"/>
              <a:t>23 февраля 1941 года вторая рота курсантов и рота юнг приняли военную присягу, и мальчишки наконец-то прикрепили  к бескозыркам ленточки «Школа боцманов ВМФ». С 1 мая в школе начались шлюпочные занятия, а 22 июня почти весь личный состав встретил, находясь на шлюпках и кораблях. «Учеба» и «Практика» с курсантами на борту узнали о Великой Отечественной Войне на рейде г. Сортавала. Все срочно вернулись в школу – был объявлен срочный сбор. В тот же день прошло и объединенное комсомольское собрание, принявшее одну резолюцию: «Проситься в бой». И сразу же на имя начальника школы посыпались рапорты об отправке на действующий фронт.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336" y="836712"/>
            <a:ext cx="2775756" cy="5551512"/>
          </a:xfrm>
        </p:spPr>
      </p:pic>
    </p:spTree>
    <p:extLst>
      <p:ext uri="{BB962C8B-B14F-4D97-AF65-F5344CB8AC3E}">
        <p14:creationId xmlns:p14="http://schemas.microsoft.com/office/powerpoint/2010/main" xmlns="" val="1589674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279" y="332656"/>
            <a:ext cx="4708734" cy="583954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Родину надо было оборонять на всех ее рубежах. Юнги и курсанты на своих шхунах  под огнем противника помогали буксировать баржи с ранеными бойцами 168-й стрелковой дивизии, защищавшими северное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Приладожье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Обучались штыковому бою, несли дозорную службу по охране архипелага, ухаживали за привезенными с материка ранеными в палатках, что были раскинуты на острове.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июле курсантам-второкурсникам первой роты присвоили звания старшин и распределили во флоты и флотилии ВМФ СССР. Остальные после возвращения на архипелаг продолжили здесь дозорную службу, но уже в составе 4-й бригады морской пехоты, которая формировалась на Валааме. 16 сентября согласно приказу часть курсантов и юнг вошла в состав 1-й отдельной стрелковой роты морской пехоты. Курсанты и юнги участвовали в боях по обороне Волхова и ладожского побережья, прикрытии «Дороги жизни». Участвовали в десантах на острова, когда их уже покинули войска СССР.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174532" y="444116"/>
            <a:ext cx="3744416" cy="5616624"/>
          </a:xfrm>
        </p:spPr>
      </p:pic>
    </p:spTree>
    <p:extLst>
      <p:ext uri="{BB962C8B-B14F-4D97-AF65-F5344CB8AC3E}">
        <p14:creationId xmlns:p14="http://schemas.microsoft.com/office/powerpoint/2010/main" xmlns="" val="4026059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tinental_NorthAmeric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641EF9-33C8-4D25-9D25-76223251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картой Северной Америки из серии «Карты мира» (широкоэкранный формат)</Template>
  <TotalTime>0</TotalTime>
  <Words>1828</Words>
  <Application>Microsoft Office PowerPoint</Application>
  <PresentationFormat>Произвольный</PresentationFormat>
  <Paragraphs>51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Continental_NorthAmerica_16x9</vt:lpstr>
      <vt:lpstr>Валаамская школа юнг</vt:lpstr>
      <vt:lpstr>Цели и задачи исследования</vt:lpstr>
      <vt:lpstr>Остров валаам</vt:lpstr>
      <vt:lpstr>Две войны на вааламе</vt:lpstr>
      <vt:lpstr>Слайд 5</vt:lpstr>
      <vt:lpstr>Юнги на флот!</vt:lpstr>
      <vt:lpstr>                      обучение</vt:lpstr>
      <vt:lpstr>Слайд 8</vt:lpstr>
      <vt:lpstr>Слайд 9</vt:lpstr>
      <vt:lpstr>Невский пятачок валаамцев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2016-02-08T15:55:11Z</dcterms:created>
  <dcterms:modified xsi:type="dcterms:W3CDTF">2016-04-28T09:10:00Z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</Properties>
</file>