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6" r:id="rId4"/>
    <p:sldId id="281" r:id="rId5"/>
    <p:sldId id="259" r:id="rId6"/>
    <p:sldId id="260" r:id="rId7"/>
    <p:sldId id="269" r:id="rId8"/>
    <p:sldId id="270" r:id="rId9"/>
    <p:sldId id="271" r:id="rId10"/>
    <p:sldId id="272" r:id="rId11"/>
    <p:sldId id="275" r:id="rId12"/>
    <p:sldId id="276" r:id="rId13"/>
    <p:sldId id="273" r:id="rId14"/>
    <p:sldId id="277" r:id="rId15"/>
    <p:sldId id="282" r:id="rId16"/>
    <p:sldId id="278" r:id="rId17"/>
    <p:sldId id="279" r:id="rId18"/>
    <p:sldId id="28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0099"/>
    <a:srgbClr val="FF9900"/>
    <a:srgbClr val="9B4719"/>
    <a:srgbClr val="0066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5" d="100"/>
        <a:sy n="85" d="100"/>
      </p:scale>
      <p:origin x="0" y="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Девиз исследователя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i="1" dirty="0" smtClean="0"/>
              <a:t>Чтобы видеть все вокруг,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Надо быть внимательным.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Окружающий нас мир 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Очень привлекательный.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 </a:t>
            </a:r>
            <a:endParaRPr lang="ru-RU" dirty="0" smtClean="0"/>
          </a:p>
          <a:p>
            <a:pPr lvl="3">
              <a:buNone/>
            </a:pPr>
            <a:r>
              <a:rPr lang="ru-RU" sz="3200" i="1" dirty="0" smtClean="0"/>
              <a:t>Ты </a:t>
            </a:r>
            <a:r>
              <a:rPr lang="ru-RU" sz="3500" b="1" i="1" dirty="0" smtClean="0"/>
              <a:t>березке</a:t>
            </a:r>
            <a:r>
              <a:rPr lang="ru-RU" sz="3500" i="1" dirty="0" smtClean="0"/>
              <a:t> </a:t>
            </a:r>
            <a:r>
              <a:rPr lang="ru-RU" sz="3200" i="1" dirty="0" smtClean="0"/>
              <a:t>  улыбнись,</a:t>
            </a:r>
            <a:endParaRPr lang="ru-RU" sz="3200" dirty="0" smtClean="0"/>
          </a:p>
          <a:p>
            <a:pPr lvl="3">
              <a:buNone/>
            </a:pPr>
            <a:r>
              <a:rPr lang="ru-RU" sz="3500" b="1" i="1" dirty="0" smtClean="0"/>
              <a:t>Солнышку</a:t>
            </a:r>
            <a:r>
              <a:rPr lang="ru-RU" sz="3500" i="1" dirty="0" smtClean="0"/>
              <a:t> </a:t>
            </a:r>
            <a:r>
              <a:rPr lang="ru-RU" sz="3200" i="1" dirty="0" smtClean="0"/>
              <a:t>обрадуйся,</a:t>
            </a:r>
            <a:endParaRPr lang="ru-RU" sz="3200" dirty="0" smtClean="0"/>
          </a:p>
          <a:p>
            <a:pPr lvl="3">
              <a:buNone/>
            </a:pPr>
            <a:r>
              <a:rPr lang="ru-RU" sz="3200" i="1" dirty="0" smtClean="0"/>
              <a:t>Руку </a:t>
            </a:r>
            <a:r>
              <a:rPr lang="ru-RU" sz="3500" b="1" i="1" dirty="0" smtClean="0"/>
              <a:t>другу</a:t>
            </a:r>
            <a:r>
              <a:rPr lang="ru-RU" sz="3500" i="1" dirty="0" smtClean="0"/>
              <a:t> </a:t>
            </a:r>
            <a:r>
              <a:rPr lang="ru-RU" sz="3200" i="1" dirty="0" smtClean="0"/>
              <a:t>протяни - </a:t>
            </a:r>
            <a:endParaRPr lang="ru-RU" sz="3200" dirty="0" smtClean="0"/>
          </a:p>
          <a:p>
            <a:pPr lvl="3">
              <a:buNone/>
            </a:pPr>
            <a:r>
              <a:rPr lang="ru-RU" sz="3200" i="1" dirty="0" smtClean="0"/>
              <a:t>Вот и замечательно!  </a:t>
            </a:r>
            <a:endParaRPr lang="ru-RU" sz="3200" dirty="0" smtClean="0"/>
          </a:p>
          <a:p>
            <a:endParaRPr lang="ru-RU" dirty="0"/>
          </a:p>
        </p:txBody>
      </p:sp>
      <p:pic>
        <p:nvPicPr>
          <p:cNvPr id="4" name="Рисунок 3" descr="slide_1.jpg"/>
          <p:cNvPicPr>
            <a:picLocks noChangeAspect="1"/>
          </p:cNvPicPr>
          <p:nvPr/>
        </p:nvPicPr>
        <p:blipFill>
          <a:blip r:embed="rId2"/>
          <a:srcRect l="43333" t="17778" r="16667" b="8888"/>
          <a:stretch>
            <a:fillRect/>
          </a:stretch>
        </p:blipFill>
        <p:spPr>
          <a:xfrm>
            <a:off x="5929322" y="1571612"/>
            <a:ext cx="2857520" cy="39290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71987_HEF7TTQ5GIVKENcIjv9cOMnxn.jpg"/>
          <p:cNvPicPr>
            <a:picLocks noGrp="1" noChangeAspect="1"/>
          </p:cNvPicPr>
          <p:nvPr>
            <p:ph idx="1"/>
          </p:nvPr>
        </p:nvPicPr>
        <p:blipFill>
          <a:blip r:embed="rId2"/>
          <a:srcRect l="1282" b="6022"/>
          <a:stretch>
            <a:fillRect/>
          </a:stretch>
        </p:blipFill>
        <p:spPr>
          <a:xfrm>
            <a:off x="1285852" y="-55685"/>
            <a:ext cx="6572296" cy="6913685"/>
          </a:xfrm>
        </p:spPr>
      </p:pic>
      <p:sp>
        <p:nvSpPr>
          <p:cNvPr id="6" name="Прямоугольник 5"/>
          <p:cNvSpPr/>
          <p:nvPr/>
        </p:nvSpPr>
        <p:spPr>
          <a:xfrm>
            <a:off x="285720" y="4857760"/>
            <a:ext cx="8643998" cy="17145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0" y="5072074"/>
          <a:ext cx="8858248" cy="1121664"/>
        </p:xfrm>
        <a:graphic>
          <a:graphicData uri="http://schemas.openxmlformats.org/drawingml/2006/table">
            <a:tbl>
              <a:tblPr/>
              <a:tblGrid>
                <a:gridCol w="8858248"/>
              </a:tblGrid>
              <a:tr h="0">
                <a:tc>
                  <a:txBody>
                    <a:bodyPr/>
                    <a:lstStyle/>
                    <a:p>
                      <a:pPr indent="2298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/>
                          <a:ea typeface="Calibri"/>
                          <a:cs typeface="Times New Roman"/>
                        </a:rPr>
                        <a:t>1. В</a:t>
                      </a:r>
                      <a:r>
                        <a:rPr lang="ru-RU" sz="3200" u="none" dirty="0"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r>
                        <a:rPr lang="ru-RU" sz="3200" dirty="0">
                          <a:latin typeface="Times New Roman"/>
                          <a:ea typeface="Calibri"/>
                          <a:cs typeface="Times New Roman"/>
                        </a:rPr>
                        <a:t>роне </a:t>
                      </a:r>
                      <a:r>
                        <a:rPr lang="ru-RU" sz="3200" dirty="0" smtClean="0">
                          <a:latin typeface="Times New Roman"/>
                          <a:ea typeface="Calibri"/>
                          <a:cs typeface="Times New Roman"/>
                        </a:rPr>
                        <a:t>где-то </a:t>
                      </a:r>
                      <a:r>
                        <a:rPr lang="ru-RU" sz="3200" dirty="0">
                          <a:latin typeface="Times New Roman"/>
                          <a:ea typeface="Calibri"/>
                          <a:cs typeface="Times New Roman"/>
                        </a:rPr>
                        <a:t>Бог </a:t>
                      </a:r>
                      <a:r>
                        <a:rPr lang="ru-RU" sz="3200" b="1" dirty="0">
                          <a:latin typeface="Times New Roman"/>
                          <a:ea typeface="Calibri"/>
                          <a:cs typeface="Times New Roman"/>
                        </a:rPr>
                        <a:t>послал</a:t>
                      </a:r>
                      <a:r>
                        <a:rPr lang="ru-RU" sz="3200" dirty="0">
                          <a:latin typeface="Times New Roman"/>
                          <a:ea typeface="Calibri"/>
                          <a:cs typeface="Times New Roman"/>
                        </a:rPr>
                        <a:t> кусоч</a:t>
                      </a:r>
                      <a:r>
                        <a:rPr lang="ru-RU" sz="3200" u="none" dirty="0"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r>
                        <a:rPr lang="ru-RU" sz="3200" dirty="0">
                          <a:latin typeface="Times New Roman"/>
                          <a:ea typeface="Calibri"/>
                          <a:cs typeface="Times New Roman"/>
                        </a:rPr>
                        <a:t>к сыру. 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2298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/>
                          <a:ea typeface="Calibri"/>
                          <a:cs typeface="Times New Roman"/>
                        </a:rPr>
                        <a:t>2. Плутовка к дер</a:t>
                      </a:r>
                      <a:r>
                        <a:rPr lang="ru-RU" sz="3200" u="none" dirty="0"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r>
                        <a:rPr lang="ru-RU" sz="3200" dirty="0">
                          <a:latin typeface="Times New Roman"/>
                          <a:ea typeface="Calibri"/>
                          <a:cs typeface="Times New Roman"/>
                        </a:rPr>
                        <a:t>ву на цыпочках </a:t>
                      </a:r>
                      <a:r>
                        <a:rPr lang="ru-RU" sz="3200" b="1" dirty="0">
                          <a:latin typeface="Times New Roman"/>
                          <a:ea typeface="Calibri"/>
                          <a:cs typeface="Times New Roman"/>
                        </a:rPr>
                        <a:t>подходит</a:t>
                      </a:r>
                      <a:r>
                        <a:rPr lang="ru-RU" sz="3200" dirty="0">
                          <a:latin typeface="Times New Roman"/>
                          <a:ea typeface="Calibri"/>
                          <a:cs typeface="Times New Roman"/>
                        </a:rPr>
                        <a:t>. 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142984"/>
            <a:ext cx="9144000" cy="5311781"/>
          </a:xfrm>
        </p:spPr>
        <p:txBody>
          <a:bodyPr/>
          <a:lstStyle/>
          <a:p>
            <a:pPr>
              <a:buNone/>
            </a:pPr>
            <a:r>
              <a:rPr lang="ru-RU" sz="3600" dirty="0" smtClean="0"/>
              <a:t>Ум да разум надоумят сразу.</a:t>
            </a:r>
          </a:p>
          <a:p>
            <a:pPr>
              <a:buNone/>
            </a:pPr>
            <a:r>
              <a:rPr lang="ru-RU" sz="3600" dirty="0" smtClean="0"/>
              <a:t>Нет ума, считай калека.</a:t>
            </a:r>
          </a:p>
          <a:p>
            <a:pPr>
              <a:buNone/>
            </a:pPr>
            <a:r>
              <a:rPr lang="ru-RU" sz="3600" dirty="0" smtClean="0"/>
              <a:t>Сила уму уступает.</a:t>
            </a:r>
          </a:p>
          <a:p>
            <a:pPr>
              <a:buNone/>
            </a:pPr>
            <a:r>
              <a:rPr lang="ru-RU" sz="3600" dirty="0" smtClean="0"/>
              <a:t>Старость придет – веселье на ум не пойдет.</a:t>
            </a:r>
          </a:p>
          <a:p>
            <a:pPr>
              <a:buNone/>
            </a:pPr>
            <a:r>
              <a:rPr lang="ru-RU" sz="3600" dirty="0" smtClean="0"/>
              <a:t>Всяк живи своим умом.</a:t>
            </a:r>
          </a:p>
          <a:p>
            <a:pPr>
              <a:buNone/>
            </a:pPr>
            <a:r>
              <a:rPr lang="ru-RU" sz="3600" dirty="0" smtClean="0"/>
              <a:t>Что на уме, то и на языке.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142984"/>
            <a:ext cx="9144000" cy="5311781"/>
          </a:xfrm>
        </p:spPr>
        <p:txBody>
          <a:bodyPr/>
          <a:lstStyle/>
          <a:p>
            <a:pPr>
              <a:buNone/>
            </a:pPr>
            <a:r>
              <a:rPr lang="ru-RU" sz="3600" b="1" dirty="0" smtClean="0">
                <a:solidFill>
                  <a:srgbClr val="C00000"/>
                </a:solidFill>
              </a:rPr>
              <a:t>Ум</a:t>
            </a:r>
            <a:r>
              <a:rPr lang="ru-RU" sz="3600" dirty="0" smtClean="0"/>
              <a:t> да разум надоумят сразу.</a:t>
            </a:r>
          </a:p>
          <a:p>
            <a:pPr>
              <a:buNone/>
            </a:pPr>
            <a:r>
              <a:rPr lang="ru-RU" sz="3600" dirty="0" smtClean="0"/>
              <a:t>Нет </a:t>
            </a:r>
            <a:r>
              <a:rPr lang="ru-RU" sz="3600" b="1" dirty="0" smtClean="0">
                <a:solidFill>
                  <a:srgbClr val="C00000"/>
                </a:solidFill>
              </a:rPr>
              <a:t>ума</a:t>
            </a:r>
            <a:r>
              <a:rPr lang="ru-RU" sz="3600" dirty="0" smtClean="0"/>
              <a:t>, считай калека.</a:t>
            </a:r>
          </a:p>
          <a:p>
            <a:pPr>
              <a:buNone/>
            </a:pPr>
            <a:r>
              <a:rPr lang="ru-RU" sz="3600" dirty="0" smtClean="0"/>
              <a:t>Сила </a:t>
            </a:r>
            <a:r>
              <a:rPr lang="ru-RU" sz="3600" b="1" dirty="0" smtClean="0">
                <a:solidFill>
                  <a:srgbClr val="C00000"/>
                </a:solidFill>
              </a:rPr>
              <a:t>уму</a:t>
            </a:r>
            <a:r>
              <a:rPr lang="ru-RU" sz="3600" dirty="0" smtClean="0"/>
              <a:t> уступает.</a:t>
            </a:r>
          </a:p>
          <a:p>
            <a:pPr>
              <a:buNone/>
            </a:pPr>
            <a:r>
              <a:rPr lang="ru-RU" sz="3600" dirty="0" smtClean="0"/>
              <a:t>Старость придет – веселье на </a:t>
            </a:r>
            <a:r>
              <a:rPr lang="ru-RU" sz="3600" b="1" dirty="0" smtClean="0">
                <a:solidFill>
                  <a:srgbClr val="C00000"/>
                </a:solidFill>
              </a:rPr>
              <a:t>ум</a:t>
            </a:r>
            <a:r>
              <a:rPr lang="ru-RU" sz="3600" dirty="0" smtClean="0"/>
              <a:t> не пойдет.</a:t>
            </a:r>
          </a:p>
          <a:p>
            <a:pPr>
              <a:buNone/>
            </a:pPr>
            <a:r>
              <a:rPr lang="ru-RU" sz="3600" dirty="0" smtClean="0"/>
              <a:t>Всяк живи своим </a:t>
            </a:r>
            <a:r>
              <a:rPr lang="ru-RU" sz="3600" b="1" dirty="0" smtClean="0">
                <a:solidFill>
                  <a:srgbClr val="C00000"/>
                </a:solidFill>
              </a:rPr>
              <a:t>умом</a:t>
            </a:r>
            <a:r>
              <a:rPr lang="ru-RU" sz="3600" dirty="0" smtClean="0"/>
              <a:t>.</a:t>
            </a:r>
          </a:p>
          <a:p>
            <a:pPr>
              <a:buNone/>
            </a:pPr>
            <a:r>
              <a:rPr lang="ru-RU" sz="3600" dirty="0" smtClean="0"/>
              <a:t>Что на </a:t>
            </a:r>
            <a:r>
              <a:rPr lang="ru-RU" sz="3600" b="1" dirty="0" smtClean="0">
                <a:solidFill>
                  <a:srgbClr val="C00000"/>
                </a:solidFill>
              </a:rPr>
              <a:t>уме</a:t>
            </a:r>
            <a:r>
              <a:rPr lang="ru-RU" sz="3600" dirty="0" smtClean="0"/>
              <a:t>, то и на языке.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362558969_video-urok-gimnastika-dlya-glaz.jpg"/>
          <p:cNvPicPr>
            <a:picLocks noGrp="1" noChangeAspect="1"/>
          </p:cNvPicPr>
          <p:nvPr>
            <p:ph idx="1"/>
          </p:nvPr>
        </p:nvPicPr>
        <p:blipFill>
          <a:blip r:embed="rId2"/>
          <a:srcRect r="-2215" b="8659"/>
          <a:stretch>
            <a:fillRect/>
          </a:stretch>
        </p:blipFill>
        <p:spPr>
          <a:xfrm>
            <a:off x="1428728" y="413896"/>
            <a:ext cx="6572296" cy="5992388"/>
          </a:xfrm>
          <a:effectLst>
            <a:softEdge rad="3175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8000"/>
                </a:solidFill>
              </a:rPr>
              <a:t>Звательный падеж</a:t>
            </a:r>
            <a:endParaRPr lang="ru-RU" b="1" dirty="0">
              <a:solidFill>
                <a:srgbClr val="008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357298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Приплыла к нему рыбка, спросила:</a:t>
            </a:r>
          </a:p>
          <a:p>
            <a:pPr algn="ctr">
              <a:buNone/>
            </a:pPr>
            <a:r>
              <a:rPr lang="ru-RU" dirty="0" smtClean="0"/>
              <a:t>«Чего тебе надобно,              ?» 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429256" y="1928802"/>
            <a:ext cx="1428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 старче</a:t>
            </a:r>
            <a:endParaRPr lang="ru-RU" sz="3200" dirty="0"/>
          </a:p>
        </p:txBody>
      </p:sp>
      <p:pic>
        <p:nvPicPr>
          <p:cNvPr id="8" name="Рисунок 7" descr="20100522_2_dehterev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108" y="2622822"/>
            <a:ext cx="5072098" cy="38632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autoRev="1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autoRev="1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autoRev="1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Самостоятельная работа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 уровень – легкий</a:t>
            </a:r>
          </a:p>
          <a:p>
            <a:r>
              <a:rPr lang="ru-RU" dirty="0" smtClean="0"/>
              <a:t>2 уровень - сложный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00430" y="642918"/>
            <a:ext cx="27146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u="sng" dirty="0" smtClean="0"/>
              <a:t>1 уровень</a:t>
            </a:r>
            <a:endParaRPr lang="ru-RU" sz="3200" u="sng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857224" y="1214422"/>
          <a:ext cx="7715304" cy="4389120"/>
        </p:xfrm>
        <a:graphic>
          <a:graphicData uri="http://schemas.openxmlformats.org/drawingml/2006/table">
            <a:tbl>
              <a:tblPr/>
              <a:tblGrid>
                <a:gridCol w="7715304"/>
              </a:tblGrid>
              <a:tr h="2633868">
                <a:tc>
                  <a:txBody>
                    <a:bodyPr/>
                    <a:lstStyle/>
                    <a:p>
                      <a:pPr indent="180340" algn="ctr">
                        <a:lnSpc>
                          <a:spcPct val="300000"/>
                        </a:lnSpc>
                        <a:spcAft>
                          <a:spcPts val="0"/>
                        </a:spcAft>
                      </a:pPr>
                      <a:r>
                        <a:rPr lang="ru-RU" sz="3200" spc="100" dirty="0">
                          <a:latin typeface="Times New Roman"/>
                          <a:ea typeface="Calibri"/>
                          <a:cs typeface="Times New Roman"/>
                        </a:rPr>
                        <a:t>От  дуба,  </a:t>
                      </a:r>
                      <a:r>
                        <a:rPr lang="ru-RU" sz="3200" spc="100" dirty="0" smtClean="0">
                          <a:latin typeface="Times New Roman"/>
                          <a:ea typeface="Calibri"/>
                          <a:cs typeface="Times New Roman"/>
                        </a:rPr>
                        <a:t> по  </a:t>
                      </a:r>
                      <a:r>
                        <a:rPr lang="ru-RU" sz="3200" spc="100" dirty="0">
                          <a:latin typeface="Times New Roman"/>
                          <a:ea typeface="Calibri"/>
                          <a:cs typeface="Times New Roman"/>
                        </a:rPr>
                        <a:t>тропинке,  </a:t>
                      </a:r>
                      <a:r>
                        <a:rPr lang="ru-RU" sz="3200" spc="100" dirty="0" smtClean="0">
                          <a:latin typeface="Times New Roman"/>
                          <a:ea typeface="Calibri"/>
                          <a:cs typeface="Times New Roman"/>
                        </a:rPr>
                        <a:t> до  </a:t>
                      </a:r>
                      <a:r>
                        <a:rPr lang="ru-RU" sz="3200" spc="100" dirty="0">
                          <a:latin typeface="Times New Roman"/>
                          <a:ea typeface="Calibri"/>
                          <a:cs typeface="Times New Roman"/>
                        </a:rPr>
                        <a:t>дороги,  по  небу, </a:t>
                      </a:r>
                      <a:r>
                        <a:rPr lang="ru-RU" sz="3200" spc="100" dirty="0" smtClean="0">
                          <a:latin typeface="Times New Roman"/>
                          <a:ea typeface="Calibri"/>
                          <a:cs typeface="Times New Roman"/>
                        </a:rPr>
                        <a:t>   из  </a:t>
                      </a:r>
                      <a:r>
                        <a:rPr lang="ru-RU" sz="3200" spc="100" dirty="0">
                          <a:latin typeface="Times New Roman"/>
                          <a:ea typeface="Calibri"/>
                          <a:cs typeface="Times New Roman"/>
                        </a:rPr>
                        <a:t>дома, </a:t>
                      </a:r>
                      <a:r>
                        <a:rPr lang="ru-RU" sz="3200" spc="100" dirty="0" smtClean="0">
                          <a:latin typeface="Times New Roman"/>
                          <a:ea typeface="Calibri"/>
                          <a:cs typeface="Times New Roman"/>
                        </a:rPr>
                        <a:t>    вокруг  </a:t>
                      </a:r>
                      <a:r>
                        <a:rPr lang="ru-RU" sz="3200" spc="100" dirty="0">
                          <a:latin typeface="Times New Roman"/>
                          <a:ea typeface="Calibri"/>
                          <a:cs typeface="Times New Roman"/>
                        </a:rPr>
                        <a:t>леса,  </a:t>
                      </a:r>
                      <a:endParaRPr lang="ru-RU" sz="3200" spc="1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indent="180340" algn="ctr">
                        <a:lnSpc>
                          <a:spcPct val="300000"/>
                        </a:lnSpc>
                        <a:spcAft>
                          <a:spcPts val="0"/>
                        </a:spcAft>
                      </a:pPr>
                      <a:r>
                        <a:rPr lang="ru-RU" sz="3200" spc="100" dirty="0" smtClean="0">
                          <a:latin typeface="Times New Roman"/>
                          <a:ea typeface="Calibri"/>
                          <a:cs typeface="Times New Roman"/>
                        </a:rPr>
                        <a:t>к  </a:t>
                      </a:r>
                      <a:r>
                        <a:rPr lang="ru-RU" sz="3200" spc="100" dirty="0">
                          <a:latin typeface="Times New Roman"/>
                          <a:ea typeface="Calibri"/>
                          <a:cs typeface="Times New Roman"/>
                        </a:rPr>
                        <a:t>бабушке, </a:t>
                      </a:r>
                      <a:r>
                        <a:rPr lang="ru-RU" sz="3200" spc="100" dirty="0" smtClean="0">
                          <a:latin typeface="Times New Roman"/>
                          <a:ea typeface="Calibri"/>
                          <a:cs typeface="Times New Roman"/>
                        </a:rPr>
                        <a:t>    </a:t>
                      </a:r>
                      <a:r>
                        <a:rPr lang="ru-RU" sz="3200" spc="100" dirty="0">
                          <a:latin typeface="Times New Roman"/>
                          <a:ea typeface="Calibri"/>
                          <a:cs typeface="Times New Roman"/>
                        </a:rPr>
                        <a:t>у  окна.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143108" y="1571612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0099"/>
                </a:solidFill>
              </a:rPr>
              <a:t>Р.п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643438" y="1571612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8000"/>
                </a:solidFill>
              </a:rPr>
              <a:t>Д.п.</a:t>
            </a:r>
            <a:endParaRPr lang="ru-RU" b="1" dirty="0">
              <a:solidFill>
                <a:srgbClr val="008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72198" y="4572008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0099"/>
                </a:solidFill>
              </a:rPr>
              <a:t>Р.п.</a:t>
            </a:r>
            <a:endParaRPr lang="ru-RU" b="1" dirty="0">
              <a:solidFill>
                <a:srgbClr val="000099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43108" y="3071810"/>
            <a:ext cx="571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8000"/>
                </a:solidFill>
              </a:rPr>
              <a:t>Д.п.</a:t>
            </a:r>
            <a:endParaRPr lang="ru-RU" b="1" dirty="0">
              <a:solidFill>
                <a:srgbClr val="008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000892" y="1571612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0099"/>
                </a:solidFill>
              </a:rPr>
              <a:t>Р.п.</a:t>
            </a:r>
            <a:endParaRPr lang="ru-RU" b="1" dirty="0">
              <a:solidFill>
                <a:srgbClr val="000099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143372" y="3071810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0099"/>
                </a:solidFill>
              </a:rPr>
              <a:t>Р.п.</a:t>
            </a:r>
            <a:endParaRPr lang="ru-RU" b="1" dirty="0">
              <a:solidFill>
                <a:srgbClr val="000099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643306" y="4572008"/>
            <a:ext cx="571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8000"/>
                </a:solidFill>
              </a:rPr>
              <a:t>Д.п.</a:t>
            </a:r>
            <a:endParaRPr lang="ru-RU" b="1" dirty="0">
              <a:solidFill>
                <a:srgbClr val="008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215206" y="3143248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0099"/>
                </a:solidFill>
              </a:rPr>
              <a:t>Р.п.</a:t>
            </a:r>
            <a:endParaRPr lang="ru-RU" b="1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 txBox="1">
            <a:spLocks noGrp="1"/>
          </p:cNvSpPr>
          <p:nvPr>
            <p:ph idx="1"/>
          </p:nvPr>
        </p:nvSpPr>
        <p:spPr>
          <a:xfrm>
            <a:off x="571472" y="428604"/>
            <a:ext cx="822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ru-RU" u="sng" dirty="0" smtClean="0"/>
              <a:t>2 уровень</a:t>
            </a:r>
            <a:endParaRPr lang="ru-RU" u="sng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928662" y="1285860"/>
          <a:ext cx="7143800" cy="4214842"/>
        </p:xfrm>
        <a:graphic>
          <a:graphicData uri="http://schemas.openxmlformats.org/drawingml/2006/table">
            <a:tbl>
              <a:tblPr/>
              <a:tblGrid>
                <a:gridCol w="7143800"/>
              </a:tblGrid>
              <a:tr h="4214842">
                <a:tc>
                  <a:txBody>
                    <a:bodyPr/>
                    <a:lstStyle/>
                    <a:p>
                      <a:pPr marL="159385" marR="15938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подарить деду</a:t>
                      </a:r>
                      <a:endParaRPr lang="ru-RU" sz="3600" dirty="0">
                        <a:latin typeface="Times New Roman"/>
                        <a:ea typeface="Times New Roman"/>
                      </a:endParaRPr>
                    </a:p>
                    <a:p>
                      <a:pPr marL="159385" marR="15938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дать товарищу</a:t>
                      </a:r>
                      <a:endParaRPr lang="ru-RU" sz="3600" dirty="0">
                        <a:latin typeface="Times New Roman"/>
                        <a:ea typeface="Times New Roman"/>
                      </a:endParaRPr>
                    </a:p>
                    <a:p>
                      <a:pPr marL="159385" marR="15938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расчесать сестре</a:t>
                      </a:r>
                      <a:endParaRPr lang="ru-RU" sz="3600" dirty="0">
                        <a:latin typeface="Times New Roman"/>
                        <a:ea typeface="Times New Roman"/>
                      </a:endParaRPr>
                    </a:p>
                    <a:p>
                      <a:pPr marL="159385" marR="15938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смастерить птице</a:t>
                      </a:r>
                      <a:endParaRPr lang="ru-RU" sz="3600" dirty="0">
                        <a:latin typeface="Times New Roman"/>
                        <a:ea typeface="Times New Roman"/>
                      </a:endParaRPr>
                    </a:p>
                    <a:p>
                      <a:pPr marL="159385" marR="15938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поменять рыбе</a:t>
                      </a:r>
                      <a:endParaRPr lang="ru-RU" sz="3600" dirty="0">
                        <a:latin typeface="Times New Roman"/>
                        <a:ea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71538" y="1214422"/>
            <a:ext cx="7109960" cy="403187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000" b="1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000" b="1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Дательный </a:t>
            </a:r>
            <a:r>
              <a:rPr lang="ru-RU" sz="48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падеж имени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существительного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Алгоритм определения падежа имени существительного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857364"/>
            <a:ext cx="8186766" cy="4268799"/>
          </a:xfrm>
        </p:spPr>
        <p:txBody>
          <a:bodyPr/>
          <a:lstStyle/>
          <a:p>
            <a:pPr>
              <a:buNone/>
              <a:defRPr/>
            </a:pPr>
            <a:r>
              <a:rPr lang="ru-RU" dirty="0" smtClean="0"/>
              <a:t>1. Найти слово, от которого зависит имя существительное.</a:t>
            </a:r>
          </a:p>
          <a:p>
            <a:pPr>
              <a:buNone/>
              <a:defRPr/>
            </a:pPr>
            <a:endParaRPr lang="ru-RU" dirty="0" smtClean="0"/>
          </a:p>
          <a:p>
            <a:pPr>
              <a:buNone/>
              <a:defRPr/>
            </a:pPr>
            <a:r>
              <a:rPr lang="ru-RU" dirty="0" smtClean="0"/>
              <a:t>2. Поставить от него вопрос к имени существительному.</a:t>
            </a:r>
          </a:p>
          <a:p>
            <a:pPr>
              <a:buNone/>
              <a:defRPr/>
            </a:pPr>
            <a:endParaRPr lang="ru-RU" dirty="0" smtClean="0"/>
          </a:p>
          <a:p>
            <a:pPr>
              <a:buNone/>
              <a:defRPr/>
            </a:pPr>
            <a:r>
              <a:rPr lang="ru-RU" dirty="0" smtClean="0"/>
              <a:t>3. По вопросу определить падеж.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звонок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176858"/>
            <a:ext cx="7297484" cy="66811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Девиз исследователя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i="1" dirty="0" smtClean="0"/>
              <a:t>Чтобы видеть все вокруг,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Надо быть внимательным.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Окружающий нас мир 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Очень привлекательный.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 </a:t>
            </a:r>
            <a:endParaRPr lang="ru-RU" dirty="0" smtClean="0"/>
          </a:p>
          <a:p>
            <a:pPr lvl="3">
              <a:buNone/>
            </a:pPr>
            <a:r>
              <a:rPr lang="ru-RU" sz="3200" i="1" dirty="0" smtClean="0"/>
              <a:t>Ты </a:t>
            </a:r>
            <a:r>
              <a:rPr lang="ru-RU" sz="3500" b="1" i="1" dirty="0" smtClean="0"/>
              <a:t>березке</a:t>
            </a:r>
            <a:r>
              <a:rPr lang="ru-RU" sz="3500" i="1" dirty="0" smtClean="0"/>
              <a:t> </a:t>
            </a:r>
            <a:r>
              <a:rPr lang="ru-RU" sz="3200" i="1" dirty="0" smtClean="0"/>
              <a:t>  улыбнись,</a:t>
            </a:r>
            <a:endParaRPr lang="ru-RU" sz="3200" dirty="0" smtClean="0"/>
          </a:p>
          <a:p>
            <a:pPr lvl="3">
              <a:buNone/>
            </a:pPr>
            <a:r>
              <a:rPr lang="ru-RU" sz="3500" b="1" i="1" dirty="0" smtClean="0"/>
              <a:t>Солнышку</a:t>
            </a:r>
            <a:r>
              <a:rPr lang="ru-RU" sz="3500" i="1" dirty="0" smtClean="0"/>
              <a:t> </a:t>
            </a:r>
            <a:r>
              <a:rPr lang="ru-RU" sz="3200" i="1" dirty="0" smtClean="0"/>
              <a:t>обрадуйся,</a:t>
            </a:r>
            <a:endParaRPr lang="ru-RU" sz="3200" dirty="0" smtClean="0"/>
          </a:p>
          <a:p>
            <a:pPr lvl="3">
              <a:buNone/>
            </a:pPr>
            <a:r>
              <a:rPr lang="ru-RU" sz="3200" i="1" dirty="0" smtClean="0"/>
              <a:t>Руку </a:t>
            </a:r>
            <a:r>
              <a:rPr lang="ru-RU" sz="3500" b="1" i="1" dirty="0" smtClean="0"/>
              <a:t>другу</a:t>
            </a:r>
            <a:r>
              <a:rPr lang="ru-RU" sz="3500" i="1" dirty="0" smtClean="0"/>
              <a:t> </a:t>
            </a:r>
            <a:r>
              <a:rPr lang="ru-RU" sz="3200" i="1" dirty="0" smtClean="0"/>
              <a:t>протяни - </a:t>
            </a:r>
            <a:endParaRPr lang="ru-RU" sz="3200" dirty="0" smtClean="0"/>
          </a:p>
          <a:p>
            <a:pPr lvl="3">
              <a:buNone/>
            </a:pPr>
            <a:r>
              <a:rPr lang="ru-RU" sz="3200" i="1" dirty="0" smtClean="0"/>
              <a:t>Вот и замечательно!  </a:t>
            </a:r>
            <a:endParaRPr lang="ru-RU" sz="3200" dirty="0" smtClean="0"/>
          </a:p>
          <a:p>
            <a:endParaRPr lang="ru-RU" dirty="0"/>
          </a:p>
        </p:txBody>
      </p:sp>
      <p:pic>
        <p:nvPicPr>
          <p:cNvPr id="4" name="Рисунок 3" descr="slide_1.jpg"/>
          <p:cNvPicPr>
            <a:picLocks noChangeAspect="1"/>
          </p:cNvPicPr>
          <p:nvPr/>
        </p:nvPicPr>
        <p:blipFill>
          <a:blip r:embed="rId2"/>
          <a:srcRect l="43333" t="17778" r="16667" b="8888"/>
          <a:stretch>
            <a:fillRect/>
          </a:stretch>
        </p:blipFill>
        <p:spPr>
          <a:xfrm>
            <a:off x="5929322" y="1571612"/>
            <a:ext cx="2857520" cy="3929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89694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1357298"/>
            <a:ext cx="9358346" cy="378565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000" b="1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000" b="1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Дательный </a:t>
            </a:r>
            <a:r>
              <a:rPr lang="ru-RU" sz="40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падеж </a:t>
            </a:r>
            <a:endParaRPr lang="ru-RU" sz="4000" b="1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и</a:t>
            </a:r>
            <a:r>
              <a:rPr lang="ru-RU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мени существительного</a:t>
            </a:r>
            <a:endParaRPr lang="ru-RU" sz="4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500042"/>
            <a:ext cx="8086724" cy="5526095"/>
          </a:xfrm>
        </p:spPr>
        <p:txBody>
          <a:bodyPr/>
          <a:lstStyle/>
          <a:p>
            <a:pPr algn="ctr">
              <a:buNone/>
            </a:pPr>
            <a:r>
              <a:rPr lang="ru-RU" sz="3600" dirty="0" smtClean="0"/>
              <a:t>Как хорошо уметь читать!</a:t>
            </a:r>
          </a:p>
          <a:p>
            <a:pPr algn="ctr">
              <a:buNone/>
            </a:pPr>
            <a:r>
              <a:rPr lang="ru-RU" sz="3600" dirty="0" smtClean="0"/>
              <a:t>Не надо к  маме </a:t>
            </a:r>
            <a:r>
              <a:rPr lang="ru-RU" sz="3600" b="1" dirty="0" smtClean="0"/>
              <a:t>приставать</a:t>
            </a:r>
            <a:r>
              <a:rPr lang="ru-RU" sz="3600" dirty="0" smtClean="0"/>
              <a:t>…</a:t>
            </a:r>
          </a:p>
          <a:p>
            <a:endParaRPr lang="ru-RU" dirty="0"/>
          </a:p>
        </p:txBody>
      </p:sp>
      <p:pic>
        <p:nvPicPr>
          <p:cNvPr id="4" name="Рисунок 3" descr="i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1802" y="2071678"/>
            <a:ext cx="3500462" cy="259517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500166" y="5500702"/>
            <a:ext cx="2571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приставать</a:t>
            </a:r>
            <a:endParaRPr lang="ru-RU" sz="3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929058" y="5500702"/>
            <a:ext cx="27860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к маме</a:t>
            </a:r>
            <a:endParaRPr lang="ru-RU" sz="3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500562" y="5214950"/>
            <a:ext cx="1143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8000"/>
                </a:solidFill>
              </a:rPr>
              <a:t>Д.п.</a:t>
            </a:r>
            <a:endParaRPr lang="ru-RU" sz="2800" b="1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714356"/>
            <a:ext cx="8543956" cy="5340369"/>
          </a:xfrm>
        </p:spPr>
        <p:txBody>
          <a:bodyPr/>
          <a:lstStyle/>
          <a:p>
            <a:pPr algn="ctr">
              <a:buNone/>
            </a:pPr>
            <a:endParaRPr lang="ru-RU" sz="4400" b="1" dirty="0" smtClean="0"/>
          </a:p>
          <a:p>
            <a:endParaRPr lang="ru-RU" dirty="0"/>
          </a:p>
        </p:txBody>
      </p:sp>
      <p:pic>
        <p:nvPicPr>
          <p:cNvPr id="6" name="Рисунок 5" descr="i (3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0364" y="2071678"/>
            <a:ext cx="3071834" cy="3071834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00002" y="500042"/>
            <a:ext cx="864399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3600" dirty="0" smtClean="0"/>
              <a:t>Осень! Обсыпается весь наш бедный сад,</a:t>
            </a:r>
          </a:p>
          <a:p>
            <a:pPr algn="ctr">
              <a:buNone/>
            </a:pPr>
            <a:r>
              <a:rPr lang="ru-RU" sz="3600" dirty="0" smtClean="0"/>
              <a:t>Листья пожелтелые по ветру </a:t>
            </a:r>
            <a:r>
              <a:rPr lang="ru-RU" sz="3600" b="1" dirty="0" smtClean="0"/>
              <a:t>летят</a:t>
            </a:r>
            <a:r>
              <a:rPr lang="ru-RU" sz="3600" dirty="0" smtClean="0"/>
              <a:t>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643174" y="5715016"/>
            <a:ext cx="15716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летят</a:t>
            </a:r>
            <a:endParaRPr lang="ru-RU" sz="3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000496" y="5715016"/>
            <a:ext cx="23574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по ветру</a:t>
            </a:r>
            <a:endParaRPr lang="ru-RU" sz="3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000628" y="5357826"/>
            <a:ext cx="10001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8000"/>
                </a:solidFill>
              </a:rPr>
              <a:t>Д.п.</a:t>
            </a:r>
            <a:endParaRPr lang="ru-RU" sz="2800" b="1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85728"/>
            <a:ext cx="8258204" cy="584043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dirty="0" smtClean="0"/>
              <a:t>Иногда я размечтаюсь</a:t>
            </a:r>
          </a:p>
          <a:p>
            <a:pPr algn="ctr">
              <a:buNone/>
            </a:pPr>
            <a:r>
              <a:rPr lang="ru-RU" sz="3600" dirty="0" smtClean="0"/>
              <a:t>И подарки всем </a:t>
            </a:r>
            <a:r>
              <a:rPr lang="ru-RU" sz="3600" b="1" dirty="0" smtClean="0"/>
              <a:t>несу</a:t>
            </a:r>
            <a:r>
              <a:rPr lang="ru-RU" sz="3600" dirty="0" smtClean="0"/>
              <a:t>:</a:t>
            </a:r>
          </a:p>
          <a:p>
            <a:pPr algn="ctr">
              <a:buNone/>
            </a:pPr>
            <a:r>
              <a:rPr lang="ru-RU" sz="3600" dirty="0" smtClean="0"/>
              <a:t>Братику, сестричке, псу…</a:t>
            </a: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2071670" y="5357826"/>
            <a:ext cx="2000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несу</a:t>
            </a:r>
            <a:endParaRPr lang="ru-RU" sz="3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071934" y="5357826"/>
            <a:ext cx="22145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братику</a:t>
            </a:r>
            <a:endParaRPr lang="ru-RU" sz="3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357686" y="4929198"/>
            <a:ext cx="1214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8000"/>
                </a:solidFill>
              </a:rPr>
              <a:t>Д.п.</a:t>
            </a:r>
            <a:endParaRPr lang="ru-RU" sz="2800" b="1" dirty="0">
              <a:solidFill>
                <a:srgbClr val="008000"/>
              </a:solidFill>
            </a:endParaRPr>
          </a:p>
        </p:txBody>
      </p:sp>
      <p:pic>
        <p:nvPicPr>
          <p:cNvPr id="8" name="Рисунок 7" descr="s-dnem-rozhdeniya-767.jpg"/>
          <p:cNvPicPr>
            <a:picLocks noChangeAspect="1"/>
          </p:cNvPicPr>
          <p:nvPr/>
        </p:nvPicPr>
        <p:blipFill>
          <a:blip r:embed="rId2" cstate="print"/>
          <a:srcRect r="1470" b="17802"/>
          <a:stretch>
            <a:fillRect/>
          </a:stretch>
        </p:blipFill>
        <p:spPr>
          <a:xfrm>
            <a:off x="2214546" y="2500306"/>
            <a:ext cx="4786346" cy="23574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71670" y="642918"/>
            <a:ext cx="5429288" cy="4786346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643174" y="857232"/>
            <a:ext cx="44291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8000"/>
                </a:solidFill>
              </a:rPr>
              <a:t>Дательный падеж</a:t>
            </a:r>
            <a:endParaRPr lang="ru-RU" sz="3600" b="1" dirty="0">
              <a:solidFill>
                <a:srgbClr val="008000"/>
              </a:solidFill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2643174" y="2285992"/>
            <a:ext cx="421484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928926" y="2285992"/>
            <a:ext cx="36433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слово -помощник</a:t>
            </a:r>
            <a:endParaRPr lang="ru-RU" sz="2000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2643174" y="3357562"/>
            <a:ext cx="421484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928926" y="3429000"/>
            <a:ext cx="36433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вопросы</a:t>
            </a:r>
            <a:endParaRPr lang="ru-RU" sz="2000" dirty="0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2643174" y="4429132"/>
            <a:ext cx="421484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928926" y="4500570"/>
            <a:ext cx="36433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предлоги</a:t>
            </a:r>
            <a:endParaRPr lang="ru-RU" sz="2000" dirty="0"/>
          </a:p>
        </p:txBody>
      </p:sp>
      <p:sp>
        <p:nvSpPr>
          <p:cNvPr id="16" name="TextBox 15"/>
          <p:cNvSpPr txBox="1"/>
          <p:nvPr/>
        </p:nvSpPr>
        <p:spPr>
          <a:xfrm>
            <a:off x="3643306" y="1571612"/>
            <a:ext cx="22860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дать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214678" y="2714620"/>
            <a:ext cx="32861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кому? чему?</a:t>
            </a:r>
            <a:endParaRPr lang="ru-RU" sz="3600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00430" y="3786190"/>
            <a:ext cx="26432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К, ПО</a:t>
            </a:r>
            <a:endParaRPr lang="ru-RU" sz="3600" b="1" dirty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</TotalTime>
  <Words>320</Words>
  <Application>Microsoft Office PowerPoint</Application>
  <PresentationFormat>Экран (4:3)</PresentationFormat>
  <Paragraphs>97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Девиз исследователя</vt:lpstr>
      <vt:lpstr>Алгоритм определения падежа имени существительного</vt:lpstr>
      <vt:lpstr>Слайд 3</vt:lpstr>
      <vt:lpstr>Девиз исследователя</vt:lpstr>
      <vt:lpstr>Слайд 5</vt:lpstr>
      <vt:lpstr> </vt:lpstr>
      <vt:lpstr> </vt:lpstr>
      <vt:lpstr>Слайд 8</vt:lpstr>
      <vt:lpstr>Слайд 9</vt:lpstr>
      <vt:lpstr>Слайд 10</vt:lpstr>
      <vt:lpstr>Слайд 11</vt:lpstr>
      <vt:lpstr>Слайд 12</vt:lpstr>
      <vt:lpstr>Слайд 13</vt:lpstr>
      <vt:lpstr>Звательный падеж</vt:lpstr>
      <vt:lpstr>Самостоятельная работа 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 Лисеенко</dc:creator>
  <cp:lastModifiedBy>Елена Лисеенко</cp:lastModifiedBy>
  <cp:revision>31</cp:revision>
  <dcterms:modified xsi:type="dcterms:W3CDTF">2018-06-24T15:37:51Z</dcterms:modified>
</cp:coreProperties>
</file>