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6" r:id="rId9"/>
    <p:sldId id="267" r:id="rId10"/>
    <p:sldId id="281" r:id="rId11"/>
    <p:sldId id="268" r:id="rId12"/>
    <p:sldId id="269" r:id="rId13"/>
    <p:sldId id="307" r:id="rId14"/>
    <p:sldId id="270" r:id="rId15"/>
    <p:sldId id="278" r:id="rId16"/>
    <p:sldId id="279" r:id="rId17"/>
    <p:sldId id="276" r:id="rId18"/>
    <p:sldId id="282" r:id="rId19"/>
    <p:sldId id="283" r:id="rId20"/>
    <p:sldId id="284" r:id="rId21"/>
    <p:sldId id="285" r:id="rId22"/>
    <p:sldId id="28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1207F-ABAF-4690-988B-833BE554191C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0AC8-EE54-435D-A3AE-1C6DACDA87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1207F-ABAF-4690-988B-833BE554191C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0AC8-EE54-435D-A3AE-1C6DACDA8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1207F-ABAF-4690-988B-833BE554191C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0AC8-EE54-435D-A3AE-1C6DACDA8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ECA7598-D206-4205-86C2-155F7E9B5EA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45248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78EE401-55A8-41C8-8178-B62B42B8D1C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84512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194175" cy="2173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25888"/>
            <a:ext cx="4194175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5F7E77A7-222E-40F1-A4B3-46BABA8A2F9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0885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1207F-ABAF-4690-988B-833BE554191C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0AC8-EE54-435D-A3AE-1C6DACDA8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1207F-ABAF-4690-988B-833BE554191C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A70AC8-EE54-435D-A3AE-1C6DACDA8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1207F-ABAF-4690-988B-833BE554191C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0AC8-EE54-435D-A3AE-1C6DACDA8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1207F-ABAF-4690-988B-833BE554191C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0AC8-EE54-435D-A3AE-1C6DACDA8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1207F-ABAF-4690-988B-833BE554191C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0AC8-EE54-435D-A3AE-1C6DACDA8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1207F-ABAF-4690-988B-833BE554191C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0AC8-EE54-435D-A3AE-1C6DACDA8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1207F-ABAF-4690-988B-833BE554191C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0AC8-EE54-435D-A3AE-1C6DACDA8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1207F-ABAF-4690-988B-833BE554191C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0AC8-EE54-435D-A3AE-1C6DACDA8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71207F-ABAF-4690-988B-833BE554191C}" type="datetimeFigureOut">
              <a:rPr lang="ru-RU" smtClean="0"/>
              <a:pPr/>
              <a:t>04.05.2018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A70AC8-EE54-435D-A3AE-1C6DACDA8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470450" cy="2633464"/>
          </a:xfrm>
        </p:spPr>
        <p:txBody>
          <a:bodyPr/>
          <a:lstStyle/>
          <a:p>
            <a:r>
              <a:rPr lang="ru-RU" dirty="0" smtClean="0">
                <a:latin typeface="+mn-lt"/>
              </a:rPr>
              <a:t>Туда, где не слышно голоса </a:t>
            </a:r>
            <a:endParaRPr lang="ru-RU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2959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Г. Маркони и его изобретения</a:t>
            </a:r>
          </a:p>
        </p:txBody>
      </p:sp>
      <p:pic>
        <p:nvPicPr>
          <p:cNvPr id="116739" name="Picture 3" descr="маркони и его радио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contras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79388" y="1484313"/>
            <a:ext cx="4175125" cy="2736850"/>
          </a:xfrm>
        </p:spPr>
      </p:pic>
      <p:pic>
        <p:nvPicPr>
          <p:cNvPr id="116740" name="Picture 4" descr="Маркони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003800" y="1484313"/>
            <a:ext cx="3794125" cy="21732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6741" name="Picture 5" descr="Маркони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708400" y="3590925"/>
            <a:ext cx="4176713" cy="313531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6742" name="Text Box 6"/>
          <p:cNvSpPr txBox="1">
            <a:spLocks noChangeArrowheads="1"/>
          </p:cNvSpPr>
          <p:nvPr/>
        </p:nvSpPr>
        <p:spPr bwMode="auto">
          <a:xfrm>
            <a:off x="323850" y="4365625"/>
            <a:ext cx="3095625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1 радиостанция</a:t>
            </a:r>
          </a:p>
          <a:p>
            <a:pPr>
              <a:spcBef>
                <a:spcPct val="50000"/>
              </a:spcBef>
            </a:pPr>
            <a:r>
              <a:rPr lang="ru-RU"/>
              <a:t>2 радиотелеграф</a:t>
            </a:r>
          </a:p>
          <a:p>
            <a:pPr>
              <a:spcBef>
                <a:spcPct val="50000"/>
              </a:spcBef>
            </a:pPr>
            <a:r>
              <a:rPr lang="ru-RU"/>
              <a:t>3 радиоаппаратура для флота</a:t>
            </a:r>
          </a:p>
        </p:txBody>
      </p:sp>
      <p:sp>
        <p:nvSpPr>
          <p:cNvPr id="116743" name="Text Box 7"/>
          <p:cNvSpPr txBox="1">
            <a:spLocks noChangeArrowheads="1"/>
          </p:cNvSpPr>
          <p:nvPr/>
        </p:nvSpPr>
        <p:spPr bwMode="auto">
          <a:xfrm>
            <a:off x="3924300" y="1700213"/>
            <a:ext cx="360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116744" name="Text Box 8"/>
          <p:cNvSpPr txBox="1">
            <a:spLocks noChangeArrowheads="1"/>
          </p:cNvSpPr>
          <p:nvPr/>
        </p:nvSpPr>
        <p:spPr bwMode="auto">
          <a:xfrm>
            <a:off x="8459788" y="1458913"/>
            <a:ext cx="3603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116745" name="Text Box 9"/>
          <p:cNvSpPr txBox="1">
            <a:spLocks noChangeArrowheads="1"/>
          </p:cNvSpPr>
          <p:nvPr/>
        </p:nvSpPr>
        <p:spPr bwMode="auto">
          <a:xfrm>
            <a:off x="3708400" y="3716338"/>
            <a:ext cx="360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xmlns="" val="32889429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Генрих Герц</a:t>
            </a:r>
            <a:endParaRPr lang="ru-RU" dirty="0"/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457200" y="1600200"/>
            <a:ext cx="4038600" cy="4530725"/>
          </a:xfrm>
          <a:prstGeom prst="rect">
            <a:avLst/>
          </a:prstGeom>
        </p:spPr>
        <p:txBody>
          <a:bodyPr/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ru-RU" dirty="0" err="1"/>
              <a:t>Ге́нрих</a:t>
            </a:r>
            <a:r>
              <a:rPr lang="ru-RU" dirty="0"/>
              <a:t> </a:t>
            </a:r>
            <a:r>
              <a:rPr lang="ru-RU" dirty="0" err="1"/>
              <a:t>Ру́дольф</a:t>
            </a:r>
            <a:r>
              <a:rPr lang="ru-RU" dirty="0"/>
              <a:t> Герц (</a:t>
            </a:r>
            <a:r>
              <a:rPr lang="ru-RU" dirty="0" smtClean="0"/>
              <a:t>22 </a:t>
            </a:r>
            <a:r>
              <a:rPr lang="ru-RU" dirty="0"/>
              <a:t>февраля 1857, Гамбург — 1 января 1894, Бонн) — немецкий </a:t>
            </a:r>
            <a:r>
              <a:rPr lang="ru-RU" dirty="0" smtClean="0"/>
              <a:t>физик. С </a:t>
            </a:r>
            <a:r>
              <a:rPr lang="ru-RU" dirty="0"/>
              <a:t>1885 по 1889 гг. был профессором физики Университета в Карлсруэ. С 1889 года — профессор физики университета в Бонне</a:t>
            </a:r>
            <a:r>
              <a:rPr lang="ru-RU" dirty="0">
                <a:solidFill>
                  <a:schemeClr val="hlink"/>
                </a:solidFill>
              </a:rPr>
              <a:t>.</a:t>
            </a: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219700" y="1196975"/>
            <a:ext cx="3695700" cy="46799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8102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Эдвин </a:t>
            </a:r>
            <a:r>
              <a:rPr lang="ru-RU" dirty="0" err="1" smtClean="0"/>
              <a:t>Армстронг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2584" y="1773777"/>
            <a:ext cx="3227832" cy="4178808"/>
          </a:xfr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ru-RU" dirty="0" err="1"/>
              <a:t>Э́двин</a:t>
            </a:r>
            <a:r>
              <a:rPr lang="ru-RU" dirty="0"/>
              <a:t> </a:t>
            </a:r>
            <a:r>
              <a:rPr lang="ru-RU" dirty="0" err="1"/>
              <a:t>Го́вард</a:t>
            </a:r>
            <a:r>
              <a:rPr lang="ru-RU" dirty="0"/>
              <a:t> </a:t>
            </a:r>
            <a:r>
              <a:rPr lang="ru-RU" dirty="0" err="1"/>
              <a:t>А́рмстронг</a:t>
            </a:r>
            <a:r>
              <a:rPr lang="ru-RU" dirty="0"/>
              <a:t> </a:t>
            </a:r>
            <a:r>
              <a:rPr lang="ru-RU" dirty="0" smtClean="0"/>
              <a:t>(18 </a:t>
            </a:r>
            <a:r>
              <a:rPr lang="ru-RU" dirty="0"/>
              <a:t>декабря 1890, Нью-Йорк — 31 января 1954, там же) — выдающийся американский радиоинженер и изобретатель. Родился в Нью-Йорке, окончил Колумбийский университет, в котором впоследствии занимал должность профессора.</a:t>
            </a:r>
          </a:p>
        </p:txBody>
      </p:sp>
    </p:spTree>
    <p:extLst>
      <p:ext uri="{BB962C8B-B14F-4D97-AF65-F5344CB8AC3E}">
        <p14:creationId xmlns:p14="http://schemas.microsoft.com/office/powerpoint/2010/main" xmlns="" val="156102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62_1006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357298"/>
            <a:ext cx="1930400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282" y="928670"/>
            <a:ext cx="892971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Родился в 1859г. На Урале в городе Краснотурьинск. 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Учился в начальном духовном училище. В детстве 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любил мастерить игрушки и простые технические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устройства. После окончания  общеобразовательных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классов поступил на физико-математический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факультет Петербургского университета. Успешно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окончив в 1882г. университет, А.С.Попов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поступил преподавателем в Минный офицерский  класс в Кронштадте. Свободное время он посвящает физическим опытам и изучению электромагнитных колебаний. В 1901г. Попов стал профессором Петербургского электротехнического института, а в 1905г. его выбрали директором этого института. Ему пришлось бороться с царскими чиновниками за демографические права студентов. Это подорвало силы учёного и он скоропостижно скончался в 1906 году.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47228" y="285728"/>
            <a:ext cx="59110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 dirty="0" smtClean="0">
                <a:latin typeface="Calibri" pitchFamily="34" charset="0"/>
              </a:rPr>
              <a:t>Александр Степанович Попов</a:t>
            </a:r>
            <a:endParaRPr lang="ru-RU" sz="3200" b="1" i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457200" y="277813"/>
            <a:ext cx="8229600" cy="703262"/>
          </a:xfrm>
          <a:prstGeom prst="rect">
            <a:avLst/>
          </a:prstGeom>
        </p:spPr>
        <p:txBody>
          <a:bodyPr/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smtClean="0">
                <a:solidFill>
                  <a:schemeClr val="tx1"/>
                </a:solidFill>
              </a:rPr>
              <a:t>Радиоприемник  А.С.Попова</a:t>
            </a:r>
            <a:endParaRPr lang="ru-RU" sz="400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>
          <a:xfrm>
            <a:off x="457200" y="1125538"/>
            <a:ext cx="4038600" cy="5005387"/>
          </a:xfrm>
          <a:prstGeom prst="rect">
            <a:avLst/>
          </a:prstGeom>
        </p:spPr>
        <p:txBody>
          <a:bodyPr/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smtClean="0"/>
              <a:t>После кропотливых экспериментов и усовершенствований Попов сделал этот индикатор достаточно чувствительным.</a:t>
            </a:r>
          </a:p>
          <a:p>
            <a:r>
              <a:rPr lang="ru-RU" sz="2000" b="1" smtClean="0"/>
              <a:t>Использовав когерер, реле, электрический звонок попов создал прибор для обнаружения и регистрации электрических колебаний </a:t>
            </a:r>
            <a:r>
              <a:rPr lang="ru-RU" sz="2000" b="1" u="sng" smtClean="0"/>
              <a:t>радиоприемник</a:t>
            </a:r>
            <a:endParaRPr lang="ru-RU" sz="2000" b="1" u="sng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356100" y="1196975"/>
            <a:ext cx="4608513" cy="46799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572000" y="5876925"/>
            <a:ext cx="45720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dirty="0"/>
              <a:t>Радиоприемник </a:t>
            </a:r>
            <a:r>
              <a:rPr lang="ru-RU" dirty="0" err="1"/>
              <a:t>А.С.Попова</a:t>
            </a:r>
            <a:r>
              <a:rPr lang="ru-RU" dirty="0"/>
              <a:t>  хранится в Центральном музее связи  в </a:t>
            </a:r>
            <a:r>
              <a:rPr lang="ru-RU" dirty="0" smtClean="0"/>
              <a:t>Санкт-Петербурге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3701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008062"/>
          </a:xfrm>
        </p:spPr>
        <p:txBody>
          <a:bodyPr/>
          <a:lstStyle/>
          <a:p>
            <a:r>
              <a:rPr lang="ru-RU"/>
              <a:t>Оценка вклада Попова в науку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628775"/>
            <a:ext cx="4398963" cy="4114800"/>
          </a:xfrm>
        </p:spPr>
        <p:txBody>
          <a:bodyPr/>
          <a:lstStyle/>
          <a:p>
            <a:r>
              <a:rPr lang="ru-RU" sz="2400"/>
              <a:t>В 1945 г. в СССР установлен праздник День радио - 7 мая</a:t>
            </a:r>
            <a:r>
              <a:rPr lang="en-US" sz="2400"/>
              <a:t>.</a:t>
            </a:r>
            <a:endParaRPr lang="ru-RU" sz="2400"/>
          </a:p>
          <a:p>
            <a:r>
              <a:rPr lang="ru-RU" sz="2400"/>
              <a:t>Именем Попова названы: </a:t>
            </a:r>
            <a:br>
              <a:rPr lang="ru-RU" sz="2400"/>
            </a:br>
            <a:r>
              <a:rPr lang="ru-RU" sz="2400"/>
              <a:t>-астероид</a:t>
            </a:r>
            <a:r>
              <a:rPr lang="en-US" sz="2400"/>
              <a:t>,</a:t>
            </a:r>
            <a:r>
              <a:rPr lang="ru-RU" sz="2400"/>
              <a:t> </a:t>
            </a:r>
            <a:br>
              <a:rPr lang="ru-RU" sz="2400"/>
            </a:br>
            <a:r>
              <a:rPr lang="ru-RU" sz="2400"/>
              <a:t>-кратер на Луне</a:t>
            </a:r>
            <a:r>
              <a:rPr lang="en-US" sz="2400"/>
              <a:t>,</a:t>
            </a:r>
            <a:r>
              <a:rPr lang="ru-RU" sz="2400"/>
              <a:t> </a:t>
            </a:r>
            <a:br>
              <a:rPr lang="ru-RU" sz="2400"/>
            </a:br>
            <a:r>
              <a:rPr lang="ru-RU" sz="2400"/>
              <a:t>-музей связи в Москве</a:t>
            </a:r>
            <a:r>
              <a:rPr lang="en-US" sz="2400"/>
              <a:t>,</a:t>
            </a:r>
            <a:r>
              <a:rPr lang="ru-RU" sz="2400"/>
              <a:t> </a:t>
            </a:r>
            <a:br>
              <a:rPr lang="ru-RU" sz="2400"/>
            </a:br>
            <a:r>
              <a:rPr lang="ru-RU" sz="2400"/>
              <a:t>-приборостроительный </a:t>
            </a:r>
            <a:br>
              <a:rPr lang="ru-RU" sz="2400"/>
            </a:br>
            <a:r>
              <a:rPr lang="ru-RU" sz="2400"/>
              <a:t>   завод в Омске</a:t>
            </a:r>
            <a:r>
              <a:rPr lang="en-US" sz="2400"/>
              <a:t>,</a:t>
            </a:r>
            <a:r>
              <a:rPr lang="ru-RU" sz="2400"/>
              <a:t> </a:t>
            </a:r>
            <a:br>
              <a:rPr lang="ru-RU" sz="2400"/>
            </a:br>
            <a:r>
              <a:rPr lang="ru-RU" sz="2400"/>
              <a:t>-улицы в разных городах</a:t>
            </a:r>
            <a:r>
              <a:rPr lang="en-US" sz="2400"/>
              <a:t>.</a:t>
            </a:r>
            <a:endParaRPr lang="ru-RU" sz="2400"/>
          </a:p>
        </p:txBody>
      </p:sp>
      <p:pic>
        <p:nvPicPr>
          <p:cNvPr id="56327" name="Picture 7" descr="Popov_Monument_Краснотурьинск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23850" y="1196975"/>
            <a:ext cx="3835400" cy="518477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6328" name="Text Box 8"/>
          <p:cNvSpPr txBox="1">
            <a:spLocks noChangeArrowheads="1"/>
          </p:cNvSpPr>
          <p:nvPr/>
        </p:nvSpPr>
        <p:spPr bwMode="auto">
          <a:xfrm>
            <a:off x="0" y="6381750"/>
            <a:ext cx="47513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Памятник А</a:t>
            </a:r>
            <a:r>
              <a:rPr lang="en-US"/>
              <a:t>.</a:t>
            </a:r>
            <a:r>
              <a:rPr lang="ru-RU"/>
              <a:t>С</a:t>
            </a:r>
            <a:r>
              <a:rPr lang="en-US"/>
              <a:t>.</a:t>
            </a:r>
            <a:r>
              <a:rPr lang="ru-RU"/>
              <a:t> Попову в Краснотурьинске</a:t>
            </a:r>
          </a:p>
        </p:txBody>
      </p:sp>
    </p:spTree>
    <p:extLst>
      <p:ext uri="{BB962C8B-B14F-4D97-AF65-F5344CB8AC3E}">
        <p14:creationId xmlns:p14="http://schemas.microsoft.com/office/powerpoint/2010/main" xmlns="" val="270070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8" name="Rectangle 10"/>
          <p:cNvSpPr>
            <a:spLocks noGrp="1" noChangeArrowheads="1"/>
          </p:cNvSpPr>
          <p:nvPr>
            <p:ph type="title" sz="quarter"/>
          </p:nvPr>
        </p:nvSpPr>
        <p:spPr>
          <a:xfrm>
            <a:off x="107950" y="381000"/>
            <a:ext cx="8928100" cy="887413"/>
          </a:xfrm>
        </p:spPr>
        <p:txBody>
          <a:bodyPr>
            <a:normAutofit fontScale="90000"/>
          </a:bodyPr>
          <a:lstStyle/>
          <a:p>
            <a:r>
              <a:rPr lang="ru-RU" sz="4000"/>
              <a:t>Почтовые марки, посвященные Попову А</a:t>
            </a:r>
            <a:r>
              <a:rPr lang="en-US" sz="4000"/>
              <a:t>.</a:t>
            </a:r>
            <a:r>
              <a:rPr lang="ru-RU" sz="4000"/>
              <a:t>С</a:t>
            </a:r>
            <a:r>
              <a:rPr lang="en-US" sz="4000"/>
              <a:t>.</a:t>
            </a:r>
            <a:endParaRPr lang="ru-RU" sz="4000"/>
          </a:p>
        </p:txBody>
      </p:sp>
      <p:pic>
        <p:nvPicPr>
          <p:cNvPr id="58385" name="Picture 17" descr="1989_CPA_611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50825" y="908050"/>
            <a:ext cx="2220913" cy="309721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8387" name="Picture 19" descr="Stamp_Popov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268538" y="3213100"/>
            <a:ext cx="2354262" cy="331311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8388" name="Picture 20" descr="USSR_stamp_1945_CPA_978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50825" y="4076700"/>
            <a:ext cx="1863725" cy="2592388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8389" name="Picture 21" descr="Космическая_радиосвязь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025" y="3789363"/>
            <a:ext cx="2159000" cy="2881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8386" name="Picture 18" descr="A_s_popov_zegel_kl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427538" y="1484313"/>
            <a:ext cx="2312987" cy="372427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4242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НФОРМАТИKА 13\Desktop\внеклассное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5682" y="278226"/>
            <a:ext cx="7180844" cy="4951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3744" y="5598940"/>
            <a:ext cx="8204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Отличный связист </a:t>
            </a:r>
            <a:r>
              <a:rPr lang="ru-RU" sz="2400"/>
              <a:t>красноармеец </a:t>
            </a:r>
            <a:r>
              <a:rPr lang="ru-RU" sz="2400" smtClean="0"/>
              <a:t>Н.И</a:t>
            </a:r>
            <a:r>
              <a:rPr lang="ru-RU" sz="2400" dirty="0" smtClean="0"/>
              <a:t>. Иванов </a:t>
            </a:r>
            <a:r>
              <a:rPr lang="ru-RU" sz="2400" dirty="0"/>
              <a:t>под огнем противника</a:t>
            </a:r>
          </a:p>
        </p:txBody>
      </p:sp>
    </p:spTree>
    <p:extLst>
      <p:ext uri="{BB962C8B-B14F-4D97-AF65-F5344CB8AC3E}">
        <p14:creationId xmlns:p14="http://schemas.microsoft.com/office/powerpoint/2010/main" xmlns="" val="78282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ИНФОРМАТИKА 13\Desktop\внеклассное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934" y="404664"/>
            <a:ext cx="7544439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flipH="1">
            <a:off x="751196" y="5620598"/>
            <a:ext cx="75444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Советские </a:t>
            </a:r>
            <a:r>
              <a:rPr lang="ru-RU" sz="2800" b="1" dirty="0"/>
              <a:t>связисты</a:t>
            </a:r>
            <a:r>
              <a:rPr lang="ru-RU" sz="2800" dirty="0"/>
              <a:t> прокладывают кабель на наблюдательный пункт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64304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ИНФОРМАТИKА 13\Desktop\внеклассное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332656"/>
            <a:ext cx="7547168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5589240"/>
            <a:ext cx="81369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Связисты 8-ой гвардейской стрелковой дивизии прокладывают связь</a:t>
            </a:r>
          </a:p>
        </p:txBody>
      </p:sp>
    </p:spTree>
    <p:extLst>
      <p:ext uri="{BB962C8B-B14F-4D97-AF65-F5344CB8AC3E}">
        <p14:creationId xmlns:p14="http://schemas.microsoft.com/office/powerpoint/2010/main" xmlns="" val="90143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Необычные средства связи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defRPr/>
            </a:pPr>
            <a:endParaRPr lang="ru-RU" sz="2400" dirty="0" smtClean="0"/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ru-RU" sz="2400" dirty="0" smtClean="0"/>
              <a:t>С </a:t>
            </a:r>
            <a:r>
              <a:rPr lang="ru-RU" sz="2400" dirty="0"/>
              <a:t>древних времен человечество искало и совершенствовало средства обмена информацией.</a:t>
            </a: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ru-RU" sz="2400" dirty="0"/>
              <a:t> На малые расстояния сообщения передавались жестами и речью.</a:t>
            </a: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ru-RU" sz="2400" dirty="0"/>
              <a:t>Для передачи сообщений на большие расстояния использовали дым костров, звуки барабанов.</a:t>
            </a: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endParaRPr lang="ru-RU" dirty="0"/>
          </a:p>
          <a:p>
            <a:pPr>
              <a:lnSpc>
                <a:spcPct val="80000"/>
              </a:lnSpc>
              <a:defRPr/>
            </a:pPr>
            <a:endParaRPr lang="ru-RU" dirty="0"/>
          </a:p>
          <a:p>
            <a:pPr marL="137160" indent="0">
              <a:lnSpc>
                <a:spcPct val="80000"/>
              </a:lnSpc>
              <a:buNone/>
              <a:defRPr/>
            </a:pPr>
            <a:endParaRPr lang="ru-RU" dirty="0"/>
          </a:p>
          <a:p>
            <a:pPr>
              <a:lnSpc>
                <a:spcPct val="80000"/>
              </a:lnSpc>
              <a:defRPr/>
            </a:pPr>
            <a:endParaRPr lang="ru-RU" dirty="0"/>
          </a:p>
          <a:p>
            <a:endParaRPr lang="ru-RU" dirty="0"/>
          </a:p>
        </p:txBody>
      </p:sp>
      <p:pic>
        <p:nvPicPr>
          <p:cNvPr id="4" name="Picture 8" descr="jembe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7014120" y="4869160"/>
            <a:ext cx="2016125" cy="151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QCAZFMY8NCAOD1SGLCAEMMSUICAV198LGCA1D3GQ3CA6BZV36CA4FEUR7CAKH2L1VCAD5C1RXCASFRXYYCAHWE1L4CAE7BADVCATECHOLCAATMQWMCAVGGTA0CAP8Q21ECAWW0JD1CA47829SCAYP0A0HCAMH9ZF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0621" y="1196752"/>
            <a:ext cx="1495425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568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НФОРМАТИKА 13\Desktop\внеклассное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2939" y="260648"/>
            <a:ext cx="7704856" cy="5063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5445224"/>
            <a:ext cx="8424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Советские связисты прокладывают линию связи во время уличных боев в Тарту (Эстония).</a:t>
            </a:r>
          </a:p>
        </p:txBody>
      </p:sp>
    </p:spTree>
    <p:extLst>
      <p:ext uri="{BB962C8B-B14F-4D97-AF65-F5344CB8AC3E}">
        <p14:creationId xmlns:p14="http://schemas.microsoft.com/office/powerpoint/2010/main" xmlns="" val="27289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НФОРМАТИKА 13\Desktop\внеклассное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2988"/>
            <a:ext cx="7776864" cy="5144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77348" y="5661248"/>
            <a:ext cx="40773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/>
              <a:t>Бои в Будапеште. 1945 г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30234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НФОРМАТИKА 13\Desktop\внеклассное\Памятник связист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1" y="1530762"/>
            <a:ext cx="5832648" cy="3877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Памятник в честь военных связистов (г. Можайск)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5473005"/>
            <a:ext cx="82089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Вечная память воинам-связистам, павшим на полях сражений в годы Великой Отечественной войны  1941 – 1945 </a:t>
            </a:r>
            <a:r>
              <a:rPr lang="ru-RU" sz="2800" dirty="0" smtClean="0"/>
              <a:t>гг.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68573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/>
              <a:t>Самый очевидный способ передачи информации </a:t>
            </a:r>
            <a:br>
              <a:rPr lang="ru-RU" sz="2700" dirty="0"/>
            </a:br>
            <a:r>
              <a:rPr lang="ru-RU" sz="2700" dirty="0"/>
              <a:t>на большие дистанции — это посылка гонцов</a:t>
            </a:r>
            <a:r>
              <a:rPr lang="ru-RU" dirty="0"/>
              <a:t>.</a:t>
            </a:r>
          </a:p>
        </p:txBody>
      </p:sp>
      <p:pic>
        <p:nvPicPr>
          <p:cNvPr id="4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3"/>
            <a:ext cx="3987915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4" descr="1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076056" y="1484783"/>
            <a:ext cx="3382962" cy="4752975"/>
          </a:xfrm>
          <a:prstGeom prst="rect">
            <a:avLst/>
          </a:prstGeom>
          <a:noFill/>
          <a:ln w="76200">
            <a:solidFill>
              <a:srgbClr val="660033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7279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Узелковое письмо</a:t>
            </a:r>
          </a:p>
        </p:txBody>
      </p:sp>
      <p:pic>
        <p:nvPicPr>
          <p:cNvPr id="6" name="Рисунок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3168352" cy="4546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97334" y="2276872"/>
            <a:ext cx="4656805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9259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93838" y="1697037"/>
            <a:ext cx="8688387" cy="1081087"/>
          </a:xfrm>
          <a:prstGeom prst="rect">
            <a:avLst/>
          </a:prstGeom>
        </p:spPr>
        <p:txBody>
          <a:bodyPr/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defRPr/>
            </a:pPr>
            <a:r>
              <a:rPr lang="ru-RU" sz="2400" smtClean="0"/>
              <a:t>Связь с помощью зажигаемых на возвышенностях огней была очень распространена в древности.</a:t>
            </a:r>
            <a:r>
              <a:rPr lang="ru-RU" sz="2000" smtClean="0"/>
              <a:t> </a:t>
            </a:r>
          </a:p>
          <a:p>
            <a:pPr>
              <a:lnSpc>
                <a:spcPct val="80000"/>
              </a:lnSpc>
              <a:defRPr/>
            </a:pPr>
            <a:endParaRPr lang="ru-RU" sz="2000" dirty="0" smtClean="0"/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4395950" y="5872162"/>
            <a:ext cx="4708525" cy="649287"/>
          </a:xfrm>
          <a:prstGeom prst="rect">
            <a:avLst/>
          </a:prstGeom>
        </p:spPr>
        <p:txBody>
          <a:bodyPr/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80000"/>
              </a:lnSpc>
              <a:defRPr/>
            </a:pPr>
            <a:r>
              <a:rPr lang="ru-RU" sz="1800" i="1" smtClean="0"/>
              <a:t>Факельный телеграф в Древней Греции.</a:t>
            </a:r>
            <a:endParaRPr lang="ru-RU" sz="1800" smtClean="0"/>
          </a:p>
          <a:p>
            <a:pPr lvl="1">
              <a:lnSpc>
                <a:spcPct val="80000"/>
              </a:lnSpc>
              <a:defRPr/>
            </a:pPr>
            <a:endParaRPr lang="ru-RU" dirty="0" smtClean="0"/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5262725" y="3619499"/>
            <a:ext cx="327342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/>
              <a:t>          </a:t>
            </a: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174788" y="5729287"/>
            <a:ext cx="422116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ru-RU" i="1"/>
              <a:t>Костровая</a:t>
            </a:r>
            <a:r>
              <a:rPr lang="ru-RU" b="1" i="1"/>
              <a:t> </a:t>
            </a:r>
            <a:r>
              <a:rPr lang="ru-RU" i="1"/>
              <a:t>связь на Кавказе</a:t>
            </a:r>
            <a:r>
              <a:rPr lang="ru-RU" sz="2400" i="1"/>
              <a:t>.</a:t>
            </a:r>
            <a:endParaRPr lang="ru-RU" sz="2400"/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013" y="2947987"/>
            <a:ext cx="4198937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3" descr="caesar_fig4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02363" y="2947987"/>
            <a:ext cx="3851275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Световая связь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8223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Александр Степанович </a:t>
            </a:r>
            <a:r>
              <a:rPr lang="ru-RU" dirty="0" smtClean="0"/>
              <a:t>Попов</a:t>
            </a:r>
            <a:endParaRPr lang="ru-RU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ru-RU" sz="4000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" y="1600200"/>
            <a:ext cx="5183188" cy="4530725"/>
          </a:xfrm>
          <a:prstGeom prst="rect">
            <a:avLst/>
          </a:prstGeom>
        </p:spPr>
        <p:txBody>
          <a:bodyPr/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dirty="0" smtClean="0"/>
              <a:t>(4 (16) марта 1859, посёлок </a:t>
            </a:r>
            <a:r>
              <a:rPr lang="ru-RU" dirty="0" err="1" smtClean="0"/>
              <a:t>Турьинские</a:t>
            </a:r>
            <a:r>
              <a:rPr lang="ru-RU" dirty="0" smtClean="0"/>
              <a:t> Рудники Пермской губернии (ныне город Краснотурьинск, Свердловская область) — 31 декабря 1905 (13 января 1906), Петербург) — русский физик и электротехник, профессор. </a:t>
            </a:r>
          </a:p>
        </p:txBody>
      </p:sp>
      <p:pic>
        <p:nvPicPr>
          <p:cNvPr id="5" name="Picture 4" descr="250px-Popo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876925" y="1730375"/>
            <a:ext cx="2730500" cy="364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3135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Никола Тесла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2132856"/>
            <a:ext cx="4038600" cy="3317201"/>
          </a:xfrm>
        </p:spPr>
      </p:pic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72272" cy="4565103"/>
          </a:xfrm>
        </p:spPr>
        <p:txBody>
          <a:bodyPr>
            <a:normAutofit/>
          </a:bodyPr>
          <a:lstStyle/>
          <a:p>
            <a:pPr algn="ctr"/>
            <a:r>
              <a:rPr lang="ru-RU" dirty="0" err="1"/>
              <a:t>Ни́кола</a:t>
            </a:r>
            <a:r>
              <a:rPr lang="ru-RU" dirty="0"/>
              <a:t> </a:t>
            </a:r>
            <a:r>
              <a:rPr lang="ru-RU" dirty="0" err="1" smtClean="0"/>
              <a:t>Те́сла</a:t>
            </a:r>
            <a:r>
              <a:rPr lang="ru-RU" dirty="0" smtClean="0"/>
              <a:t>,  </a:t>
            </a:r>
            <a:r>
              <a:rPr lang="ru-RU" dirty="0"/>
              <a:t>10 июля 1856, </a:t>
            </a:r>
            <a:r>
              <a:rPr lang="ru-RU" dirty="0" err="1"/>
              <a:t>Смилян</a:t>
            </a:r>
            <a:r>
              <a:rPr lang="ru-RU" dirty="0"/>
              <a:t>, Австрийская империя, ныне в Хорватии — 7 января 1943, Нью-Йорк, </a:t>
            </a:r>
            <a:r>
              <a:rPr lang="ru-RU" dirty="0" smtClean="0"/>
              <a:t>США </a:t>
            </a:r>
            <a:r>
              <a:rPr lang="ru-RU" dirty="0"/>
              <a:t>— изобретатель в области </a:t>
            </a:r>
            <a:r>
              <a:rPr lang="ru-RU" dirty="0" smtClean="0"/>
              <a:t>электротехники и радиотехники, инженер</a:t>
            </a:r>
            <a:r>
              <a:rPr lang="ru-RU" dirty="0"/>
              <a:t>, физик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0820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Эдуард Бранли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2060848"/>
            <a:ext cx="4122286" cy="294449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err="1"/>
              <a:t>Эдуа́рд</a:t>
            </a:r>
            <a:r>
              <a:rPr lang="ru-RU" dirty="0"/>
              <a:t> </a:t>
            </a:r>
            <a:r>
              <a:rPr lang="ru-RU" dirty="0" smtClean="0"/>
              <a:t>Бранли́; </a:t>
            </a:r>
            <a:r>
              <a:rPr lang="ru-RU" dirty="0"/>
              <a:t>23 октября 1844 — 24 марта 1940) — французский изобретатель, физик и инженер; один из изобретателей радио. Член Французской академии наук (1911).</a:t>
            </a:r>
          </a:p>
        </p:txBody>
      </p:sp>
    </p:spTree>
    <p:extLst>
      <p:ext uri="{BB962C8B-B14F-4D97-AF65-F5344CB8AC3E}">
        <p14:creationId xmlns:p14="http://schemas.microsoft.com/office/powerpoint/2010/main" xmlns="" val="178933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200px-Guglielmo_Marcon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868144" y="1914040"/>
            <a:ext cx="2940447" cy="4150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Гульельмо</a:t>
            </a:r>
            <a:r>
              <a:rPr lang="ru-RU" dirty="0" smtClean="0"/>
              <a:t> Маркони</a:t>
            </a:r>
            <a:endParaRPr lang="ru-RU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ru-RU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700337" y="1966130"/>
            <a:ext cx="4968552" cy="4616450"/>
          </a:xfrm>
          <a:prstGeom prst="rect">
            <a:avLst/>
          </a:prstGeom>
        </p:spPr>
        <p:txBody>
          <a:bodyPr/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dirty="0" err="1" smtClean="0"/>
              <a:t>Гульельмо</a:t>
            </a:r>
            <a:r>
              <a:rPr lang="ru-RU" dirty="0" smtClean="0"/>
              <a:t> Маркони (25 апреля 1874, Болонья — 20 июля 1937, Рим) — маркиз, итальянский радиотехник и предприниматель, один из изобретателей радио; лауреат Нобелевской премии по физике за 1909 год</a:t>
            </a:r>
          </a:p>
        </p:txBody>
      </p:sp>
    </p:spTree>
    <p:extLst>
      <p:ext uri="{BB962C8B-B14F-4D97-AF65-F5344CB8AC3E}">
        <p14:creationId xmlns:p14="http://schemas.microsoft.com/office/powerpoint/2010/main" xmlns="" val="403152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270</TotalTime>
  <Words>410</Words>
  <Application>Microsoft Office PowerPoint</Application>
  <PresentationFormat>Экран (4:3)</PresentationFormat>
  <Paragraphs>56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Апекс</vt:lpstr>
      <vt:lpstr>Туда, где не слышно голоса </vt:lpstr>
      <vt:lpstr>Необычные средства связи</vt:lpstr>
      <vt:lpstr>Самый очевидный способ передачи информации  на большие дистанции — это посылка гонцов.</vt:lpstr>
      <vt:lpstr>Узелковое письмо</vt:lpstr>
      <vt:lpstr>Световая связь</vt:lpstr>
      <vt:lpstr>Александр Степанович Попов</vt:lpstr>
      <vt:lpstr>Никола Тесла</vt:lpstr>
      <vt:lpstr>Эдуард Бранли</vt:lpstr>
      <vt:lpstr>Гульельмо Маркони</vt:lpstr>
      <vt:lpstr>Г. Маркони и его изобретения</vt:lpstr>
      <vt:lpstr>Генрих Герц</vt:lpstr>
      <vt:lpstr>Эдвин Армстронг</vt:lpstr>
      <vt:lpstr>Слайд 13</vt:lpstr>
      <vt:lpstr>Слайд 14</vt:lpstr>
      <vt:lpstr>Оценка вклада Попова в науку</vt:lpstr>
      <vt:lpstr>Почтовые марки, посвященные Попову А.С.</vt:lpstr>
      <vt:lpstr>Слайд 17</vt:lpstr>
      <vt:lpstr>Слайд 18</vt:lpstr>
      <vt:lpstr>Слайд 19</vt:lpstr>
      <vt:lpstr>Слайд 20</vt:lpstr>
      <vt:lpstr>Слайд 21</vt:lpstr>
      <vt:lpstr>Памятник в честь военных связистов (г. Можайск)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Туда, где не слышно голоса</dc:title>
  <dc:creator>ИНФОРМАТИKА 13</dc:creator>
  <cp:lastModifiedBy>Admin</cp:lastModifiedBy>
  <cp:revision>24</cp:revision>
  <dcterms:created xsi:type="dcterms:W3CDTF">2015-02-06T10:54:24Z</dcterms:created>
  <dcterms:modified xsi:type="dcterms:W3CDTF">2018-05-04T05:10:55Z</dcterms:modified>
</cp:coreProperties>
</file>