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8" r:id="rId8"/>
    <p:sldId id="263" r:id="rId9"/>
    <p:sldId id="264" r:id="rId10"/>
    <p:sldId id="265" r:id="rId11"/>
    <p:sldId id="266" r:id="rId12"/>
    <p:sldId id="256" r:id="rId13"/>
    <p:sldId id="273" r:id="rId14"/>
    <p:sldId id="274" r:id="rId15"/>
    <p:sldId id="275"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141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3FA0D4-2930-4EB8-A481-670886B99674}"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ru-RU"/>
        </a:p>
      </dgm:t>
    </dgm:pt>
    <dgm:pt modelId="{B3C93490-DC71-41DE-AAF0-5B2C2952E127}">
      <dgm:prSet phldrT="[Текст]" phldr="1"/>
      <dgm:spPr/>
      <dgm:t>
        <a:bodyPr/>
        <a:lstStyle/>
        <a:p>
          <a:endParaRPr lang="ru-RU"/>
        </a:p>
      </dgm:t>
    </dgm:pt>
    <dgm:pt modelId="{B5098447-FD5E-45E3-A964-25D4645885D6}" type="parTrans" cxnId="{552961A5-8287-4FFA-9A64-74005AA812BE}">
      <dgm:prSet/>
      <dgm:spPr/>
      <dgm:t>
        <a:bodyPr/>
        <a:lstStyle/>
        <a:p>
          <a:endParaRPr lang="ru-RU"/>
        </a:p>
      </dgm:t>
    </dgm:pt>
    <dgm:pt modelId="{520AC3B2-7C01-4A93-914C-4ABD4FFA9753}" type="sibTrans" cxnId="{552961A5-8287-4FFA-9A64-74005AA812BE}">
      <dgm:prSet/>
      <dgm:spPr/>
      <dgm:t>
        <a:bodyPr/>
        <a:lstStyle/>
        <a:p>
          <a:endParaRPr lang="ru-RU"/>
        </a:p>
      </dgm:t>
    </dgm:pt>
    <dgm:pt modelId="{115FB8EA-3564-4361-9646-A7E2B764CD2C}">
      <dgm:prSet phldrT="[Текст]" phldr="1"/>
      <dgm:spPr/>
      <dgm:t>
        <a:bodyPr/>
        <a:lstStyle/>
        <a:p>
          <a:endParaRPr lang="ru-RU"/>
        </a:p>
      </dgm:t>
    </dgm:pt>
    <dgm:pt modelId="{5C123AED-656D-4736-A836-DC231AFB03D8}" type="parTrans" cxnId="{8FC1D4B6-4AC9-4FDE-AF43-F1EF662AFE0D}">
      <dgm:prSet/>
      <dgm:spPr/>
      <dgm:t>
        <a:bodyPr/>
        <a:lstStyle/>
        <a:p>
          <a:endParaRPr lang="ru-RU"/>
        </a:p>
      </dgm:t>
    </dgm:pt>
    <dgm:pt modelId="{9A62B5BF-76E9-47C2-B72C-DF42C927222D}" type="sibTrans" cxnId="{8FC1D4B6-4AC9-4FDE-AF43-F1EF662AFE0D}">
      <dgm:prSet/>
      <dgm:spPr/>
      <dgm:t>
        <a:bodyPr/>
        <a:lstStyle/>
        <a:p>
          <a:endParaRPr lang="ru-RU"/>
        </a:p>
      </dgm:t>
    </dgm:pt>
    <dgm:pt modelId="{DA9C30A3-7A32-4A56-B7E4-CC9F0563C6F2}">
      <dgm:prSet phldrT="[Текст]" phldr="1"/>
      <dgm:spPr/>
      <dgm:t>
        <a:bodyPr/>
        <a:lstStyle/>
        <a:p>
          <a:endParaRPr lang="ru-RU"/>
        </a:p>
      </dgm:t>
    </dgm:pt>
    <dgm:pt modelId="{31CB1549-C140-4D56-BBB8-B533E9A47505}" type="parTrans" cxnId="{50EE8024-FA8C-4B52-B9B4-4A5F36F22BD6}">
      <dgm:prSet/>
      <dgm:spPr/>
      <dgm:t>
        <a:bodyPr/>
        <a:lstStyle/>
        <a:p>
          <a:endParaRPr lang="ru-RU"/>
        </a:p>
      </dgm:t>
    </dgm:pt>
    <dgm:pt modelId="{FF601770-2761-4E6C-BBC5-538DDB6A3A03}" type="sibTrans" cxnId="{50EE8024-FA8C-4B52-B9B4-4A5F36F22BD6}">
      <dgm:prSet/>
      <dgm:spPr/>
      <dgm:t>
        <a:bodyPr/>
        <a:lstStyle/>
        <a:p>
          <a:endParaRPr lang="ru-RU"/>
        </a:p>
      </dgm:t>
    </dgm:pt>
    <dgm:pt modelId="{9E22F0EC-93AB-4AD3-B709-C0CDE506E82F}">
      <dgm:prSet phldrT="[Текст]" phldr="1"/>
      <dgm:spPr/>
      <dgm:t>
        <a:bodyPr/>
        <a:lstStyle/>
        <a:p>
          <a:endParaRPr lang="ru-RU"/>
        </a:p>
      </dgm:t>
    </dgm:pt>
    <dgm:pt modelId="{3BB87BDC-3EBE-464C-8B3E-D6F51833E4B5}" type="parTrans" cxnId="{B1C83E87-DEE3-484B-8104-1EE387EF6202}">
      <dgm:prSet/>
      <dgm:spPr/>
      <dgm:t>
        <a:bodyPr/>
        <a:lstStyle/>
        <a:p>
          <a:endParaRPr lang="ru-RU"/>
        </a:p>
      </dgm:t>
    </dgm:pt>
    <dgm:pt modelId="{6117079F-33C5-436A-B2D6-F1C6A3699A38}" type="sibTrans" cxnId="{B1C83E87-DEE3-484B-8104-1EE387EF6202}">
      <dgm:prSet/>
      <dgm:spPr/>
      <dgm:t>
        <a:bodyPr/>
        <a:lstStyle/>
        <a:p>
          <a:endParaRPr lang="ru-RU"/>
        </a:p>
      </dgm:t>
    </dgm:pt>
    <dgm:pt modelId="{7BD9A526-E8A9-4594-8D10-0ACE22C2978A}">
      <dgm:prSet phldrT="[Текст]" phldr="1"/>
      <dgm:spPr/>
      <dgm:t>
        <a:bodyPr/>
        <a:lstStyle/>
        <a:p>
          <a:endParaRPr lang="ru-RU"/>
        </a:p>
      </dgm:t>
    </dgm:pt>
    <dgm:pt modelId="{DADD6ED5-42A4-4266-9A59-E099932F13AF}" type="parTrans" cxnId="{C23CC0B0-9FEF-4DD0-ADDB-5CB7275F5F8A}">
      <dgm:prSet/>
      <dgm:spPr/>
      <dgm:t>
        <a:bodyPr/>
        <a:lstStyle/>
        <a:p>
          <a:endParaRPr lang="ru-RU"/>
        </a:p>
      </dgm:t>
    </dgm:pt>
    <dgm:pt modelId="{6F515C2B-189D-4A55-A9A6-DD9684AAEAF8}" type="sibTrans" cxnId="{C23CC0B0-9FEF-4DD0-ADDB-5CB7275F5F8A}">
      <dgm:prSet/>
      <dgm:spPr/>
      <dgm:t>
        <a:bodyPr/>
        <a:lstStyle/>
        <a:p>
          <a:endParaRPr lang="ru-RU"/>
        </a:p>
      </dgm:t>
    </dgm:pt>
    <dgm:pt modelId="{307911B5-AB61-4C51-BF14-871B355A513E}" type="pres">
      <dgm:prSet presAssocID="{B53FA0D4-2930-4EB8-A481-670886B99674}" presName="diagram" presStyleCnt="0">
        <dgm:presLayoutVars>
          <dgm:dir/>
          <dgm:resizeHandles val="exact"/>
        </dgm:presLayoutVars>
      </dgm:prSet>
      <dgm:spPr/>
      <dgm:t>
        <a:bodyPr/>
        <a:lstStyle/>
        <a:p>
          <a:endParaRPr lang="ru-RU"/>
        </a:p>
      </dgm:t>
    </dgm:pt>
    <dgm:pt modelId="{BC21C21F-9105-4594-8615-E203D09BE43F}" type="pres">
      <dgm:prSet presAssocID="{B3C93490-DC71-41DE-AAF0-5B2C2952E127}" presName="node" presStyleLbl="node1" presStyleIdx="0" presStyleCnt="5" custScaleY="563569" custLinFactX="21860" custLinFactNeighborX="100000" custLinFactNeighborY="-30663">
        <dgm:presLayoutVars>
          <dgm:bulletEnabled val="1"/>
        </dgm:presLayoutVars>
      </dgm:prSet>
      <dgm:spPr/>
      <dgm:t>
        <a:bodyPr/>
        <a:lstStyle/>
        <a:p>
          <a:endParaRPr lang="ru-RU"/>
        </a:p>
      </dgm:t>
    </dgm:pt>
    <dgm:pt modelId="{596C03EE-7565-43ED-AE46-A918739DF182}" type="pres">
      <dgm:prSet presAssocID="{520AC3B2-7C01-4A93-914C-4ABD4FFA9753}" presName="sibTrans" presStyleCnt="0"/>
      <dgm:spPr/>
    </dgm:pt>
    <dgm:pt modelId="{C92A6340-7FEC-4CF9-85FE-32294FBCE589}" type="pres">
      <dgm:prSet presAssocID="{115FB8EA-3564-4361-9646-A7E2B764CD2C}" presName="node" presStyleLbl="node1" presStyleIdx="1" presStyleCnt="5">
        <dgm:presLayoutVars>
          <dgm:bulletEnabled val="1"/>
        </dgm:presLayoutVars>
      </dgm:prSet>
      <dgm:spPr/>
      <dgm:t>
        <a:bodyPr/>
        <a:lstStyle/>
        <a:p>
          <a:endParaRPr lang="ru-RU"/>
        </a:p>
      </dgm:t>
    </dgm:pt>
    <dgm:pt modelId="{0490C5AF-62F9-4E24-B559-BBF75AC47FDD}" type="pres">
      <dgm:prSet presAssocID="{9A62B5BF-76E9-47C2-B72C-DF42C927222D}" presName="sibTrans" presStyleCnt="0"/>
      <dgm:spPr/>
    </dgm:pt>
    <dgm:pt modelId="{A6A4BD43-59F2-42A1-A1CA-4B10628ED2C3}" type="pres">
      <dgm:prSet presAssocID="{DA9C30A3-7A32-4A56-B7E4-CC9F0563C6F2}" presName="node" presStyleLbl="node1" presStyleIdx="2" presStyleCnt="5">
        <dgm:presLayoutVars>
          <dgm:bulletEnabled val="1"/>
        </dgm:presLayoutVars>
      </dgm:prSet>
      <dgm:spPr/>
      <dgm:t>
        <a:bodyPr/>
        <a:lstStyle/>
        <a:p>
          <a:endParaRPr lang="ru-RU"/>
        </a:p>
      </dgm:t>
    </dgm:pt>
    <dgm:pt modelId="{003562A8-06AD-4CB9-B705-6B218009D556}" type="pres">
      <dgm:prSet presAssocID="{FF601770-2761-4E6C-BBC5-538DDB6A3A03}" presName="sibTrans" presStyleCnt="0"/>
      <dgm:spPr/>
    </dgm:pt>
    <dgm:pt modelId="{D768DA05-E755-4559-82A3-8E0F43EE40CF}" type="pres">
      <dgm:prSet presAssocID="{9E22F0EC-93AB-4AD3-B709-C0CDE506E82F}" presName="node" presStyleLbl="node1" presStyleIdx="3" presStyleCnt="5">
        <dgm:presLayoutVars>
          <dgm:bulletEnabled val="1"/>
        </dgm:presLayoutVars>
      </dgm:prSet>
      <dgm:spPr/>
      <dgm:t>
        <a:bodyPr/>
        <a:lstStyle/>
        <a:p>
          <a:endParaRPr lang="ru-RU"/>
        </a:p>
      </dgm:t>
    </dgm:pt>
    <dgm:pt modelId="{E8C8B04E-1D27-4DA0-8BE3-7A6747A75C0F}" type="pres">
      <dgm:prSet presAssocID="{6117079F-33C5-436A-B2D6-F1C6A3699A38}" presName="sibTrans" presStyleCnt="0"/>
      <dgm:spPr/>
    </dgm:pt>
    <dgm:pt modelId="{65BC1FAA-5E2E-4818-8456-359ABADEC336}" type="pres">
      <dgm:prSet presAssocID="{7BD9A526-E8A9-4594-8D10-0ACE22C2978A}" presName="node" presStyleLbl="node1" presStyleIdx="4" presStyleCnt="5">
        <dgm:presLayoutVars>
          <dgm:bulletEnabled val="1"/>
        </dgm:presLayoutVars>
      </dgm:prSet>
      <dgm:spPr/>
      <dgm:t>
        <a:bodyPr/>
        <a:lstStyle/>
        <a:p>
          <a:endParaRPr lang="ru-RU"/>
        </a:p>
      </dgm:t>
    </dgm:pt>
  </dgm:ptLst>
  <dgm:cxnLst>
    <dgm:cxn modelId="{81494A7B-FB31-4388-81AA-A5569D8DF920}" type="presOf" srcId="{115FB8EA-3564-4361-9646-A7E2B764CD2C}" destId="{C92A6340-7FEC-4CF9-85FE-32294FBCE589}" srcOrd="0" destOrd="0" presId="urn:microsoft.com/office/officeart/2005/8/layout/default#1"/>
    <dgm:cxn modelId="{B1C83E87-DEE3-484B-8104-1EE387EF6202}" srcId="{B53FA0D4-2930-4EB8-A481-670886B99674}" destId="{9E22F0EC-93AB-4AD3-B709-C0CDE506E82F}" srcOrd="3" destOrd="0" parTransId="{3BB87BDC-3EBE-464C-8B3E-D6F51833E4B5}" sibTransId="{6117079F-33C5-436A-B2D6-F1C6A3699A38}"/>
    <dgm:cxn modelId="{09E7817F-235E-4875-B50C-247CC66D974A}" type="presOf" srcId="{9E22F0EC-93AB-4AD3-B709-C0CDE506E82F}" destId="{D768DA05-E755-4559-82A3-8E0F43EE40CF}" srcOrd="0" destOrd="0" presId="urn:microsoft.com/office/officeart/2005/8/layout/default#1"/>
    <dgm:cxn modelId="{50EE8024-FA8C-4B52-B9B4-4A5F36F22BD6}" srcId="{B53FA0D4-2930-4EB8-A481-670886B99674}" destId="{DA9C30A3-7A32-4A56-B7E4-CC9F0563C6F2}" srcOrd="2" destOrd="0" parTransId="{31CB1549-C140-4D56-BBB8-B533E9A47505}" sibTransId="{FF601770-2761-4E6C-BBC5-538DDB6A3A03}"/>
    <dgm:cxn modelId="{238FA136-B52F-431A-B332-BEC9A3640F7A}" type="presOf" srcId="{B53FA0D4-2930-4EB8-A481-670886B99674}" destId="{307911B5-AB61-4C51-BF14-871B355A513E}" srcOrd="0" destOrd="0" presId="urn:microsoft.com/office/officeart/2005/8/layout/default#1"/>
    <dgm:cxn modelId="{6FF39D99-88BA-47D5-8306-3F6EB80E255E}" type="presOf" srcId="{7BD9A526-E8A9-4594-8D10-0ACE22C2978A}" destId="{65BC1FAA-5E2E-4818-8456-359ABADEC336}" srcOrd="0" destOrd="0" presId="urn:microsoft.com/office/officeart/2005/8/layout/default#1"/>
    <dgm:cxn modelId="{552961A5-8287-4FFA-9A64-74005AA812BE}" srcId="{B53FA0D4-2930-4EB8-A481-670886B99674}" destId="{B3C93490-DC71-41DE-AAF0-5B2C2952E127}" srcOrd="0" destOrd="0" parTransId="{B5098447-FD5E-45E3-A964-25D4645885D6}" sibTransId="{520AC3B2-7C01-4A93-914C-4ABD4FFA9753}"/>
    <dgm:cxn modelId="{A7F86F02-C240-4E48-A763-567B4C31A05F}" type="presOf" srcId="{B3C93490-DC71-41DE-AAF0-5B2C2952E127}" destId="{BC21C21F-9105-4594-8615-E203D09BE43F}" srcOrd="0" destOrd="0" presId="urn:microsoft.com/office/officeart/2005/8/layout/default#1"/>
    <dgm:cxn modelId="{C23CC0B0-9FEF-4DD0-ADDB-5CB7275F5F8A}" srcId="{B53FA0D4-2930-4EB8-A481-670886B99674}" destId="{7BD9A526-E8A9-4594-8D10-0ACE22C2978A}" srcOrd="4" destOrd="0" parTransId="{DADD6ED5-42A4-4266-9A59-E099932F13AF}" sibTransId="{6F515C2B-189D-4A55-A9A6-DD9684AAEAF8}"/>
    <dgm:cxn modelId="{57DCFF66-43C1-4345-8E0D-140FE5252CC9}" type="presOf" srcId="{DA9C30A3-7A32-4A56-B7E4-CC9F0563C6F2}" destId="{A6A4BD43-59F2-42A1-A1CA-4B10628ED2C3}" srcOrd="0" destOrd="0" presId="urn:microsoft.com/office/officeart/2005/8/layout/default#1"/>
    <dgm:cxn modelId="{8FC1D4B6-4AC9-4FDE-AF43-F1EF662AFE0D}" srcId="{B53FA0D4-2930-4EB8-A481-670886B99674}" destId="{115FB8EA-3564-4361-9646-A7E2B764CD2C}" srcOrd="1" destOrd="0" parTransId="{5C123AED-656D-4736-A836-DC231AFB03D8}" sibTransId="{9A62B5BF-76E9-47C2-B72C-DF42C927222D}"/>
    <dgm:cxn modelId="{F8735BBD-5774-4274-B695-1E9BB8C6B0C9}" type="presParOf" srcId="{307911B5-AB61-4C51-BF14-871B355A513E}" destId="{BC21C21F-9105-4594-8615-E203D09BE43F}" srcOrd="0" destOrd="0" presId="urn:microsoft.com/office/officeart/2005/8/layout/default#1"/>
    <dgm:cxn modelId="{084B1EBC-8657-4201-8CEE-692A77228E83}" type="presParOf" srcId="{307911B5-AB61-4C51-BF14-871B355A513E}" destId="{596C03EE-7565-43ED-AE46-A918739DF182}" srcOrd="1" destOrd="0" presId="urn:microsoft.com/office/officeart/2005/8/layout/default#1"/>
    <dgm:cxn modelId="{19543751-62D7-42E5-BB4C-64C95CD0D9D2}" type="presParOf" srcId="{307911B5-AB61-4C51-BF14-871B355A513E}" destId="{C92A6340-7FEC-4CF9-85FE-32294FBCE589}" srcOrd="2" destOrd="0" presId="urn:microsoft.com/office/officeart/2005/8/layout/default#1"/>
    <dgm:cxn modelId="{CA5CF967-9FF4-4792-A0D3-6AEF6F6F4014}" type="presParOf" srcId="{307911B5-AB61-4C51-BF14-871B355A513E}" destId="{0490C5AF-62F9-4E24-B559-BBF75AC47FDD}" srcOrd="3" destOrd="0" presId="urn:microsoft.com/office/officeart/2005/8/layout/default#1"/>
    <dgm:cxn modelId="{75437742-2426-44BC-80A4-DCE59E745BC0}" type="presParOf" srcId="{307911B5-AB61-4C51-BF14-871B355A513E}" destId="{A6A4BD43-59F2-42A1-A1CA-4B10628ED2C3}" srcOrd="4" destOrd="0" presId="urn:microsoft.com/office/officeart/2005/8/layout/default#1"/>
    <dgm:cxn modelId="{1B1415D5-6381-4071-9C97-52DB7F5CED4C}" type="presParOf" srcId="{307911B5-AB61-4C51-BF14-871B355A513E}" destId="{003562A8-06AD-4CB9-B705-6B218009D556}" srcOrd="5" destOrd="0" presId="urn:microsoft.com/office/officeart/2005/8/layout/default#1"/>
    <dgm:cxn modelId="{5819EED8-6BB9-40A9-B391-432EB25CBC37}" type="presParOf" srcId="{307911B5-AB61-4C51-BF14-871B355A513E}" destId="{D768DA05-E755-4559-82A3-8E0F43EE40CF}" srcOrd="6" destOrd="0" presId="urn:microsoft.com/office/officeart/2005/8/layout/default#1"/>
    <dgm:cxn modelId="{0CA8A044-ABE2-4D87-BB01-C456574B6F96}" type="presParOf" srcId="{307911B5-AB61-4C51-BF14-871B355A513E}" destId="{E8C8B04E-1D27-4DA0-8BE3-7A6747A75C0F}" srcOrd="7" destOrd="0" presId="urn:microsoft.com/office/officeart/2005/8/layout/default#1"/>
    <dgm:cxn modelId="{AD7987C2-DC2F-4374-B72C-66324E8D5C6C}" type="presParOf" srcId="{307911B5-AB61-4C51-BF14-871B355A513E}" destId="{65BC1FAA-5E2E-4818-8456-359ABADEC336}" srcOrd="8"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21C21F-9105-4594-8615-E203D09BE43F}">
      <dsp:nvSpPr>
        <dsp:cNvPr id="0" name=""/>
        <dsp:cNvSpPr/>
      </dsp:nvSpPr>
      <dsp:spPr>
        <a:xfrm>
          <a:off x="319254" y="0"/>
          <a:ext cx="400825" cy="13553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ru-RU" sz="800" kern="1200"/>
        </a:p>
      </dsp:txBody>
      <dsp:txXfrm>
        <a:off x="319254" y="0"/>
        <a:ext cx="400825" cy="1355357"/>
      </dsp:txXfrm>
    </dsp:sp>
    <dsp:sp modelId="{C92A6340-7FEC-4CF9-85FE-32294FBCE589}">
      <dsp:nvSpPr>
        <dsp:cNvPr id="0" name=""/>
        <dsp:cNvSpPr/>
      </dsp:nvSpPr>
      <dsp:spPr>
        <a:xfrm>
          <a:off x="159627" y="1397174"/>
          <a:ext cx="400825" cy="24049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ru-RU" sz="800" kern="1200"/>
        </a:p>
      </dsp:txBody>
      <dsp:txXfrm>
        <a:off x="159627" y="1397174"/>
        <a:ext cx="400825" cy="240495"/>
      </dsp:txXfrm>
    </dsp:sp>
    <dsp:sp modelId="{A6A4BD43-59F2-42A1-A1CA-4B10628ED2C3}">
      <dsp:nvSpPr>
        <dsp:cNvPr id="0" name=""/>
        <dsp:cNvSpPr/>
      </dsp:nvSpPr>
      <dsp:spPr>
        <a:xfrm>
          <a:off x="159627" y="1677752"/>
          <a:ext cx="400825" cy="24049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ru-RU" sz="800" kern="1200"/>
        </a:p>
      </dsp:txBody>
      <dsp:txXfrm>
        <a:off x="159627" y="1677752"/>
        <a:ext cx="400825" cy="240495"/>
      </dsp:txXfrm>
    </dsp:sp>
    <dsp:sp modelId="{D768DA05-E755-4559-82A3-8E0F43EE40CF}">
      <dsp:nvSpPr>
        <dsp:cNvPr id="0" name=""/>
        <dsp:cNvSpPr/>
      </dsp:nvSpPr>
      <dsp:spPr>
        <a:xfrm>
          <a:off x="159627" y="1958331"/>
          <a:ext cx="400825" cy="24049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ru-RU" sz="800" kern="1200"/>
        </a:p>
      </dsp:txBody>
      <dsp:txXfrm>
        <a:off x="159627" y="1958331"/>
        <a:ext cx="400825" cy="240495"/>
      </dsp:txXfrm>
    </dsp:sp>
    <dsp:sp modelId="{65BC1FAA-5E2E-4818-8456-359ABADEC336}">
      <dsp:nvSpPr>
        <dsp:cNvPr id="0" name=""/>
        <dsp:cNvSpPr/>
      </dsp:nvSpPr>
      <dsp:spPr>
        <a:xfrm>
          <a:off x="159627" y="2238909"/>
          <a:ext cx="400825" cy="24049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ru-RU" sz="800" kern="1200"/>
        </a:p>
      </dsp:txBody>
      <dsp:txXfrm>
        <a:off x="159627" y="2238909"/>
        <a:ext cx="400825" cy="240495"/>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95DB05FC-0AD4-4D5A-8440-7076371688B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05FC-0AD4-4D5A-8440-7076371688B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C7BD34B-3CEE-42FA-9780-F5362EBFC04F}" type="datetimeFigureOut">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95DB05FC-0AD4-4D5A-8440-7076371688B2}"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C7BD34B-3CEE-42FA-9780-F5362EBFC04F}" type="datetimeFigureOut">
              <a:rPr lang="ru-RU" smtClean="0"/>
              <a:pPr/>
              <a:t>29.11.2016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5DB05FC-0AD4-4D5A-8440-7076371688B2}"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8.xml"/><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1.xml"/><Relationship Id="rId7" Type="http://schemas.openxmlformats.org/officeDocument/2006/relationships/image" Target="../media/image6.jpe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8"/>
            <a:ext cx="7772400" cy="3456383"/>
          </a:xfrm>
        </p:spPr>
        <p:txBody>
          <a:bodyPr>
            <a:normAutofit/>
          </a:bodyPr>
          <a:lstStyle/>
          <a:p>
            <a:r>
              <a:rPr lang="ru-RU" dirty="0" smtClean="0"/>
              <a:t>МДОУ Детский сад №54 Спортивный уголок </a:t>
            </a:r>
            <a:br>
              <a:rPr lang="ru-RU" dirty="0" smtClean="0"/>
            </a:br>
            <a:r>
              <a:rPr lang="ru-RU" dirty="0" smtClean="0"/>
              <a:t>2</a:t>
            </a:r>
            <a:r>
              <a:rPr lang="en-US" dirty="0" smtClean="0"/>
              <a:t> </a:t>
            </a:r>
            <a:r>
              <a:rPr lang="ru-RU" dirty="0" smtClean="0"/>
              <a:t>младшей группы №4 «Пчёлки»</a:t>
            </a:r>
            <a:endParaRPr lang="ru-RU" dirty="0"/>
          </a:p>
        </p:txBody>
      </p:sp>
      <p:sp>
        <p:nvSpPr>
          <p:cNvPr id="3" name="Подзаголовок 2"/>
          <p:cNvSpPr>
            <a:spLocks noGrp="1"/>
          </p:cNvSpPr>
          <p:nvPr>
            <p:ph type="subTitle" idx="1"/>
          </p:nvPr>
        </p:nvSpPr>
        <p:spPr>
          <a:xfrm>
            <a:off x="2915816" y="4869160"/>
            <a:ext cx="5832648" cy="769640"/>
          </a:xfrm>
        </p:spPr>
        <p:txBody>
          <a:bodyPr>
            <a:normAutofit fontScale="92500" lnSpcReduction="10000"/>
          </a:bodyPr>
          <a:lstStyle/>
          <a:p>
            <a:r>
              <a:rPr lang="ru-RU" dirty="0" smtClean="0">
                <a:solidFill>
                  <a:schemeClr val="tx1"/>
                </a:solidFill>
              </a:rPr>
              <a:t>Подготовили воспитатели: Гапон Э.А., Малышева Н.А. </a:t>
            </a:r>
            <a:endParaRPr lang="ru-RU"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717032" y="620688"/>
            <a:ext cx="2743200" cy="1162050"/>
          </a:xfrm>
        </p:spPr>
        <p:txBody>
          <a:bodyPr/>
          <a:lstStyle/>
          <a:p>
            <a:endParaRPr lang="ru-RU" dirty="0"/>
          </a:p>
        </p:txBody>
      </p:sp>
      <p:sp>
        <p:nvSpPr>
          <p:cNvPr id="6" name="Текст 5"/>
          <p:cNvSpPr>
            <a:spLocks noGrp="1"/>
          </p:cNvSpPr>
          <p:nvPr>
            <p:ph type="body" idx="2"/>
          </p:nvPr>
        </p:nvSpPr>
        <p:spPr>
          <a:xfrm>
            <a:off x="-7525344" y="1412776"/>
            <a:ext cx="3454152" cy="4572000"/>
          </a:xfrm>
        </p:spPr>
        <p:txBody>
          <a:bodyPr>
            <a:normAutofit/>
          </a:bodyPr>
          <a:lstStyle/>
          <a:p>
            <a:endParaRPr lang="ru-RU" sz="1800" dirty="0"/>
          </a:p>
        </p:txBody>
      </p:sp>
      <p:sp>
        <p:nvSpPr>
          <p:cNvPr id="7" name="Содержимое 6"/>
          <p:cNvSpPr>
            <a:spLocks noGrp="1"/>
          </p:cNvSpPr>
          <p:nvPr>
            <p:ph sz="half" idx="1"/>
          </p:nvPr>
        </p:nvSpPr>
        <p:spPr>
          <a:xfrm>
            <a:off x="-5653136" y="1340768"/>
            <a:ext cx="5111750" cy="4572000"/>
          </a:xfrm>
        </p:spPr>
        <p:txBody>
          <a:bodyPr/>
          <a:lstStyle/>
          <a:p>
            <a:endParaRPr lang="ru-RU" dirty="0"/>
          </a:p>
        </p:txBody>
      </p:sp>
      <p:sp>
        <p:nvSpPr>
          <p:cNvPr id="8" name="TextBox 7"/>
          <p:cNvSpPr txBox="1"/>
          <p:nvPr/>
        </p:nvSpPr>
        <p:spPr>
          <a:xfrm>
            <a:off x="1259632" y="620688"/>
            <a:ext cx="7362465" cy="400110"/>
          </a:xfrm>
          <a:prstGeom prst="rect">
            <a:avLst/>
          </a:prstGeom>
          <a:noFill/>
        </p:spPr>
        <p:txBody>
          <a:bodyPr wrap="none" rtlCol="0">
            <a:spAutoFit/>
          </a:bodyPr>
          <a:lstStyle/>
          <a:p>
            <a:pPr algn="ctr"/>
            <a:r>
              <a:rPr lang="ru-RU" sz="2000" dirty="0" smtClean="0">
                <a:solidFill>
                  <a:srgbClr val="C00000"/>
                </a:solidFill>
              </a:rPr>
              <a:t>Дыхательная гимнастика при помощи </a:t>
            </a:r>
            <a:r>
              <a:rPr lang="ru-RU" sz="2000" u="sng" dirty="0" smtClean="0">
                <a:solidFill>
                  <a:srgbClr val="C00000"/>
                </a:solidFill>
              </a:rPr>
              <a:t>духовых инструментов</a:t>
            </a:r>
            <a:endParaRPr lang="ru-RU" sz="2000" u="sng" dirty="0">
              <a:solidFill>
                <a:srgbClr val="C00000"/>
              </a:solidFill>
            </a:endParaRPr>
          </a:p>
        </p:txBody>
      </p:sp>
      <p:sp>
        <p:nvSpPr>
          <p:cNvPr id="9" name="TextBox 8"/>
          <p:cNvSpPr txBox="1"/>
          <p:nvPr/>
        </p:nvSpPr>
        <p:spPr>
          <a:xfrm>
            <a:off x="755576" y="1052736"/>
            <a:ext cx="8172400" cy="923330"/>
          </a:xfrm>
          <a:prstGeom prst="rect">
            <a:avLst/>
          </a:prstGeom>
          <a:noFill/>
        </p:spPr>
        <p:txBody>
          <a:bodyPr wrap="square" rtlCol="0">
            <a:spAutoFit/>
          </a:bodyPr>
          <a:lstStyle/>
          <a:p>
            <a:r>
              <a:rPr lang="ru-RU" dirty="0" smtClean="0">
                <a:solidFill>
                  <a:srgbClr val="0070C0"/>
                </a:solidFill>
              </a:rPr>
              <a:t>Ежедневные занятия на </a:t>
            </a:r>
            <a:r>
              <a:rPr lang="ru-RU" dirty="0" err="1" smtClean="0">
                <a:solidFill>
                  <a:srgbClr val="0070C0"/>
                </a:solidFill>
              </a:rPr>
              <a:t>блокфлейте</a:t>
            </a:r>
            <a:r>
              <a:rPr lang="ru-RU" dirty="0" smtClean="0">
                <a:solidFill>
                  <a:srgbClr val="0070C0"/>
                </a:solidFill>
              </a:rPr>
              <a:t> ускоряют работу головного мозга, являются отличной профилактикой </a:t>
            </a:r>
            <a:r>
              <a:rPr lang="ru-RU" dirty="0" err="1" smtClean="0">
                <a:solidFill>
                  <a:srgbClr val="0070C0"/>
                </a:solidFill>
              </a:rPr>
              <a:t>бронхолёгочных</a:t>
            </a:r>
            <a:r>
              <a:rPr lang="ru-RU" dirty="0" smtClean="0">
                <a:solidFill>
                  <a:srgbClr val="0070C0"/>
                </a:solidFill>
              </a:rPr>
              <a:t> заболеваний. При помощи духовых инструментов дети учатся правильно дышать.</a:t>
            </a:r>
            <a:endParaRPr lang="ru-RU" dirty="0">
              <a:solidFill>
                <a:srgbClr val="0070C0"/>
              </a:solidFill>
            </a:endParaRPr>
          </a:p>
        </p:txBody>
      </p:sp>
      <p:pic>
        <p:nvPicPr>
          <p:cNvPr id="7170" name="Picture 2" descr="C:\Users\Dan\Downloads\IMG_2032.JPG"/>
          <p:cNvPicPr>
            <a:picLocks noChangeAspect="1" noChangeArrowheads="1"/>
          </p:cNvPicPr>
          <p:nvPr/>
        </p:nvPicPr>
        <p:blipFill>
          <a:blip r:embed="rId2" cstate="print"/>
          <a:srcRect/>
          <a:stretch>
            <a:fillRect/>
          </a:stretch>
        </p:blipFill>
        <p:spPr bwMode="auto">
          <a:xfrm rot="5400000">
            <a:off x="1316638" y="2291874"/>
            <a:ext cx="1848204" cy="1386153"/>
          </a:xfrm>
          <a:prstGeom prst="rect">
            <a:avLst/>
          </a:prstGeom>
          <a:noFill/>
          <a:ln>
            <a:solidFill>
              <a:srgbClr val="00B0F0"/>
            </a:solidFill>
          </a:ln>
          <a:scene3d>
            <a:camera prst="perspectiveFront"/>
            <a:lightRig rig="threePt" dir="t"/>
          </a:scene3d>
        </p:spPr>
      </p:pic>
      <p:pic>
        <p:nvPicPr>
          <p:cNvPr id="7171" name="Picture 3" descr="C:\Users\Dan\Downloads\IMG_2049.JPG"/>
          <p:cNvPicPr>
            <a:picLocks noChangeAspect="1" noChangeArrowheads="1"/>
          </p:cNvPicPr>
          <p:nvPr/>
        </p:nvPicPr>
        <p:blipFill>
          <a:blip r:embed="rId3" cstate="print"/>
          <a:srcRect/>
          <a:stretch>
            <a:fillRect/>
          </a:stretch>
        </p:blipFill>
        <p:spPr bwMode="auto">
          <a:xfrm rot="5400000">
            <a:off x="3404870" y="2291874"/>
            <a:ext cx="1848204" cy="1386153"/>
          </a:xfrm>
          <a:prstGeom prst="rect">
            <a:avLst/>
          </a:prstGeom>
          <a:noFill/>
          <a:ln>
            <a:solidFill>
              <a:srgbClr val="00B0F0"/>
            </a:solidFill>
          </a:ln>
          <a:scene3d>
            <a:camera prst="perspectiveFront"/>
            <a:lightRig rig="threePt" dir="t"/>
          </a:scene3d>
        </p:spPr>
      </p:pic>
      <p:pic>
        <p:nvPicPr>
          <p:cNvPr id="7172" name="Picture 4" descr="C:\Users\Dan\Downloads\IMG_2045.JPG"/>
          <p:cNvPicPr>
            <a:picLocks noChangeAspect="1" noChangeArrowheads="1"/>
          </p:cNvPicPr>
          <p:nvPr/>
        </p:nvPicPr>
        <p:blipFill>
          <a:blip r:embed="rId4" cstate="print"/>
          <a:srcRect/>
          <a:stretch>
            <a:fillRect/>
          </a:stretch>
        </p:blipFill>
        <p:spPr bwMode="auto">
          <a:xfrm rot="5400000">
            <a:off x="5484101" y="2228867"/>
            <a:ext cx="1920213" cy="1440160"/>
          </a:xfrm>
          <a:prstGeom prst="rect">
            <a:avLst/>
          </a:prstGeom>
          <a:noFill/>
          <a:ln>
            <a:solidFill>
              <a:srgbClr val="00B0F0"/>
            </a:solidFill>
          </a:ln>
          <a:scene3d>
            <a:camera prst="perspectiveFront"/>
            <a:lightRig rig="threePt" dir="t"/>
          </a:scene3d>
        </p:spPr>
      </p:pic>
      <p:sp>
        <p:nvSpPr>
          <p:cNvPr id="13" name="TextBox 12"/>
          <p:cNvSpPr txBox="1"/>
          <p:nvPr/>
        </p:nvSpPr>
        <p:spPr>
          <a:xfrm>
            <a:off x="1043608" y="4077072"/>
            <a:ext cx="7704856" cy="923330"/>
          </a:xfrm>
          <a:prstGeom prst="rect">
            <a:avLst/>
          </a:prstGeom>
          <a:noFill/>
        </p:spPr>
        <p:txBody>
          <a:bodyPr wrap="square" rtlCol="0">
            <a:spAutoFit/>
          </a:bodyPr>
          <a:lstStyle/>
          <a:p>
            <a:r>
              <a:rPr lang="ru-RU" dirty="0" smtClean="0">
                <a:solidFill>
                  <a:srgbClr val="FF0000"/>
                </a:solidFill>
              </a:rPr>
              <a:t>А ещё у нас есть самый настоящий кларнет! </a:t>
            </a:r>
            <a:r>
              <a:rPr lang="ru-RU" dirty="0" smtClean="0">
                <a:solidFill>
                  <a:srgbClr val="00B0F0"/>
                </a:solidFill>
              </a:rPr>
              <a:t>Мы  его собираем и разбираем, что благотворно влияет на развитие мелкой моторики у детей.</a:t>
            </a:r>
            <a:endParaRPr lang="ru-RU" dirty="0">
              <a:solidFill>
                <a:srgbClr val="00B0F0"/>
              </a:solidFill>
            </a:endParaRPr>
          </a:p>
        </p:txBody>
      </p:sp>
      <p:pic>
        <p:nvPicPr>
          <p:cNvPr id="7173" name="Picture 5" descr="C:\Users\Dan\Downloads\IMG_2040.JPG"/>
          <p:cNvPicPr>
            <a:picLocks noChangeAspect="1" noChangeArrowheads="1"/>
          </p:cNvPicPr>
          <p:nvPr/>
        </p:nvPicPr>
        <p:blipFill>
          <a:blip r:embed="rId5" cstate="print"/>
          <a:srcRect/>
          <a:stretch>
            <a:fillRect/>
          </a:stretch>
        </p:blipFill>
        <p:spPr bwMode="auto">
          <a:xfrm rot="5400000">
            <a:off x="3319669" y="4969363"/>
            <a:ext cx="1953748" cy="1465311"/>
          </a:xfrm>
          <a:prstGeom prst="rect">
            <a:avLst/>
          </a:prstGeom>
          <a:noFill/>
          <a:ln>
            <a:solidFill>
              <a:srgbClr val="FF0000"/>
            </a:solidFill>
          </a:ln>
          <a:effectLst>
            <a:glow rad="228600">
              <a:schemeClr val="accent4">
                <a:satMod val="175000"/>
                <a:alpha val="40000"/>
              </a:schemeClr>
            </a:glo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pPr algn="ctr"/>
            <a:r>
              <a:rPr lang="ru-RU" sz="3200" dirty="0" smtClean="0">
                <a:solidFill>
                  <a:srgbClr val="FF0000"/>
                </a:solidFill>
              </a:rPr>
              <a:t>Игра </a:t>
            </a:r>
            <a:r>
              <a:rPr lang="ru-RU" sz="3200" dirty="0" smtClean="0"/>
              <a:t/>
            </a:r>
            <a:br>
              <a:rPr lang="ru-RU" sz="3200" dirty="0" smtClean="0"/>
            </a:br>
            <a:r>
              <a:rPr lang="ru-RU" sz="3200" dirty="0" smtClean="0"/>
              <a:t>«Ловкий рыбак»</a:t>
            </a:r>
            <a:endParaRPr lang="ru-RU" sz="3200" dirty="0"/>
          </a:p>
        </p:txBody>
      </p:sp>
      <p:sp>
        <p:nvSpPr>
          <p:cNvPr id="6" name="Текст 5"/>
          <p:cNvSpPr>
            <a:spLocks noGrp="1"/>
          </p:cNvSpPr>
          <p:nvPr>
            <p:ph type="body" idx="2"/>
          </p:nvPr>
        </p:nvSpPr>
        <p:spPr/>
        <p:txBody>
          <a:bodyPr>
            <a:normAutofit/>
          </a:bodyPr>
          <a:lstStyle/>
          <a:p>
            <a:pPr algn="just"/>
            <a:r>
              <a:rPr lang="ru-RU" sz="1800" dirty="0" smtClean="0"/>
              <a:t>Цель: развитие координаций движений, ловкости, способствует выработки терпения, целеустремлённости, вызывает положительные эмоции. Служит хорошим тренажёром для зрения. Используются разные исходные положения: стоя, стоя на одной ноге, стоя на коленях. Правила игры: нельзя наступать ногами на водоём.</a:t>
            </a:r>
            <a:endParaRPr lang="ru-RU" sz="1800" dirty="0"/>
          </a:p>
        </p:txBody>
      </p:sp>
      <p:pic>
        <p:nvPicPr>
          <p:cNvPr id="3074" name="Picture 2" descr="E:\DCIM\101MSDCF\DSC03212.JPG"/>
          <p:cNvPicPr>
            <a:picLocks noGrp="1" noChangeAspect="1" noChangeArrowheads="1"/>
          </p:cNvPicPr>
          <p:nvPr>
            <p:ph sz="half" idx="1"/>
          </p:nvPr>
        </p:nvPicPr>
        <p:blipFill>
          <a:blip r:embed="rId2" cstate="screen"/>
          <a:srcRect/>
          <a:stretch>
            <a:fillRect/>
          </a:stretch>
        </p:blipFill>
        <p:spPr bwMode="auto">
          <a:xfrm>
            <a:off x="3923928" y="404664"/>
            <a:ext cx="3840427" cy="2880320"/>
          </a:xfrm>
          <a:prstGeom prst="rect">
            <a:avLst/>
          </a:prstGeom>
          <a:noFill/>
        </p:spPr>
      </p:pic>
      <p:pic>
        <p:nvPicPr>
          <p:cNvPr id="3075" name="Picture 3" descr="E:\DCIM\101MSDCF\DSC03210.JPG"/>
          <p:cNvPicPr>
            <a:picLocks noChangeAspect="1" noChangeArrowheads="1"/>
          </p:cNvPicPr>
          <p:nvPr/>
        </p:nvPicPr>
        <p:blipFill>
          <a:blip r:embed="rId3" cstate="screen"/>
          <a:srcRect/>
          <a:stretch>
            <a:fillRect/>
          </a:stretch>
        </p:blipFill>
        <p:spPr bwMode="auto">
          <a:xfrm>
            <a:off x="3923928" y="3429000"/>
            <a:ext cx="3816424" cy="286231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Autofit/>
          </a:bodyPr>
          <a:lstStyle/>
          <a:p>
            <a:pPr algn="ctr"/>
            <a:r>
              <a:rPr lang="ru-RU" sz="3600" dirty="0" smtClean="0"/>
              <a:t>Дидактические</a:t>
            </a:r>
            <a:r>
              <a:rPr lang="ru-RU" sz="3600" dirty="0"/>
              <a:t> </a:t>
            </a:r>
            <a:r>
              <a:rPr lang="ru-RU" sz="3600" dirty="0" smtClean="0"/>
              <a:t>игры </a:t>
            </a:r>
            <a:br>
              <a:rPr lang="ru-RU" sz="3600" dirty="0" smtClean="0"/>
            </a:br>
            <a:r>
              <a:rPr lang="ru-RU" sz="3600" dirty="0" smtClean="0"/>
              <a:t>по физической культуре</a:t>
            </a:r>
            <a:endParaRPr lang="ru-RU" sz="3600" dirty="0"/>
          </a:p>
        </p:txBody>
      </p:sp>
      <p:sp>
        <p:nvSpPr>
          <p:cNvPr id="5" name="Содержимое 4"/>
          <p:cNvSpPr>
            <a:spLocks noGrp="1"/>
          </p:cNvSpPr>
          <p:nvPr>
            <p:ph idx="1"/>
          </p:nvPr>
        </p:nvSpPr>
        <p:spPr/>
        <p:txBody>
          <a:bodyPr/>
          <a:lstStyle/>
          <a:p>
            <a:r>
              <a:rPr lang="ru-RU" dirty="0" smtClean="0"/>
              <a:t>Развивают интерес к физкультуре и спорту</a:t>
            </a:r>
            <a:endParaRPr lang="ru-RU" dirty="0"/>
          </a:p>
        </p:txBody>
      </p:sp>
      <p:pic>
        <p:nvPicPr>
          <p:cNvPr id="7171" name="Picture 3" descr="E:\DCIM\101MSDCF\DSC03345.JPG"/>
          <p:cNvPicPr>
            <a:picLocks noChangeAspect="1" noChangeArrowheads="1"/>
          </p:cNvPicPr>
          <p:nvPr/>
        </p:nvPicPr>
        <p:blipFill>
          <a:blip r:embed="rId2" cstate="screen"/>
          <a:srcRect/>
          <a:stretch>
            <a:fillRect/>
          </a:stretch>
        </p:blipFill>
        <p:spPr bwMode="auto">
          <a:xfrm>
            <a:off x="5076056" y="2492896"/>
            <a:ext cx="2784310" cy="2088232"/>
          </a:xfrm>
          <a:prstGeom prst="rect">
            <a:avLst/>
          </a:prstGeom>
          <a:noFill/>
        </p:spPr>
      </p:pic>
      <p:pic>
        <p:nvPicPr>
          <p:cNvPr id="7172" name="Picture 4" descr="E:\DCIM\101MSDCF\DSC03354.JPG"/>
          <p:cNvPicPr>
            <a:picLocks noChangeAspect="1" noChangeArrowheads="1"/>
          </p:cNvPicPr>
          <p:nvPr/>
        </p:nvPicPr>
        <p:blipFill>
          <a:blip r:embed="rId3" cstate="screen"/>
          <a:srcRect/>
          <a:stretch>
            <a:fillRect/>
          </a:stretch>
        </p:blipFill>
        <p:spPr bwMode="auto">
          <a:xfrm>
            <a:off x="683568" y="2492896"/>
            <a:ext cx="2808312" cy="2106234"/>
          </a:xfrm>
          <a:prstGeom prst="rect">
            <a:avLst/>
          </a:prstGeom>
          <a:noFill/>
        </p:spPr>
      </p:pic>
      <p:pic>
        <p:nvPicPr>
          <p:cNvPr id="7173" name="Picture 5" descr="E:\DCIM\101MSDCF\DSC03349.JPG"/>
          <p:cNvPicPr>
            <a:picLocks noChangeAspect="1" noChangeArrowheads="1"/>
          </p:cNvPicPr>
          <p:nvPr/>
        </p:nvPicPr>
        <p:blipFill>
          <a:blip r:embed="rId4" cstate="screen"/>
          <a:srcRect/>
          <a:stretch>
            <a:fillRect/>
          </a:stretch>
        </p:blipFill>
        <p:spPr bwMode="auto">
          <a:xfrm>
            <a:off x="611560" y="4769768"/>
            <a:ext cx="2784310" cy="2088232"/>
          </a:xfrm>
          <a:prstGeom prst="rect">
            <a:avLst/>
          </a:prstGeom>
          <a:noFill/>
        </p:spPr>
      </p:pic>
      <p:pic>
        <p:nvPicPr>
          <p:cNvPr id="7174" name="Picture 6" descr="E:\DCIM\101MSDCF\DSC03341.JPG"/>
          <p:cNvPicPr>
            <a:picLocks noChangeAspect="1" noChangeArrowheads="1"/>
          </p:cNvPicPr>
          <p:nvPr/>
        </p:nvPicPr>
        <p:blipFill>
          <a:blip r:embed="rId5" cstate="screen"/>
          <a:srcRect/>
          <a:stretch>
            <a:fillRect/>
          </a:stretch>
        </p:blipFill>
        <p:spPr bwMode="auto">
          <a:xfrm>
            <a:off x="5076056" y="4769768"/>
            <a:ext cx="2784310" cy="208823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720080"/>
          </a:xfrm>
        </p:spPr>
        <p:txBody>
          <a:bodyPr>
            <a:normAutofit fontScale="90000"/>
          </a:bodyPr>
          <a:lstStyle/>
          <a:p>
            <a:r>
              <a:rPr lang="ru-RU" dirty="0" smtClean="0"/>
              <a:t>Картотека:</a:t>
            </a:r>
            <a:endParaRPr lang="ru-RU" dirty="0"/>
          </a:p>
        </p:txBody>
      </p:sp>
      <p:sp>
        <p:nvSpPr>
          <p:cNvPr id="3" name="Содержимое 2"/>
          <p:cNvSpPr>
            <a:spLocks noGrp="1"/>
          </p:cNvSpPr>
          <p:nvPr>
            <p:ph idx="1"/>
          </p:nvPr>
        </p:nvSpPr>
        <p:spPr>
          <a:xfrm>
            <a:off x="395536" y="1124744"/>
            <a:ext cx="8229600" cy="4389120"/>
          </a:xfrm>
        </p:spPr>
        <p:txBody>
          <a:bodyPr>
            <a:normAutofit/>
          </a:bodyPr>
          <a:lstStyle/>
          <a:p>
            <a:pPr algn="just"/>
            <a:r>
              <a:rPr lang="ru-RU" sz="2000" dirty="0" smtClean="0"/>
              <a:t>Подвижные игры, дыхательная гимнастика, физкультминутки, релаксационные </a:t>
            </a:r>
            <a:r>
              <a:rPr lang="ru-RU" sz="2000" dirty="0" smtClean="0"/>
              <a:t>игры</a:t>
            </a:r>
            <a:r>
              <a:rPr lang="ru-RU" sz="2000" dirty="0" smtClean="0"/>
              <a:t>.</a:t>
            </a:r>
            <a:endParaRPr lang="ru-RU" sz="2000" dirty="0"/>
          </a:p>
        </p:txBody>
      </p:sp>
      <p:pic>
        <p:nvPicPr>
          <p:cNvPr id="13314" name="Picture 2" descr="E:\DCIM\101MSDCF\DSC03346.JPG"/>
          <p:cNvPicPr>
            <a:picLocks noChangeAspect="1" noChangeArrowheads="1"/>
          </p:cNvPicPr>
          <p:nvPr/>
        </p:nvPicPr>
        <p:blipFill>
          <a:blip r:embed="rId2" cstate="screen"/>
          <a:srcRect/>
          <a:stretch>
            <a:fillRect/>
          </a:stretch>
        </p:blipFill>
        <p:spPr bwMode="auto">
          <a:xfrm>
            <a:off x="3419872" y="2204864"/>
            <a:ext cx="2592289" cy="1944216"/>
          </a:xfrm>
          <a:prstGeom prst="rect">
            <a:avLst/>
          </a:prstGeom>
          <a:noFill/>
        </p:spPr>
      </p:pic>
      <p:pic>
        <p:nvPicPr>
          <p:cNvPr id="13315" name="Picture 3" descr="E:\DCIM\101MSDCF\DSC03347.JPG"/>
          <p:cNvPicPr>
            <a:picLocks noChangeAspect="1" noChangeArrowheads="1"/>
          </p:cNvPicPr>
          <p:nvPr/>
        </p:nvPicPr>
        <p:blipFill>
          <a:blip r:embed="rId3" cstate="screen"/>
          <a:srcRect/>
          <a:stretch>
            <a:fillRect/>
          </a:stretch>
        </p:blipFill>
        <p:spPr bwMode="auto">
          <a:xfrm>
            <a:off x="611560" y="2276872"/>
            <a:ext cx="2651786" cy="1988839"/>
          </a:xfrm>
          <a:prstGeom prst="rect">
            <a:avLst/>
          </a:prstGeom>
          <a:noFill/>
        </p:spPr>
      </p:pic>
      <p:pic>
        <p:nvPicPr>
          <p:cNvPr id="13316" name="Picture 4" descr="E:\DCIM\101MSDCF\DSC03348.JPG"/>
          <p:cNvPicPr>
            <a:picLocks noChangeAspect="1" noChangeArrowheads="1"/>
          </p:cNvPicPr>
          <p:nvPr/>
        </p:nvPicPr>
        <p:blipFill>
          <a:blip r:embed="rId4" cstate="screen"/>
          <a:srcRect/>
          <a:stretch>
            <a:fillRect/>
          </a:stretch>
        </p:blipFill>
        <p:spPr bwMode="auto">
          <a:xfrm>
            <a:off x="6084168" y="2204864"/>
            <a:ext cx="2592288" cy="1944216"/>
          </a:xfrm>
          <a:prstGeom prst="rect">
            <a:avLst/>
          </a:prstGeom>
          <a:noFill/>
        </p:spPr>
      </p:pic>
      <p:pic>
        <p:nvPicPr>
          <p:cNvPr id="13317" name="Picture 5" descr="E:\DCIM\101MSDCF\DSC03350.JPG"/>
          <p:cNvPicPr>
            <a:picLocks noChangeAspect="1" noChangeArrowheads="1"/>
          </p:cNvPicPr>
          <p:nvPr/>
        </p:nvPicPr>
        <p:blipFill>
          <a:blip r:embed="rId5" cstate="screen"/>
          <a:srcRect/>
          <a:stretch>
            <a:fillRect/>
          </a:stretch>
        </p:blipFill>
        <p:spPr bwMode="auto">
          <a:xfrm>
            <a:off x="611560" y="4437112"/>
            <a:ext cx="2688299" cy="2016224"/>
          </a:xfrm>
          <a:prstGeom prst="rect">
            <a:avLst/>
          </a:prstGeom>
          <a:noFill/>
        </p:spPr>
      </p:pic>
      <p:pic>
        <p:nvPicPr>
          <p:cNvPr id="13318" name="Picture 6" descr="E:\DCIM\101MSDCF\DSC03352.JPG"/>
          <p:cNvPicPr>
            <a:picLocks noChangeAspect="1" noChangeArrowheads="1"/>
          </p:cNvPicPr>
          <p:nvPr/>
        </p:nvPicPr>
        <p:blipFill>
          <a:blip r:embed="rId6" cstate="screen"/>
          <a:srcRect/>
          <a:stretch>
            <a:fillRect/>
          </a:stretch>
        </p:blipFill>
        <p:spPr bwMode="auto">
          <a:xfrm>
            <a:off x="3419872" y="4437112"/>
            <a:ext cx="2651786" cy="1988839"/>
          </a:xfrm>
          <a:prstGeom prst="rect">
            <a:avLst/>
          </a:prstGeom>
          <a:noFill/>
        </p:spPr>
      </p:pic>
      <p:pic>
        <p:nvPicPr>
          <p:cNvPr id="13319" name="Picture 7" descr="E:\DCIM\101MSDCF\DSC03356.JPG"/>
          <p:cNvPicPr>
            <a:picLocks noChangeAspect="1" noChangeArrowheads="1"/>
          </p:cNvPicPr>
          <p:nvPr/>
        </p:nvPicPr>
        <p:blipFill>
          <a:blip r:embed="rId7" cstate="screen"/>
          <a:srcRect/>
          <a:stretch>
            <a:fillRect/>
          </a:stretch>
        </p:blipFill>
        <p:spPr bwMode="auto">
          <a:xfrm>
            <a:off x="6228184" y="4437112"/>
            <a:ext cx="2651788" cy="198884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Занимательный и наглядный материал</a:t>
            </a:r>
            <a:endParaRPr lang="ru-RU" dirty="0"/>
          </a:p>
        </p:txBody>
      </p:sp>
      <p:pic>
        <p:nvPicPr>
          <p:cNvPr id="14338" name="Picture 2" descr="E:\DCIM\101MSDCF\DSC03357.JPG"/>
          <p:cNvPicPr>
            <a:picLocks noGrp="1" noChangeAspect="1" noChangeArrowheads="1"/>
          </p:cNvPicPr>
          <p:nvPr>
            <p:ph idx="1"/>
          </p:nvPr>
        </p:nvPicPr>
        <p:blipFill>
          <a:blip r:embed="rId2" cstate="screen"/>
          <a:srcRect/>
          <a:stretch>
            <a:fillRect/>
          </a:stretch>
        </p:blipFill>
        <p:spPr bwMode="auto">
          <a:xfrm>
            <a:off x="395536" y="1844824"/>
            <a:ext cx="3072340" cy="2304255"/>
          </a:xfrm>
          <a:prstGeom prst="rect">
            <a:avLst/>
          </a:prstGeom>
          <a:noFill/>
        </p:spPr>
      </p:pic>
      <p:pic>
        <p:nvPicPr>
          <p:cNvPr id="14339" name="Picture 3" descr="E:\DCIM\101MSDCF\DSC03307.JPG"/>
          <p:cNvPicPr>
            <a:picLocks noChangeAspect="1" noChangeArrowheads="1"/>
          </p:cNvPicPr>
          <p:nvPr/>
        </p:nvPicPr>
        <p:blipFill>
          <a:blip r:embed="rId3" cstate="screen"/>
          <a:srcRect/>
          <a:stretch>
            <a:fillRect/>
          </a:stretch>
        </p:blipFill>
        <p:spPr bwMode="auto">
          <a:xfrm>
            <a:off x="5076056" y="1844824"/>
            <a:ext cx="3096344" cy="2322257"/>
          </a:xfrm>
          <a:prstGeom prst="rect">
            <a:avLst/>
          </a:prstGeom>
          <a:noFill/>
        </p:spPr>
      </p:pic>
      <p:pic>
        <p:nvPicPr>
          <p:cNvPr id="5122" name="Picture 2" descr="G:\DCIM\101MSDCF\DSC03372.JPG"/>
          <p:cNvPicPr>
            <a:picLocks noChangeAspect="1" noChangeArrowheads="1"/>
          </p:cNvPicPr>
          <p:nvPr/>
        </p:nvPicPr>
        <p:blipFill>
          <a:blip r:embed="rId4" cstate="screen"/>
          <a:srcRect/>
          <a:stretch>
            <a:fillRect/>
          </a:stretch>
        </p:blipFill>
        <p:spPr bwMode="auto">
          <a:xfrm>
            <a:off x="467544" y="4437112"/>
            <a:ext cx="3024336" cy="2268252"/>
          </a:xfrm>
          <a:prstGeom prst="rect">
            <a:avLst/>
          </a:prstGeom>
          <a:noFill/>
        </p:spPr>
      </p:pic>
      <p:pic>
        <p:nvPicPr>
          <p:cNvPr id="5123" name="Picture 3" descr="G:\DCIM\101MSDCF\DSC03373.JPG"/>
          <p:cNvPicPr>
            <a:picLocks noChangeAspect="1" noChangeArrowheads="1"/>
          </p:cNvPicPr>
          <p:nvPr/>
        </p:nvPicPr>
        <p:blipFill>
          <a:blip r:embed="rId5" cstate="screen"/>
          <a:srcRect/>
          <a:stretch>
            <a:fillRect/>
          </a:stretch>
        </p:blipFill>
        <p:spPr bwMode="auto">
          <a:xfrm>
            <a:off x="5076056" y="4365104"/>
            <a:ext cx="3096344" cy="232225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a:t>
            </a:r>
            <a:endParaRPr lang="ru-RU" dirty="0"/>
          </a:p>
        </p:txBody>
      </p:sp>
      <p:sp>
        <p:nvSpPr>
          <p:cNvPr id="4" name="Текст 3"/>
          <p:cNvSpPr>
            <a:spLocks noGrp="1"/>
          </p:cNvSpPr>
          <p:nvPr>
            <p:ph type="body" idx="2"/>
          </p:nvPr>
        </p:nvSpPr>
        <p:spPr/>
        <p:txBody>
          <a:bodyPr/>
          <a:lstStyle/>
          <a:p>
            <a:endParaRPr lang="ru-RU"/>
          </a:p>
        </p:txBody>
      </p:sp>
      <p:sp>
        <p:nvSpPr>
          <p:cNvPr id="3" name="Содержимое 2"/>
          <p:cNvSpPr>
            <a:spLocks noGrp="1"/>
          </p:cNvSpPr>
          <p:nvPr>
            <p:ph sz="half" idx="1"/>
          </p:nvPr>
        </p:nvSpPr>
        <p:spPr>
          <a:xfrm>
            <a:off x="467544" y="692696"/>
            <a:ext cx="8219256" cy="5555704"/>
          </a:xfrm>
          <a:solidFill>
            <a:schemeClr val="bg1"/>
          </a:solidFill>
        </p:spPr>
        <p:txBody>
          <a:bodyPr>
            <a:normAutofit/>
          </a:bodyPr>
          <a:lstStyle/>
          <a:p>
            <a:pPr algn="just"/>
            <a:r>
              <a:rPr lang="ru-RU" sz="2000" dirty="0" smtClean="0"/>
              <a:t>Устойчивость организма к неблагоприятным факторам среды зависит не только от индивидуальных особенностей организма ребёнка, но и также от своевременного и правильного проведения специальных оздоровительных мер.</a:t>
            </a:r>
            <a:endParaRPr lang="ru-RU" sz="2000" dirty="0"/>
          </a:p>
        </p:txBody>
      </p:sp>
      <p:pic>
        <p:nvPicPr>
          <p:cNvPr id="15362" name="Picture 2" descr="E:\DCIM\101MSDCF\DSC03340.JPG"/>
          <p:cNvPicPr>
            <a:picLocks noChangeAspect="1" noChangeArrowheads="1"/>
          </p:cNvPicPr>
          <p:nvPr/>
        </p:nvPicPr>
        <p:blipFill>
          <a:blip r:embed="rId2" cstate="screen"/>
          <a:srcRect/>
          <a:stretch>
            <a:fillRect/>
          </a:stretch>
        </p:blipFill>
        <p:spPr bwMode="auto">
          <a:xfrm>
            <a:off x="1691680" y="1916832"/>
            <a:ext cx="5821154" cy="436586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60648"/>
            <a:ext cx="8229600" cy="936104"/>
          </a:xfrm>
        </p:spPr>
        <p:txBody>
          <a:bodyPr>
            <a:normAutofit/>
          </a:bodyPr>
          <a:lstStyle/>
          <a:p>
            <a:r>
              <a:rPr lang="ru-RU" dirty="0" smtClean="0"/>
              <a:t>Спортивный уголок</a:t>
            </a:r>
            <a:endParaRPr lang="ru-RU" dirty="0"/>
          </a:p>
        </p:txBody>
      </p:sp>
      <p:sp>
        <p:nvSpPr>
          <p:cNvPr id="5" name="Текст 4"/>
          <p:cNvSpPr>
            <a:spLocks noGrp="1"/>
          </p:cNvSpPr>
          <p:nvPr>
            <p:ph type="body" idx="1"/>
          </p:nvPr>
        </p:nvSpPr>
        <p:spPr>
          <a:xfrm>
            <a:off x="457200" y="1535112"/>
            <a:ext cx="4040188" cy="5322888"/>
          </a:xfrm>
        </p:spPr>
        <p:txBody>
          <a:bodyPr/>
          <a:lstStyle/>
          <a:p>
            <a:endParaRPr lang="ru-RU" dirty="0" smtClean="0"/>
          </a:p>
          <a:p>
            <a:endParaRPr lang="ru-RU" dirty="0" smtClean="0"/>
          </a:p>
          <a:p>
            <a:endParaRPr lang="ru-RU" dirty="0" smtClean="0"/>
          </a:p>
          <a:p>
            <a:endParaRPr lang="ru-RU" dirty="0" smtClean="0"/>
          </a:p>
          <a:p>
            <a:r>
              <a:rPr lang="ru-RU" sz="1800" dirty="0" smtClean="0">
                <a:solidFill>
                  <a:srgbClr val="FF0000"/>
                </a:solidFill>
              </a:rPr>
              <a:t>Цель</a:t>
            </a:r>
            <a:r>
              <a:rPr lang="ru-RU" sz="1800" dirty="0" smtClean="0">
                <a:solidFill>
                  <a:schemeClr val="tx1"/>
                </a:solidFill>
              </a:rPr>
              <a:t>: привитие детям интереса к занятиям физической культурой. Способствовать полноценному и всестороннему развитию и воспитанию двигательной активности детей, которая оказывает огромное влияние на состояние здоровья и физическое развитие ребёнка. Разнообразить двигательную активность детей с помощью дополнительного оборудования.</a:t>
            </a:r>
            <a:endParaRPr lang="ru-RU" sz="1800" dirty="0">
              <a:solidFill>
                <a:schemeClr val="tx1"/>
              </a:solidFill>
            </a:endParaRPr>
          </a:p>
        </p:txBody>
      </p:sp>
      <p:sp>
        <p:nvSpPr>
          <p:cNvPr id="7" name="Текст 6"/>
          <p:cNvSpPr>
            <a:spLocks noGrp="1"/>
          </p:cNvSpPr>
          <p:nvPr>
            <p:ph type="body" sz="half" idx="3"/>
          </p:nvPr>
        </p:nvSpPr>
        <p:spPr>
          <a:xfrm>
            <a:off x="4645025" y="1535112"/>
            <a:ext cx="4041775" cy="1029791"/>
          </a:xfrm>
        </p:spPr>
        <p:txBody>
          <a:bodyPr>
            <a:normAutofit fontScale="92500"/>
          </a:bodyPr>
          <a:lstStyle/>
          <a:p>
            <a:r>
              <a:rPr lang="ru-RU" dirty="0" smtClean="0">
                <a:solidFill>
                  <a:srgbClr val="FF0000"/>
                </a:solidFill>
              </a:rPr>
              <a:t>«Здоровье свыше нам дано</a:t>
            </a:r>
          </a:p>
          <a:p>
            <a:r>
              <a:rPr lang="ru-RU" dirty="0" smtClean="0">
                <a:solidFill>
                  <a:srgbClr val="FF0000"/>
                </a:solidFill>
              </a:rPr>
              <a:t>Учись, малыш, беречь его»</a:t>
            </a:r>
            <a:endParaRPr lang="ru-RU" dirty="0">
              <a:solidFill>
                <a:srgbClr val="FF0000"/>
              </a:solidFill>
            </a:endParaRPr>
          </a:p>
        </p:txBody>
      </p:sp>
      <p:pic>
        <p:nvPicPr>
          <p:cNvPr id="16386" name="Picture 2" descr="E:\DCIM\101MSDCF\DSC03339.JPG"/>
          <p:cNvPicPr>
            <a:picLocks noGrp="1" noChangeAspect="1" noChangeArrowheads="1"/>
          </p:cNvPicPr>
          <p:nvPr>
            <p:ph sz="quarter" idx="2"/>
          </p:nvPr>
        </p:nvPicPr>
        <p:blipFill>
          <a:blip r:embed="rId2" cstate="screen"/>
          <a:srcRect/>
          <a:stretch>
            <a:fillRect/>
          </a:stretch>
        </p:blipFill>
        <p:spPr bwMode="auto">
          <a:xfrm>
            <a:off x="611560" y="1268760"/>
            <a:ext cx="3096344" cy="2077810"/>
          </a:xfrm>
          <a:prstGeom prst="rect">
            <a:avLst/>
          </a:prstGeom>
          <a:noFill/>
        </p:spPr>
      </p:pic>
      <p:pic>
        <p:nvPicPr>
          <p:cNvPr id="1026" name="Picture 2" descr="C:\Users\Dan\AppData\Local\Temp\Rar$DRa0.988\IMG_1982.JPG"/>
          <p:cNvPicPr>
            <a:picLocks noChangeAspect="1" noChangeArrowheads="1"/>
          </p:cNvPicPr>
          <p:nvPr/>
        </p:nvPicPr>
        <p:blipFill>
          <a:blip r:embed="rId3" cstate="print"/>
          <a:srcRect/>
          <a:stretch>
            <a:fillRect/>
          </a:stretch>
        </p:blipFill>
        <p:spPr bwMode="auto">
          <a:xfrm rot="5400000">
            <a:off x="4617478" y="3095490"/>
            <a:ext cx="3672410" cy="2899271"/>
          </a:xfrm>
          <a:prstGeom prst="rect">
            <a:avLst/>
          </a:prstGeom>
          <a:noFill/>
        </p:spPr>
      </p:pic>
      <p:sp>
        <p:nvSpPr>
          <p:cNvPr id="8" name="Содержимое 7"/>
          <p:cNvSpPr>
            <a:spLocks noGrp="1"/>
          </p:cNvSpPr>
          <p:nvPr>
            <p:ph sz="quarter" idx="4"/>
          </p:nvPr>
        </p:nvSpPr>
        <p:spPr>
          <a:xfrm>
            <a:off x="8748464" y="5229200"/>
            <a:ext cx="2231231" cy="2283248"/>
          </a:xfrm>
        </p:spPr>
        <p:txBody>
          <a:bodyPr/>
          <a:lstStyle/>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3050"/>
            <a:ext cx="8435280" cy="1162050"/>
          </a:xfrm>
        </p:spPr>
        <p:txBody>
          <a:bodyPr>
            <a:normAutofit/>
          </a:bodyPr>
          <a:lstStyle/>
          <a:p>
            <a:pPr algn="ctr"/>
            <a:r>
              <a:rPr lang="ru-RU" sz="1600" dirty="0" smtClean="0"/>
              <a:t>Формирование ЗОЖ.</a:t>
            </a:r>
            <a:endParaRPr lang="ru-RU" sz="1600" dirty="0"/>
          </a:p>
        </p:txBody>
      </p:sp>
      <p:sp>
        <p:nvSpPr>
          <p:cNvPr id="6" name="Текст 5"/>
          <p:cNvSpPr>
            <a:spLocks noGrp="1"/>
          </p:cNvSpPr>
          <p:nvPr>
            <p:ph type="body" idx="2"/>
          </p:nvPr>
        </p:nvSpPr>
        <p:spPr>
          <a:xfrm>
            <a:off x="457200" y="1435100"/>
            <a:ext cx="5770984" cy="4691063"/>
          </a:xfrm>
        </p:spPr>
        <p:txBody>
          <a:bodyPr>
            <a:normAutofit fontScale="85000" lnSpcReduction="10000"/>
          </a:bodyPr>
          <a:lstStyle/>
          <a:p>
            <a:pPr algn="just"/>
            <a:r>
              <a:rPr lang="ru-RU" sz="2000" dirty="0" smtClean="0"/>
              <a:t> В формировании у детей физкультурн0-оздоровительной направленности и основ здорового образа жизни  является правильно организованная предметно-пространственная среда, прежде всего – это двигательная предметно-развивающая среда. Она должная носить развивающий характер, быть разнообразной, динамичной, трансформируемой, полифункциональной. Известно, что игровая деятельность главная составляющая двигательной активности ребёнка. Именно поэтому очень важно подкрепить детскую потребность показать себя, дать попробовать свои силы в разных видах деятельности. Целенаправленно подобранные подвижные игры, подвижные игры дидактической направленности, игры-эстафеты, игры малой подвижности, развивающие мелкую моторику, координацию движений, равновесия и т.д. стимулируют развитие физических, психомоторных и интеллектуальных способностей детей, развивают творческий потенциал.</a:t>
            </a:r>
            <a:endParaRPr lang="ru-RU" sz="2000" dirty="0"/>
          </a:p>
        </p:txBody>
      </p:sp>
      <p:pic>
        <p:nvPicPr>
          <p:cNvPr id="1026" name="Picture 2"/>
          <p:cNvPicPr>
            <a:picLocks noGrp="1" noChangeAspect="1" noChangeArrowheads="1"/>
          </p:cNvPicPr>
          <p:nvPr>
            <p:ph sz="half" idx="1"/>
          </p:nvPr>
        </p:nvPicPr>
        <p:blipFill>
          <a:blip r:embed="rId2" cstate="screen"/>
          <a:srcRect/>
          <a:stretch>
            <a:fillRect/>
          </a:stretch>
        </p:blipFill>
        <p:spPr bwMode="auto">
          <a:xfrm>
            <a:off x="6374373" y="1412776"/>
            <a:ext cx="2769627" cy="20527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67544" y="-459432"/>
            <a:ext cx="5472608" cy="6624736"/>
          </a:xfrm>
        </p:spPr>
        <p:txBody>
          <a:bodyPr>
            <a:noAutofit/>
          </a:bodyPr>
          <a:lstStyle/>
          <a:p>
            <a:pPr algn="just"/>
            <a:r>
              <a:rPr lang="ru-RU" sz="2200" b="0" dirty="0">
                <a:solidFill>
                  <a:schemeClr val="tx1"/>
                </a:solidFill>
              </a:rPr>
              <a:t>К физкультурному уголку в детском саду и его оборудованию предъявляются следующие требования: педагогические, эстетические, гигиенические. Каждое пособие должно быть прочным, надёжным, пригодным для эксплуатации. Физкультурные пособия помогают детям добиваться более чёткого представления о движении, которое складывается на основе ощущений и восприятий. </a:t>
            </a:r>
            <a:br>
              <a:rPr lang="ru-RU" sz="2200" b="0" dirty="0">
                <a:solidFill>
                  <a:schemeClr val="tx1"/>
                </a:solidFill>
              </a:rPr>
            </a:br>
            <a:r>
              <a:rPr lang="ru-RU" sz="2200" b="0" dirty="0">
                <a:solidFill>
                  <a:schemeClr val="tx1"/>
                </a:solidFill>
              </a:rPr>
              <a:t>С помощью физкультурного уголка воспитатель ежедневно проводит индивидуальную работу по профилактике плоскостопия, формированию правильной осанки, укреплению </a:t>
            </a:r>
            <a:r>
              <a:rPr lang="ru-RU" sz="2200" b="0" dirty="0" smtClean="0">
                <a:solidFill>
                  <a:schemeClr val="tx1"/>
                </a:solidFill>
              </a:rPr>
              <a:t>мышц и т. д..</a:t>
            </a:r>
            <a:r>
              <a:rPr lang="ru-RU" sz="2200" b="0" dirty="0">
                <a:solidFill>
                  <a:schemeClr val="tx1"/>
                </a:solidFill>
              </a:rPr>
              <a:t/>
            </a:r>
            <a:br>
              <a:rPr lang="ru-RU" sz="2200" b="0" dirty="0">
                <a:solidFill>
                  <a:schemeClr val="tx1"/>
                </a:solidFill>
              </a:rPr>
            </a:br>
            <a:endParaRPr lang="ru-RU" sz="2200" b="0" dirty="0">
              <a:solidFill>
                <a:schemeClr val="tx1"/>
              </a:solidFill>
            </a:endParaRPr>
          </a:p>
        </p:txBody>
      </p:sp>
      <p:sp>
        <p:nvSpPr>
          <p:cNvPr id="6" name="Текст 5"/>
          <p:cNvSpPr>
            <a:spLocks noGrp="1"/>
          </p:cNvSpPr>
          <p:nvPr>
            <p:ph type="body" idx="2"/>
          </p:nvPr>
        </p:nvSpPr>
        <p:spPr>
          <a:xfrm flipH="1">
            <a:off x="-1836712" y="3356992"/>
            <a:ext cx="576064" cy="1080120"/>
          </a:xfrm>
        </p:spPr>
        <p:txBody>
          <a:bodyPr>
            <a:normAutofit/>
          </a:bodyPr>
          <a:lstStyle/>
          <a:p>
            <a:pPr algn="just"/>
            <a:endParaRPr lang="ru-RU" sz="2000" dirty="0" smtClean="0"/>
          </a:p>
        </p:txBody>
      </p:sp>
      <p:sp>
        <p:nvSpPr>
          <p:cNvPr id="5" name="Содержимое 4"/>
          <p:cNvSpPr>
            <a:spLocks noGrp="1"/>
          </p:cNvSpPr>
          <p:nvPr>
            <p:ph sz="half" idx="1"/>
          </p:nvPr>
        </p:nvSpPr>
        <p:spPr>
          <a:xfrm>
            <a:off x="9952062" y="-62986"/>
            <a:ext cx="1378496" cy="5853113"/>
          </a:xfrm>
        </p:spPr>
        <p:txBody>
          <a:bodyPr/>
          <a:lstStyle/>
          <a:p>
            <a:endParaRPr lang="ru-RU" dirty="0"/>
          </a:p>
        </p:txBody>
      </p:sp>
      <p:pic>
        <p:nvPicPr>
          <p:cNvPr id="18434" name="Picture 2" descr="E:\DCIM\101MSDCF\DSC03333.JPG"/>
          <p:cNvPicPr>
            <a:picLocks noChangeAspect="1" noChangeArrowheads="1"/>
          </p:cNvPicPr>
          <p:nvPr/>
        </p:nvPicPr>
        <p:blipFill>
          <a:blip r:embed="rId2" cstate="screen"/>
          <a:srcRect/>
          <a:stretch>
            <a:fillRect/>
          </a:stretch>
        </p:blipFill>
        <p:spPr bwMode="auto">
          <a:xfrm>
            <a:off x="6156176" y="1268760"/>
            <a:ext cx="2643758" cy="352501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09520" y="1916832"/>
            <a:ext cx="8219256" cy="2664296"/>
          </a:xfrm>
        </p:spPr>
        <p:txBody>
          <a:bodyPr>
            <a:normAutofit/>
          </a:bodyPr>
          <a:lstStyle/>
          <a:p>
            <a:pPr algn="just"/>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b="0" dirty="0"/>
          </a:p>
        </p:txBody>
      </p:sp>
      <p:sp>
        <p:nvSpPr>
          <p:cNvPr id="6" name="Текст 5"/>
          <p:cNvSpPr>
            <a:spLocks noGrp="1"/>
          </p:cNvSpPr>
          <p:nvPr>
            <p:ph type="body" idx="2"/>
          </p:nvPr>
        </p:nvSpPr>
        <p:spPr>
          <a:xfrm>
            <a:off x="-6301208" y="2348880"/>
            <a:ext cx="6131024" cy="4691063"/>
          </a:xfrm>
        </p:spPr>
        <p:txBody>
          <a:bodyPr>
            <a:normAutofit/>
          </a:bodyPr>
          <a:lstStyle/>
          <a:p>
            <a:pPr algn="just"/>
            <a:endParaRPr lang="ru-RU" sz="2400" dirty="0"/>
          </a:p>
        </p:txBody>
      </p:sp>
      <p:graphicFrame>
        <p:nvGraphicFramePr>
          <p:cNvPr id="8" name="Содержимое 7"/>
          <p:cNvGraphicFramePr>
            <a:graphicFrameLocks noGrp="1"/>
          </p:cNvGraphicFramePr>
          <p:nvPr>
            <p:ph sz="half" idx="1"/>
          </p:nvPr>
        </p:nvGraphicFramePr>
        <p:xfrm flipH="1">
          <a:off x="10476656" y="3573016"/>
          <a:ext cx="720080" cy="24811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2267744" y="548680"/>
            <a:ext cx="4672369" cy="523220"/>
          </a:xfrm>
          <a:prstGeom prst="rect">
            <a:avLst/>
          </a:prstGeom>
          <a:noFill/>
        </p:spPr>
        <p:txBody>
          <a:bodyPr wrap="none" rtlCol="0">
            <a:spAutoFit/>
          </a:bodyPr>
          <a:lstStyle/>
          <a:p>
            <a:r>
              <a:rPr lang="ru-RU" sz="2800" dirty="0" smtClean="0">
                <a:solidFill>
                  <a:schemeClr val="accent1">
                    <a:lumMod val="75000"/>
                  </a:schemeClr>
                </a:solidFill>
              </a:rPr>
              <a:t>Развитие мелкой моторики</a:t>
            </a:r>
            <a:endParaRPr lang="ru-RU" dirty="0">
              <a:solidFill>
                <a:schemeClr val="accent1">
                  <a:lumMod val="75000"/>
                </a:schemeClr>
              </a:solidFill>
            </a:endParaRPr>
          </a:p>
        </p:txBody>
      </p:sp>
      <p:sp>
        <p:nvSpPr>
          <p:cNvPr id="9" name="TextBox 8"/>
          <p:cNvSpPr txBox="1"/>
          <p:nvPr/>
        </p:nvSpPr>
        <p:spPr>
          <a:xfrm>
            <a:off x="827584" y="1556792"/>
            <a:ext cx="5040560" cy="2677656"/>
          </a:xfrm>
          <a:prstGeom prst="rect">
            <a:avLst/>
          </a:prstGeom>
          <a:noFill/>
        </p:spPr>
        <p:txBody>
          <a:bodyPr wrap="square" rtlCol="0">
            <a:spAutoFit/>
          </a:bodyPr>
          <a:lstStyle/>
          <a:p>
            <a:r>
              <a:rPr lang="ru-RU" sz="2400" dirty="0" smtClean="0">
                <a:solidFill>
                  <a:srgbClr val="00B0F0"/>
                </a:solidFill>
              </a:rPr>
              <a:t>Мы используем су–</a:t>
            </a:r>
            <a:r>
              <a:rPr lang="ru-RU" sz="2400" dirty="0" err="1" smtClean="0">
                <a:solidFill>
                  <a:srgbClr val="00B0F0"/>
                </a:solidFill>
              </a:rPr>
              <a:t>джок</a:t>
            </a:r>
            <a:r>
              <a:rPr lang="ru-RU" sz="2400" dirty="0" smtClean="0">
                <a:solidFill>
                  <a:srgbClr val="00B0F0"/>
                </a:solidFill>
              </a:rPr>
              <a:t>  </a:t>
            </a:r>
            <a:r>
              <a:rPr lang="ru-RU" sz="2400" dirty="0" err="1" smtClean="0">
                <a:solidFill>
                  <a:srgbClr val="00B0F0"/>
                </a:solidFill>
              </a:rPr>
              <a:t>массажер</a:t>
            </a:r>
            <a:r>
              <a:rPr lang="ru-RU" sz="2400" dirty="0" smtClean="0">
                <a:solidFill>
                  <a:srgbClr val="00B0F0"/>
                </a:solidFill>
              </a:rPr>
              <a:t>, который подходит для:</a:t>
            </a:r>
          </a:p>
          <a:p>
            <a:endParaRPr lang="ru-RU" sz="2400" dirty="0" smtClean="0">
              <a:solidFill>
                <a:srgbClr val="00B0F0"/>
              </a:solidFill>
            </a:endParaRPr>
          </a:p>
          <a:p>
            <a:pPr>
              <a:buFontTx/>
              <a:buChar char="-"/>
            </a:pPr>
            <a:r>
              <a:rPr lang="ru-RU" sz="2400" dirty="0" smtClean="0">
                <a:solidFill>
                  <a:srgbClr val="00B0F0"/>
                </a:solidFill>
              </a:rPr>
              <a:t> массажа кисти рук с помощью шара;</a:t>
            </a:r>
          </a:p>
          <a:p>
            <a:r>
              <a:rPr lang="ru-RU" sz="2400" dirty="0" smtClean="0">
                <a:solidFill>
                  <a:srgbClr val="00B0F0"/>
                </a:solidFill>
              </a:rPr>
              <a:t>- Стимулирования активных точек с помощью колец.</a:t>
            </a:r>
            <a:endParaRPr lang="ru-RU" sz="2400" dirty="0">
              <a:solidFill>
                <a:srgbClr val="00B0F0"/>
              </a:solidFill>
            </a:endParaRPr>
          </a:p>
        </p:txBody>
      </p:sp>
      <p:pic>
        <p:nvPicPr>
          <p:cNvPr id="2" name="Picture 2" descr="C:\Users\Dan\Downloads\IMG_2003.JPG"/>
          <p:cNvPicPr>
            <a:picLocks noChangeAspect="1" noChangeArrowheads="1"/>
          </p:cNvPicPr>
          <p:nvPr/>
        </p:nvPicPr>
        <p:blipFill>
          <a:blip r:embed="rId7" cstate="print"/>
          <a:srcRect/>
          <a:stretch>
            <a:fillRect/>
          </a:stretch>
        </p:blipFill>
        <p:spPr bwMode="auto">
          <a:xfrm>
            <a:off x="1403648" y="4221088"/>
            <a:ext cx="3096344" cy="232225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2051" name="Picture 3" descr="C:\Users\Dan\Downloads\IMG_2004.JPG"/>
          <p:cNvPicPr>
            <a:picLocks noChangeAspect="1" noChangeArrowheads="1"/>
          </p:cNvPicPr>
          <p:nvPr/>
        </p:nvPicPr>
        <p:blipFill>
          <a:blip r:embed="rId8" cstate="print"/>
          <a:srcRect/>
          <a:stretch>
            <a:fillRect/>
          </a:stretch>
        </p:blipFill>
        <p:spPr bwMode="auto">
          <a:xfrm rot="5400000">
            <a:off x="5796136" y="1916832"/>
            <a:ext cx="3456384" cy="259228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21688" y="0"/>
            <a:ext cx="8075240" cy="1435100"/>
          </a:xfrm>
        </p:spPr>
        <p:txBody>
          <a:bodyPr>
            <a:noAutofit/>
          </a:bodyPr>
          <a:lstStyle/>
          <a:p>
            <a:pPr algn="ctr"/>
            <a:endParaRPr lang="ru-RU" sz="2800" dirty="0"/>
          </a:p>
        </p:txBody>
      </p:sp>
      <p:sp>
        <p:nvSpPr>
          <p:cNvPr id="22" name="Текст 21"/>
          <p:cNvSpPr>
            <a:spLocks noGrp="1"/>
          </p:cNvSpPr>
          <p:nvPr>
            <p:ph type="body" idx="2"/>
          </p:nvPr>
        </p:nvSpPr>
        <p:spPr>
          <a:xfrm>
            <a:off x="-6517232" y="1844824"/>
            <a:ext cx="3826768" cy="4691063"/>
          </a:xfrm>
        </p:spPr>
        <p:txBody>
          <a:bodyPr/>
          <a:lstStyle/>
          <a:p>
            <a:endParaRPr lang="ru-RU" dirty="0"/>
          </a:p>
        </p:txBody>
      </p:sp>
      <p:sp>
        <p:nvSpPr>
          <p:cNvPr id="7" name="Содержимое 6"/>
          <p:cNvSpPr>
            <a:spLocks noGrp="1"/>
          </p:cNvSpPr>
          <p:nvPr>
            <p:ph sz="half" idx="1"/>
          </p:nvPr>
        </p:nvSpPr>
        <p:spPr>
          <a:xfrm>
            <a:off x="-5941168" y="1124744"/>
            <a:ext cx="5111750" cy="4572000"/>
          </a:xfrm>
        </p:spPr>
        <p:txBody>
          <a:bodyPr/>
          <a:lstStyle/>
          <a:p>
            <a:endParaRPr lang="ru-RU"/>
          </a:p>
        </p:txBody>
      </p:sp>
      <p:sp>
        <p:nvSpPr>
          <p:cNvPr id="8" name="TextBox 7"/>
          <p:cNvSpPr txBox="1"/>
          <p:nvPr/>
        </p:nvSpPr>
        <p:spPr>
          <a:xfrm>
            <a:off x="2267744" y="548680"/>
            <a:ext cx="4972451" cy="523220"/>
          </a:xfrm>
          <a:prstGeom prst="rect">
            <a:avLst/>
          </a:prstGeom>
          <a:noFill/>
        </p:spPr>
        <p:txBody>
          <a:bodyPr wrap="none" rtlCol="0">
            <a:spAutoFit/>
          </a:bodyPr>
          <a:lstStyle/>
          <a:p>
            <a:r>
              <a:rPr lang="ru-RU" sz="2800" dirty="0" smtClean="0">
                <a:solidFill>
                  <a:schemeClr val="accent1">
                    <a:lumMod val="60000"/>
                    <a:lumOff val="40000"/>
                  </a:schemeClr>
                </a:solidFill>
              </a:rPr>
              <a:t>Игры с </a:t>
            </a:r>
            <a:r>
              <a:rPr lang="ru-RU" sz="2800" dirty="0" err="1" smtClean="0">
                <a:solidFill>
                  <a:schemeClr val="accent1">
                    <a:lumMod val="60000"/>
                    <a:lumOff val="40000"/>
                  </a:schemeClr>
                </a:solidFill>
              </a:rPr>
              <a:t>мячами-массажерами</a:t>
            </a:r>
            <a:endParaRPr lang="ru-RU" sz="2800" dirty="0">
              <a:solidFill>
                <a:schemeClr val="accent1">
                  <a:lumMod val="60000"/>
                  <a:lumOff val="40000"/>
                </a:schemeClr>
              </a:solidFill>
            </a:endParaRPr>
          </a:p>
        </p:txBody>
      </p:sp>
      <p:sp>
        <p:nvSpPr>
          <p:cNvPr id="9" name="TextBox 8"/>
          <p:cNvSpPr txBox="1"/>
          <p:nvPr/>
        </p:nvSpPr>
        <p:spPr>
          <a:xfrm>
            <a:off x="1043608" y="1484784"/>
            <a:ext cx="7704856" cy="2462213"/>
          </a:xfrm>
          <a:prstGeom prst="rect">
            <a:avLst/>
          </a:prstGeom>
          <a:noFill/>
        </p:spPr>
        <p:txBody>
          <a:bodyPr wrap="square" rtlCol="0">
            <a:spAutoFit/>
          </a:bodyPr>
          <a:lstStyle/>
          <a:p>
            <a:r>
              <a:rPr lang="ru-RU" sz="2000" dirty="0" smtClean="0">
                <a:solidFill>
                  <a:srgbClr val="002060"/>
                </a:solidFill>
              </a:rPr>
              <a:t>  </a:t>
            </a:r>
            <a:r>
              <a:rPr lang="ru-RU" sz="2200" dirty="0" smtClean="0">
                <a:solidFill>
                  <a:srgbClr val="002060"/>
                </a:solidFill>
              </a:rPr>
              <a:t>Игольчатые мячи применяют для оздоровительной гимнастики детей, в том числе, младшего возраста.</a:t>
            </a:r>
          </a:p>
          <a:p>
            <a:r>
              <a:rPr lang="ru-RU" sz="2200" dirty="0" smtClean="0">
                <a:solidFill>
                  <a:srgbClr val="002060"/>
                </a:solidFill>
              </a:rPr>
              <a:t>  Игры с массажными мячиками можно проводить как по телу малыша, так и используя только ручки.</a:t>
            </a:r>
          </a:p>
          <a:p>
            <a:r>
              <a:rPr lang="ru-RU" sz="2200" dirty="0" smtClean="0">
                <a:solidFill>
                  <a:srgbClr val="002060"/>
                </a:solidFill>
              </a:rPr>
              <a:t>  Эти мячики легко умещаются в детской ладошке, что позволяет с ними весело играть и  развивать мелкую моторику рук.</a:t>
            </a:r>
            <a:endParaRPr lang="ru-RU" sz="2200" dirty="0">
              <a:solidFill>
                <a:srgbClr val="002060"/>
              </a:solidFill>
            </a:endParaRPr>
          </a:p>
        </p:txBody>
      </p:sp>
      <p:pic>
        <p:nvPicPr>
          <p:cNvPr id="3074" name="Picture 2" descr="C:\Users\Dan\AppData\Local\Temp\Rar$DRa0.678\IMG_1992.JPG"/>
          <p:cNvPicPr>
            <a:picLocks noChangeAspect="1" noChangeArrowheads="1"/>
          </p:cNvPicPr>
          <p:nvPr/>
        </p:nvPicPr>
        <p:blipFill>
          <a:blip r:embed="rId2" cstate="print"/>
          <a:srcRect/>
          <a:stretch>
            <a:fillRect/>
          </a:stretch>
        </p:blipFill>
        <p:spPr bwMode="auto">
          <a:xfrm>
            <a:off x="683568" y="4221088"/>
            <a:ext cx="2592288" cy="1944216"/>
          </a:xfrm>
          <a:prstGeom prst="rect">
            <a:avLst/>
          </a:prstGeom>
          <a:noFill/>
          <a:ln>
            <a:solidFill>
              <a:srgbClr val="00B0F0"/>
            </a:solidFill>
          </a:ln>
          <a:effectLst>
            <a:glow rad="63500">
              <a:schemeClr val="accent2">
                <a:satMod val="175000"/>
                <a:alpha val="40000"/>
              </a:schemeClr>
            </a:glow>
          </a:effectLst>
        </p:spPr>
      </p:pic>
      <p:pic>
        <p:nvPicPr>
          <p:cNvPr id="3075" name="Picture 3" descr="C:\Users\Dan\AppData\Local\Temp\Rar$DRa0.449\IMG_1996.JPG"/>
          <p:cNvPicPr>
            <a:picLocks noChangeAspect="1" noChangeArrowheads="1"/>
          </p:cNvPicPr>
          <p:nvPr/>
        </p:nvPicPr>
        <p:blipFill>
          <a:blip r:embed="rId3" cstate="print"/>
          <a:srcRect/>
          <a:stretch>
            <a:fillRect/>
          </a:stretch>
        </p:blipFill>
        <p:spPr bwMode="auto">
          <a:xfrm>
            <a:off x="3779912" y="3717032"/>
            <a:ext cx="1995686" cy="2660915"/>
          </a:xfrm>
          <a:prstGeom prst="rect">
            <a:avLst/>
          </a:prstGeom>
          <a:noFill/>
          <a:ln>
            <a:solidFill>
              <a:srgbClr val="00B0F0"/>
            </a:solidFill>
          </a:ln>
          <a:effectLst>
            <a:glow rad="63500">
              <a:schemeClr val="accent2">
                <a:satMod val="175000"/>
                <a:alpha val="40000"/>
              </a:schemeClr>
            </a:glow>
          </a:effectLst>
        </p:spPr>
      </p:pic>
      <p:pic>
        <p:nvPicPr>
          <p:cNvPr id="3076" name="Picture 4" descr="C:\Users\Dan\AppData\Local\Temp\Rar$DRa0.949\IMG_1998.JPG"/>
          <p:cNvPicPr>
            <a:picLocks noChangeAspect="1" noChangeArrowheads="1"/>
          </p:cNvPicPr>
          <p:nvPr/>
        </p:nvPicPr>
        <p:blipFill>
          <a:blip r:embed="rId4" cstate="print"/>
          <a:srcRect/>
          <a:stretch>
            <a:fillRect/>
          </a:stretch>
        </p:blipFill>
        <p:spPr bwMode="auto">
          <a:xfrm>
            <a:off x="6300192" y="3717032"/>
            <a:ext cx="2016224" cy="2688298"/>
          </a:xfrm>
          <a:prstGeom prst="rect">
            <a:avLst/>
          </a:prstGeom>
          <a:noFill/>
          <a:ln>
            <a:solidFill>
              <a:srgbClr val="00B0F0"/>
            </a:solidFill>
          </a:ln>
          <a:effectLst>
            <a:glow rad="63500">
              <a:schemeClr val="accent2">
                <a:satMod val="175000"/>
                <a:alpha val="40000"/>
              </a:schemeClr>
            </a:glo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65104" y="620688"/>
            <a:ext cx="2743200" cy="1474488"/>
          </a:xfrm>
        </p:spPr>
        <p:txBody>
          <a:bodyPr>
            <a:normAutofit/>
          </a:bodyPr>
          <a:lstStyle/>
          <a:p>
            <a:endParaRPr lang="ru-RU" dirty="0">
              <a:solidFill>
                <a:schemeClr val="tx1"/>
              </a:solidFill>
            </a:endParaRPr>
          </a:p>
        </p:txBody>
      </p:sp>
      <p:sp>
        <p:nvSpPr>
          <p:cNvPr id="4" name="Текст 3"/>
          <p:cNvSpPr>
            <a:spLocks noGrp="1"/>
          </p:cNvSpPr>
          <p:nvPr>
            <p:ph type="body" idx="2"/>
          </p:nvPr>
        </p:nvSpPr>
        <p:spPr>
          <a:xfrm>
            <a:off x="-3708920" y="1340768"/>
            <a:ext cx="2743200" cy="4572000"/>
          </a:xfrm>
        </p:spPr>
        <p:txBody>
          <a:bodyPr>
            <a:normAutofit/>
          </a:bodyPr>
          <a:lstStyle/>
          <a:p>
            <a:endParaRPr lang="ru-RU" sz="2000" dirty="0"/>
          </a:p>
        </p:txBody>
      </p:sp>
      <p:sp>
        <p:nvSpPr>
          <p:cNvPr id="8" name="Содержимое 7"/>
          <p:cNvSpPr>
            <a:spLocks noGrp="1"/>
          </p:cNvSpPr>
          <p:nvPr>
            <p:ph sz="half" idx="1"/>
          </p:nvPr>
        </p:nvSpPr>
        <p:spPr>
          <a:xfrm>
            <a:off x="-5437112" y="1484784"/>
            <a:ext cx="5111750" cy="4572000"/>
          </a:xfrm>
        </p:spPr>
        <p:txBody>
          <a:bodyPr/>
          <a:lstStyle/>
          <a:p>
            <a:endParaRPr lang="ru-RU" dirty="0"/>
          </a:p>
        </p:txBody>
      </p:sp>
      <p:sp>
        <p:nvSpPr>
          <p:cNvPr id="10" name="TextBox 9"/>
          <p:cNvSpPr txBox="1"/>
          <p:nvPr/>
        </p:nvSpPr>
        <p:spPr>
          <a:xfrm>
            <a:off x="539552" y="620688"/>
            <a:ext cx="10477672" cy="523220"/>
          </a:xfrm>
          <a:prstGeom prst="rect">
            <a:avLst/>
          </a:prstGeom>
          <a:noFill/>
        </p:spPr>
        <p:txBody>
          <a:bodyPr wrap="square" rtlCol="0">
            <a:spAutoFit/>
          </a:bodyPr>
          <a:lstStyle/>
          <a:p>
            <a:r>
              <a:rPr lang="ru-RU" sz="2800" i="1" u="sng" dirty="0" smtClean="0">
                <a:solidFill>
                  <a:srgbClr val="FF0000"/>
                </a:solidFill>
              </a:rPr>
              <a:t>Скакалки для детей – важный элемент здоровья!!!</a:t>
            </a:r>
            <a:endParaRPr lang="ru-RU" sz="2800" i="1" u="sng" dirty="0">
              <a:solidFill>
                <a:srgbClr val="FF0000"/>
              </a:solidFill>
            </a:endParaRPr>
          </a:p>
        </p:txBody>
      </p:sp>
      <p:sp>
        <p:nvSpPr>
          <p:cNvPr id="11" name="TextBox 10"/>
          <p:cNvSpPr txBox="1"/>
          <p:nvPr/>
        </p:nvSpPr>
        <p:spPr>
          <a:xfrm>
            <a:off x="611560" y="1196752"/>
            <a:ext cx="5258363" cy="830997"/>
          </a:xfrm>
          <a:prstGeom prst="rect">
            <a:avLst/>
          </a:prstGeom>
          <a:noFill/>
        </p:spPr>
        <p:txBody>
          <a:bodyPr wrap="none" rtlCol="0">
            <a:spAutoFit/>
          </a:bodyPr>
          <a:lstStyle/>
          <a:p>
            <a:pPr>
              <a:buFontTx/>
              <a:buChar char="-"/>
            </a:pPr>
            <a:r>
              <a:rPr lang="ru-RU" sz="2400" dirty="0" smtClean="0">
                <a:solidFill>
                  <a:srgbClr val="0070C0"/>
                </a:solidFill>
              </a:rPr>
              <a:t> укрепляют сердце и лёгкие;</a:t>
            </a:r>
          </a:p>
          <a:p>
            <a:pPr>
              <a:buFontTx/>
              <a:buChar char="-"/>
            </a:pPr>
            <a:r>
              <a:rPr lang="ru-RU" sz="2400" dirty="0" smtClean="0">
                <a:solidFill>
                  <a:srgbClr val="0070C0"/>
                </a:solidFill>
              </a:rPr>
              <a:t> наполняют хорошим настроением.</a:t>
            </a:r>
            <a:endParaRPr lang="ru-RU" sz="2400" dirty="0">
              <a:solidFill>
                <a:srgbClr val="0070C0"/>
              </a:solidFill>
            </a:endParaRPr>
          </a:p>
        </p:txBody>
      </p:sp>
      <p:sp>
        <p:nvSpPr>
          <p:cNvPr id="12" name="TextBox 11"/>
          <p:cNvSpPr txBox="1"/>
          <p:nvPr/>
        </p:nvSpPr>
        <p:spPr>
          <a:xfrm>
            <a:off x="2699792" y="2204864"/>
            <a:ext cx="2906117" cy="461665"/>
          </a:xfrm>
          <a:prstGeom prst="rect">
            <a:avLst/>
          </a:prstGeom>
          <a:noFill/>
        </p:spPr>
        <p:txBody>
          <a:bodyPr wrap="none" rtlCol="0">
            <a:spAutoFit/>
          </a:bodyPr>
          <a:lstStyle/>
          <a:p>
            <a:r>
              <a:rPr lang="ru-RU" sz="2400" dirty="0" smtClean="0">
                <a:solidFill>
                  <a:srgbClr val="002060"/>
                </a:solidFill>
              </a:rPr>
              <a:t>У нас скакалки для:</a:t>
            </a:r>
            <a:endParaRPr lang="ru-RU" sz="2400" dirty="0">
              <a:solidFill>
                <a:srgbClr val="002060"/>
              </a:solidFill>
            </a:endParaRPr>
          </a:p>
        </p:txBody>
      </p:sp>
      <p:cxnSp>
        <p:nvCxnSpPr>
          <p:cNvPr id="14" name="Прямая со стрелкой 13"/>
          <p:cNvCxnSpPr/>
          <p:nvPr/>
        </p:nvCxnSpPr>
        <p:spPr>
          <a:xfrm flipH="1">
            <a:off x="1475656" y="2636912"/>
            <a:ext cx="1224136" cy="12241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a:stCxn id="12" idx="2"/>
          </p:cNvCxnSpPr>
          <p:nvPr/>
        </p:nvCxnSpPr>
        <p:spPr>
          <a:xfrm flipH="1">
            <a:off x="4139952" y="2666529"/>
            <a:ext cx="12899" cy="13385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a:off x="5220072" y="2708920"/>
            <a:ext cx="122413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372200" y="3356992"/>
            <a:ext cx="1244380" cy="400110"/>
          </a:xfrm>
          <a:prstGeom prst="rect">
            <a:avLst/>
          </a:prstGeom>
          <a:noFill/>
        </p:spPr>
        <p:txBody>
          <a:bodyPr wrap="none" rtlCol="0">
            <a:spAutoFit/>
          </a:bodyPr>
          <a:lstStyle/>
          <a:p>
            <a:r>
              <a:rPr lang="ru-RU" sz="2000" dirty="0" smtClean="0">
                <a:solidFill>
                  <a:srgbClr val="002060"/>
                </a:solidFill>
              </a:rPr>
              <a:t>прыжков</a:t>
            </a:r>
            <a:endParaRPr lang="ru-RU" sz="2000" dirty="0">
              <a:solidFill>
                <a:srgbClr val="002060"/>
              </a:solidFill>
            </a:endParaRPr>
          </a:p>
        </p:txBody>
      </p:sp>
      <p:sp>
        <p:nvSpPr>
          <p:cNvPr id="26" name="TextBox 25"/>
          <p:cNvSpPr txBox="1"/>
          <p:nvPr/>
        </p:nvSpPr>
        <p:spPr>
          <a:xfrm>
            <a:off x="3635896" y="3933056"/>
            <a:ext cx="1020472" cy="400110"/>
          </a:xfrm>
          <a:prstGeom prst="rect">
            <a:avLst/>
          </a:prstGeom>
          <a:noFill/>
        </p:spPr>
        <p:txBody>
          <a:bodyPr wrap="square" rtlCol="0">
            <a:spAutoFit/>
          </a:bodyPr>
          <a:lstStyle/>
          <a:p>
            <a:r>
              <a:rPr lang="ru-RU" sz="2000" dirty="0" smtClean="0">
                <a:solidFill>
                  <a:srgbClr val="002060"/>
                </a:solidFill>
              </a:rPr>
              <a:t>ходьбы</a:t>
            </a:r>
            <a:endParaRPr lang="ru-RU" sz="2000" dirty="0">
              <a:solidFill>
                <a:srgbClr val="002060"/>
              </a:solidFill>
            </a:endParaRPr>
          </a:p>
        </p:txBody>
      </p:sp>
      <p:sp>
        <p:nvSpPr>
          <p:cNvPr id="27" name="TextBox 26"/>
          <p:cNvSpPr txBox="1"/>
          <p:nvPr/>
        </p:nvSpPr>
        <p:spPr>
          <a:xfrm>
            <a:off x="683568" y="3789040"/>
            <a:ext cx="1368152" cy="400110"/>
          </a:xfrm>
          <a:prstGeom prst="rect">
            <a:avLst/>
          </a:prstGeom>
          <a:noFill/>
        </p:spPr>
        <p:txBody>
          <a:bodyPr wrap="square" rtlCol="0">
            <a:spAutoFit/>
          </a:bodyPr>
          <a:lstStyle/>
          <a:p>
            <a:r>
              <a:rPr lang="ru-RU" sz="2000" dirty="0" smtClean="0">
                <a:solidFill>
                  <a:srgbClr val="002060"/>
                </a:solidFill>
              </a:rPr>
              <a:t>растяжки</a:t>
            </a:r>
            <a:endParaRPr lang="ru-RU" sz="2000" dirty="0">
              <a:solidFill>
                <a:srgbClr val="002060"/>
              </a:solidFill>
            </a:endParaRPr>
          </a:p>
        </p:txBody>
      </p:sp>
      <p:pic>
        <p:nvPicPr>
          <p:cNvPr id="4098" name="Picture 2" descr="C:\Users\Dan\AppData\Local\Temp\Rar$DRa0.334\IMG_2026.JPG"/>
          <p:cNvPicPr>
            <a:picLocks noChangeAspect="1" noChangeArrowheads="1"/>
          </p:cNvPicPr>
          <p:nvPr/>
        </p:nvPicPr>
        <p:blipFill>
          <a:blip r:embed="rId2" cstate="print"/>
          <a:srcRect/>
          <a:stretch>
            <a:fillRect/>
          </a:stretch>
        </p:blipFill>
        <p:spPr bwMode="auto">
          <a:xfrm rot="5217654">
            <a:off x="3133604" y="4677082"/>
            <a:ext cx="2163838" cy="1622879"/>
          </a:xfrm>
          <a:prstGeom prst="rect">
            <a:avLst/>
          </a:prstGeom>
          <a:noFill/>
          <a:ln>
            <a:solidFill>
              <a:srgbClr val="00B0F0"/>
            </a:solidFill>
          </a:ln>
          <a:scene3d>
            <a:camera prst="orthographicFront"/>
            <a:lightRig rig="threePt" dir="t"/>
          </a:scene3d>
          <a:sp3d>
            <a:bevelT prst="angle"/>
          </a:sp3d>
        </p:spPr>
      </p:pic>
      <p:pic>
        <p:nvPicPr>
          <p:cNvPr id="4099" name="Picture 3" descr="C:\Users\Dan\AppData\Local\Temp\Rar$DRa0.987\IMG_2025.JPG"/>
          <p:cNvPicPr>
            <a:picLocks noChangeAspect="1" noChangeArrowheads="1"/>
          </p:cNvPicPr>
          <p:nvPr/>
        </p:nvPicPr>
        <p:blipFill>
          <a:blip r:embed="rId3" cstate="print"/>
          <a:srcRect/>
          <a:stretch>
            <a:fillRect/>
          </a:stretch>
        </p:blipFill>
        <p:spPr bwMode="auto">
          <a:xfrm rot="4362544">
            <a:off x="5953861" y="4300945"/>
            <a:ext cx="2056913" cy="1542685"/>
          </a:xfrm>
          <a:prstGeom prst="rect">
            <a:avLst/>
          </a:prstGeom>
          <a:noFill/>
          <a:ln>
            <a:solidFill>
              <a:srgbClr val="00B0F0"/>
            </a:solidFill>
          </a:ln>
          <a:scene3d>
            <a:camera prst="orthographicFront"/>
            <a:lightRig rig="threePt" dir="t"/>
          </a:scene3d>
          <a:sp3d>
            <a:bevelT prst="relaxedInset"/>
          </a:sp3d>
        </p:spPr>
      </p:pic>
      <p:pic>
        <p:nvPicPr>
          <p:cNvPr id="4100" name="Picture 4" descr="C:\Users\Dan\AppData\Local\Temp\Rar$DRa0.033\IMG_2021.JPG"/>
          <p:cNvPicPr>
            <a:picLocks noChangeAspect="1" noChangeArrowheads="1"/>
          </p:cNvPicPr>
          <p:nvPr/>
        </p:nvPicPr>
        <p:blipFill>
          <a:blip r:embed="rId4" cstate="print"/>
          <a:srcRect/>
          <a:stretch>
            <a:fillRect/>
          </a:stretch>
        </p:blipFill>
        <p:spPr bwMode="auto">
          <a:xfrm rot="6354687">
            <a:off x="390732" y="4658576"/>
            <a:ext cx="2096753" cy="1572565"/>
          </a:xfrm>
          <a:prstGeom prst="rect">
            <a:avLst/>
          </a:prstGeom>
          <a:noFill/>
          <a:ln>
            <a:solidFill>
              <a:srgbClr val="00B0F0"/>
            </a:solidFill>
          </a:ln>
          <a:scene3d>
            <a:camera prst="orthographicFront"/>
            <a:lightRig rig="threePt" dir="t"/>
          </a:scene3d>
          <a:sp3d>
            <a:bevelT prst="slope"/>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flipH="1" flipV="1">
            <a:off x="-1404664" y="1412776"/>
            <a:ext cx="781744" cy="265708"/>
          </a:xfrm>
        </p:spPr>
        <p:txBody>
          <a:bodyPr>
            <a:normAutofit fontScale="90000"/>
          </a:bodyPr>
          <a:lstStyle/>
          <a:p>
            <a:endParaRPr lang="ru-RU" dirty="0"/>
          </a:p>
        </p:txBody>
      </p:sp>
      <p:sp>
        <p:nvSpPr>
          <p:cNvPr id="8" name="Текст 7"/>
          <p:cNvSpPr>
            <a:spLocks noGrp="1"/>
          </p:cNvSpPr>
          <p:nvPr>
            <p:ph type="body" idx="2"/>
          </p:nvPr>
        </p:nvSpPr>
        <p:spPr>
          <a:xfrm>
            <a:off x="-4356992" y="620688"/>
            <a:ext cx="3322712" cy="5793507"/>
          </a:xfrm>
        </p:spPr>
        <p:txBody>
          <a:bodyPr>
            <a:normAutofit/>
          </a:bodyPr>
          <a:lstStyle/>
          <a:p>
            <a:pPr algn="just"/>
            <a:endParaRPr lang="ru-RU" sz="1800" dirty="0"/>
          </a:p>
        </p:txBody>
      </p:sp>
      <p:sp>
        <p:nvSpPr>
          <p:cNvPr id="7" name="Содержимое 6"/>
          <p:cNvSpPr>
            <a:spLocks noGrp="1"/>
          </p:cNvSpPr>
          <p:nvPr>
            <p:ph sz="half" idx="1"/>
          </p:nvPr>
        </p:nvSpPr>
        <p:spPr>
          <a:xfrm>
            <a:off x="-4356992" y="692696"/>
            <a:ext cx="3301206" cy="5649491"/>
          </a:xfrm>
        </p:spPr>
        <p:txBody>
          <a:bodyPr>
            <a:normAutofit/>
          </a:bodyPr>
          <a:lstStyle/>
          <a:p>
            <a:endParaRPr lang="ru-RU" sz="2000" dirty="0">
              <a:solidFill>
                <a:srgbClr val="FF0000"/>
              </a:solidFill>
            </a:endParaRPr>
          </a:p>
        </p:txBody>
      </p:sp>
      <p:sp>
        <p:nvSpPr>
          <p:cNvPr id="9" name="TextBox 8"/>
          <p:cNvSpPr txBox="1"/>
          <p:nvPr/>
        </p:nvSpPr>
        <p:spPr>
          <a:xfrm>
            <a:off x="2699792" y="404664"/>
            <a:ext cx="3387402" cy="523220"/>
          </a:xfrm>
          <a:prstGeom prst="rect">
            <a:avLst/>
          </a:prstGeom>
          <a:noFill/>
        </p:spPr>
        <p:txBody>
          <a:bodyPr wrap="none" rtlCol="0">
            <a:spAutoFit/>
          </a:bodyPr>
          <a:lstStyle/>
          <a:p>
            <a:r>
              <a:rPr lang="ru-RU" sz="2800" i="1" u="sng" dirty="0" err="1" smtClean="0">
                <a:solidFill>
                  <a:srgbClr val="002060"/>
                </a:solidFill>
              </a:rPr>
              <a:t>Массажеры</a:t>
            </a:r>
            <a:r>
              <a:rPr lang="ru-RU" sz="2800" i="1" u="sng" dirty="0" smtClean="0">
                <a:solidFill>
                  <a:srgbClr val="002060"/>
                </a:solidFill>
              </a:rPr>
              <a:t> для ног</a:t>
            </a:r>
            <a:endParaRPr lang="ru-RU" sz="2800" i="1" u="sng" dirty="0">
              <a:solidFill>
                <a:srgbClr val="002060"/>
              </a:solidFill>
            </a:endParaRPr>
          </a:p>
        </p:txBody>
      </p:sp>
      <p:sp>
        <p:nvSpPr>
          <p:cNvPr id="11" name="TextBox 10"/>
          <p:cNvSpPr txBox="1"/>
          <p:nvPr/>
        </p:nvSpPr>
        <p:spPr>
          <a:xfrm>
            <a:off x="61193" y="980728"/>
            <a:ext cx="9082807" cy="2062103"/>
          </a:xfrm>
          <a:prstGeom prst="rect">
            <a:avLst/>
          </a:prstGeom>
          <a:noFill/>
        </p:spPr>
        <p:txBody>
          <a:bodyPr wrap="square" rtlCol="0">
            <a:spAutoFit/>
          </a:bodyPr>
          <a:lstStyle/>
          <a:p>
            <a:r>
              <a:rPr lang="ru-RU" sz="2000" dirty="0" smtClean="0">
                <a:solidFill>
                  <a:srgbClr val="0070C0"/>
                </a:solidFill>
              </a:rPr>
              <a:t>  </a:t>
            </a:r>
            <a:r>
              <a:rPr lang="ru-RU" sz="2400" dirty="0" smtClean="0">
                <a:solidFill>
                  <a:srgbClr val="FF0000"/>
                </a:solidFill>
              </a:rPr>
              <a:t>Ортопедические коврики для детей – большая польза для маленьких ножек!</a:t>
            </a:r>
          </a:p>
          <a:p>
            <a:r>
              <a:rPr lang="ru-RU" sz="2000" dirty="0" smtClean="0">
                <a:solidFill>
                  <a:srgbClr val="0070C0"/>
                </a:solidFill>
              </a:rPr>
              <a:t>   На стопах сосредоточено большое количество нервных окончаний, передающих импульсы к головному мозгу и по всему телу. Медики настоятельно рекомендуют делать массаж подошв ног, потому что он активирует кровообращение и хорошо тренирует мышцы.</a:t>
            </a:r>
            <a:endParaRPr lang="ru-RU" sz="2000" dirty="0">
              <a:solidFill>
                <a:srgbClr val="0070C0"/>
              </a:solidFill>
            </a:endParaRPr>
          </a:p>
        </p:txBody>
      </p:sp>
      <p:pic>
        <p:nvPicPr>
          <p:cNvPr id="5122" name="Picture 2" descr="C:\Users\Dan\Downloads\IMG_1990 (1).JPG"/>
          <p:cNvPicPr>
            <a:picLocks noChangeAspect="1" noChangeArrowheads="1"/>
          </p:cNvPicPr>
          <p:nvPr/>
        </p:nvPicPr>
        <p:blipFill>
          <a:blip r:embed="rId2" cstate="print"/>
          <a:srcRect/>
          <a:stretch>
            <a:fillRect/>
          </a:stretch>
        </p:blipFill>
        <p:spPr bwMode="auto">
          <a:xfrm rot="5400000">
            <a:off x="197514" y="3627022"/>
            <a:ext cx="2736304" cy="2052228"/>
          </a:xfrm>
          <a:prstGeom prst="rect">
            <a:avLst/>
          </a:prstGeom>
          <a:noFill/>
          <a:ln>
            <a:solidFill>
              <a:srgbClr val="7030A0"/>
            </a:solidFill>
          </a:ln>
          <a:effectLst>
            <a:glow rad="63500">
              <a:schemeClr val="accent3">
                <a:satMod val="175000"/>
                <a:alpha val="40000"/>
              </a:schemeClr>
            </a:glow>
          </a:effectLst>
        </p:spPr>
      </p:pic>
      <p:pic>
        <p:nvPicPr>
          <p:cNvPr id="5123" name="Picture 3" descr="C:\Users\Dan\Downloads\IMG_1986.JPG"/>
          <p:cNvPicPr>
            <a:picLocks noChangeAspect="1" noChangeArrowheads="1"/>
          </p:cNvPicPr>
          <p:nvPr/>
        </p:nvPicPr>
        <p:blipFill>
          <a:blip r:embed="rId3" cstate="print"/>
          <a:srcRect/>
          <a:stretch>
            <a:fillRect/>
          </a:stretch>
        </p:blipFill>
        <p:spPr bwMode="auto">
          <a:xfrm>
            <a:off x="3131840" y="3645024"/>
            <a:ext cx="3048339" cy="2286254"/>
          </a:xfrm>
          <a:prstGeom prst="rect">
            <a:avLst/>
          </a:prstGeom>
          <a:noFill/>
          <a:ln>
            <a:solidFill>
              <a:srgbClr val="7030A0"/>
            </a:solidFill>
          </a:ln>
          <a:effectLst>
            <a:innerShdw blurRad="63500" dist="50800" dir="18900000">
              <a:prstClr val="black">
                <a:alpha val="50000"/>
              </a:prstClr>
            </a:innerShdw>
          </a:effectLst>
        </p:spPr>
      </p:pic>
      <p:pic>
        <p:nvPicPr>
          <p:cNvPr id="5124" name="Picture 4" descr="C:\Users\Dan\Downloads\IMG_1984.JPG"/>
          <p:cNvPicPr>
            <a:picLocks noChangeAspect="1" noChangeArrowheads="1"/>
          </p:cNvPicPr>
          <p:nvPr/>
        </p:nvPicPr>
        <p:blipFill>
          <a:blip r:embed="rId4" cstate="print"/>
          <a:srcRect/>
          <a:stretch>
            <a:fillRect/>
          </a:stretch>
        </p:blipFill>
        <p:spPr bwMode="auto">
          <a:xfrm rot="5400000">
            <a:off x="6062405" y="3738795"/>
            <a:ext cx="3054424" cy="2290818"/>
          </a:xfrm>
          <a:prstGeom prst="rect">
            <a:avLst/>
          </a:prstGeom>
          <a:noFill/>
          <a:ln>
            <a:solidFill>
              <a:srgbClr val="7030A0"/>
            </a:solidFill>
          </a:ln>
          <a:scene3d>
            <a:camera prst="orthographicFront"/>
            <a:lightRig rig="threePt" dir="t"/>
          </a:scene3d>
          <a:sp3d>
            <a:bevelT w="139700" prst="cross"/>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852936" y="620688"/>
            <a:ext cx="2743200" cy="1162050"/>
          </a:xfrm>
        </p:spPr>
        <p:txBody>
          <a:bodyPr/>
          <a:lstStyle/>
          <a:p>
            <a:endParaRPr lang="ru-RU" dirty="0"/>
          </a:p>
        </p:txBody>
      </p:sp>
      <p:sp>
        <p:nvSpPr>
          <p:cNvPr id="6" name="Текст 5"/>
          <p:cNvSpPr>
            <a:spLocks noGrp="1"/>
          </p:cNvSpPr>
          <p:nvPr>
            <p:ph type="body" idx="2"/>
          </p:nvPr>
        </p:nvSpPr>
        <p:spPr>
          <a:xfrm>
            <a:off x="-3492896" y="1628800"/>
            <a:ext cx="2743200" cy="4572000"/>
          </a:xfrm>
        </p:spPr>
        <p:txBody>
          <a:bodyPr>
            <a:normAutofit/>
          </a:bodyPr>
          <a:lstStyle/>
          <a:p>
            <a:endParaRPr lang="ru-RU" sz="2000" dirty="0"/>
          </a:p>
        </p:txBody>
      </p:sp>
      <p:sp>
        <p:nvSpPr>
          <p:cNvPr id="7" name="Содержимое 6"/>
          <p:cNvSpPr>
            <a:spLocks noGrp="1"/>
          </p:cNvSpPr>
          <p:nvPr>
            <p:ph sz="half" idx="1"/>
          </p:nvPr>
        </p:nvSpPr>
        <p:spPr>
          <a:xfrm>
            <a:off x="-6301208" y="980728"/>
            <a:ext cx="5111750" cy="4572000"/>
          </a:xfrm>
        </p:spPr>
        <p:txBody>
          <a:bodyPr/>
          <a:lstStyle/>
          <a:p>
            <a:endParaRPr lang="ru-RU"/>
          </a:p>
        </p:txBody>
      </p:sp>
      <p:sp>
        <p:nvSpPr>
          <p:cNvPr id="8" name="TextBox 7"/>
          <p:cNvSpPr txBox="1"/>
          <p:nvPr/>
        </p:nvSpPr>
        <p:spPr>
          <a:xfrm>
            <a:off x="2411760" y="404664"/>
            <a:ext cx="4283545" cy="769441"/>
          </a:xfrm>
          <a:prstGeom prst="rect">
            <a:avLst/>
          </a:prstGeom>
          <a:noFill/>
        </p:spPr>
        <p:txBody>
          <a:bodyPr wrap="none" rtlCol="0">
            <a:spAutoFit/>
          </a:bodyPr>
          <a:lstStyle/>
          <a:p>
            <a:r>
              <a:rPr lang="ru-RU" sz="4400" dirty="0" err="1" smtClean="0">
                <a:solidFill>
                  <a:srgbClr val="002060"/>
                </a:solidFill>
              </a:rPr>
              <a:t>Дартс</a:t>
            </a:r>
            <a:r>
              <a:rPr lang="ru-RU" sz="4400" dirty="0" smtClean="0">
                <a:solidFill>
                  <a:srgbClr val="002060"/>
                </a:solidFill>
              </a:rPr>
              <a:t> для детей</a:t>
            </a:r>
            <a:endParaRPr lang="ru-RU" sz="4400" dirty="0">
              <a:solidFill>
                <a:srgbClr val="002060"/>
              </a:solidFill>
            </a:endParaRPr>
          </a:p>
        </p:txBody>
      </p:sp>
      <p:sp>
        <p:nvSpPr>
          <p:cNvPr id="9" name="TextBox 8"/>
          <p:cNvSpPr txBox="1"/>
          <p:nvPr/>
        </p:nvSpPr>
        <p:spPr>
          <a:xfrm>
            <a:off x="251520" y="1196752"/>
            <a:ext cx="8532440" cy="1754326"/>
          </a:xfrm>
          <a:prstGeom prst="rect">
            <a:avLst/>
          </a:prstGeom>
          <a:noFill/>
        </p:spPr>
        <p:txBody>
          <a:bodyPr wrap="square" rtlCol="0">
            <a:spAutoFit/>
          </a:bodyPr>
          <a:lstStyle/>
          <a:p>
            <a:pPr algn="ctr"/>
            <a:r>
              <a:rPr lang="ru-RU" sz="3600" dirty="0" smtClean="0">
                <a:solidFill>
                  <a:srgbClr val="0070C0"/>
                </a:solidFill>
              </a:rPr>
              <a:t>Игра «</a:t>
            </a:r>
            <a:r>
              <a:rPr lang="ru-RU" sz="3600" dirty="0" err="1" smtClean="0">
                <a:solidFill>
                  <a:srgbClr val="0070C0"/>
                </a:solidFill>
              </a:rPr>
              <a:t>Дартс</a:t>
            </a:r>
            <a:r>
              <a:rPr lang="ru-RU" sz="3600" dirty="0" smtClean="0">
                <a:solidFill>
                  <a:srgbClr val="0070C0"/>
                </a:solidFill>
              </a:rPr>
              <a:t>» позволяет ребёнку тренировать меткость, точность движений, ловкость.</a:t>
            </a:r>
            <a:endParaRPr lang="ru-RU" sz="3600" dirty="0">
              <a:solidFill>
                <a:srgbClr val="0070C0"/>
              </a:solidFill>
            </a:endParaRPr>
          </a:p>
        </p:txBody>
      </p:sp>
      <p:pic>
        <p:nvPicPr>
          <p:cNvPr id="2" name="Picture 2" descr="C:\Users\Dan\Downloads\IMG_2016.JPG"/>
          <p:cNvPicPr>
            <a:picLocks noChangeAspect="1" noChangeArrowheads="1"/>
          </p:cNvPicPr>
          <p:nvPr/>
        </p:nvPicPr>
        <p:blipFill>
          <a:blip r:embed="rId2" cstate="print"/>
          <a:srcRect/>
          <a:stretch>
            <a:fillRect/>
          </a:stretch>
        </p:blipFill>
        <p:spPr bwMode="auto">
          <a:xfrm rot="5400000">
            <a:off x="2963821" y="3597018"/>
            <a:ext cx="3072341" cy="2304256"/>
          </a:xfrm>
          <a:prstGeom prst="rect">
            <a:avLst/>
          </a:prstGeom>
          <a:noFill/>
          <a:ln>
            <a:solidFill>
              <a:srgbClr val="00B0F0"/>
            </a:solidFill>
          </a:ln>
          <a:effectLst>
            <a:glow rad="101600">
              <a:schemeClr val="accent6">
                <a:satMod val="175000"/>
                <a:alpha val="40000"/>
              </a:schemeClr>
            </a:glow>
          </a:effectLst>
        </p:spPr>
      </p:pic>
      <p:pic>
        <p:nvPicPr>
          <p:cNvPr id="3" name="Picture 3" descr="C:\Users\Dan\Downloads\IMG_2014.JPG"/>
          <p:cNvPicPr>
            <a:picLocks noChangeAspect="1" noChangeArrowheads="1"/>
          </p:cNvPicPr>
          <p:nvPr/>
        </p:nvPicPr>
        <p:blipFill>
          <a:blip r:embed="rId3" cstate="print"/>
          <a:srcRect/>
          <a:stretch>
            <a:fillRect/>
          </a:stretch>
        </p:blipFill>
        <p:spPr bwMode="auto">
          <a:xfrm rot="5400000">
            <a:off x="167510" y="3585017"/>
            <a:ext cx="2976331" cy="2232248"/>
          </a:xfrm>
          <a:prstGeom prst="rect">
            <a:avLst/>
          </a:prstGeom>
          <a:noFill/>
          <a:ln>
            <a:solidFill>
              <a:srgbClr val="00B0F0"/>
            </a:solidFill>
          </a:ln>
          <a:effectLst>
            <a:glow rad="139700">
              <a:schemeClr val="accent5">
                <a:satMod val="175000"/>
                <a:alpha val="40000"/>
              </a:schemeClr>
            </a:glow>
          </a:effectLst>
        </p:spPr>
      </p:pic>
      <p:pic>
        <p:nvPicPr>
          <p:cNvPr id="5" name="Picture 4" descr="C:\Users\Dan\Downloads\IMG_2019.JPG"/>
          <p:cNvPicPr>
            <a:picLocks noChangeAspect="1" noChangeArrowheads="1"/>
          </p:cNvPicPr>
          <p:nvPr/>
        </p:nvPicPr>
        <p:blipFill>
          <a:blip r:embed="rId4" cstate="print"/>
          <a:srcRect/>
          <a:stretch>
            <a:fillRect/>
          </a:stretch>
        </p:blipFill>
        <p:spPr bwMode="auto">
          <a:xfrm rot="5400000">
            <a:off x="5796136" y="3645024"/>
            <a:ext cx="2880320" cy="2160240"/>
          </a:xfrm>
          <a:prstGeom prst="rect">
            <a:avLst/>
          </a:prstGeom>
          <a:noFill/>
          <a:ln>
            <a:solidFill>
              <a:srgbClr val="00B0F0"/>
            </a:solidFill>
          </a:ln>
          <a:effectLst>
            <a:glow rad="101600">
              <a:schemeClr val="accent4">
                <a:satMod val="175000"/>
                <a:alpha val="40000"/>
              </a:schemeClr>
            </a:glo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311</TotalTime>
  <Words>577</Words>
  <Application>Microsoft Office PowerPoint</Application>
  <PresentationFormat>Экран (4:3)</PresentationFormat>
  <Paragraphs>47</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МДОУ Детский сад №54 Спортивный уголок  2 младшей группы №4 «Пчёлки»</vt:lpstr>
      <vt:lpstr>Спортивный уголок</vt:lpstr>
      <vt:lpstr>Формирование ЗОЖ.</vt:lpstr>
      <vt:lpstr>К физкультурному уголку в детском саду и его оборудованию предъявляются следующие требования: педагогические, эстетические, гигиенические. Каждое пособие должно быть прочным, надёжным, пригодным для эксплуатации. Физкультурные пособия помогают детям добиваться более чёткого представления о движении, которое складывается на основе ощущений и восприятий.  С помощью физкультурного уголка воспитатель ежедневно проводит индивидуальную работу по профилактике плоскостопия, формированию правильной осанки, укреплению мышц и т. д.. </vt:lpstr>
      <vt:lpstr>     </vt:lpstr>
      <vt:lpstr>Слайд 6</vt:lpstr>
      <vt:lpstr>Слайд 7</vt:lpstr>
      <vt:lpstr>Слайд 8</vt:lpstr>
      <vt:lpstr>Слайд 9</vt:lpstr>
      <vt:lpstr>Слайд 10</vt:lpstr>
      <vt:lpstr>Игра  «Ловкий рыбак»</vt:lpstr>
      <vt:lpstr>Дидактические игры  по физической культуре</vt:lpstr>
      <vt:lpstr>Картотека:</vt:lpstr>
      <vt:lpstr>Занимательный и наглядный материал</vt:lpstr>
      <vt:lpstr>б</vt:lpstr>
    </vt:vector>
  </TitlesOfParts>
  <Company>DG Win&amp;Soft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Мдоу «Детский сад №155» «Росинка» Спортивный уголок  средней группы «Звёздочка».</dc:title>
  <dc:creator>Павел</dc:creator>
  <cp:lastModifiedBy>Dan</cp:lastModifiedBy>
  <cp:revision>35</cp:revision>
  <dcterms:created xsi:type="dcterms:W3CDTF">2014-02-25T15:43:39Z</dcterms:created>
  <dcterms:modified xsi:type="dcterms:W3CDTF">2016-11-29T18:09:26Z</dcterms:modified>
</cp:coreProperties>
</file>