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9" r:id="rId2"/>
    <p:sldId id="256" r:id="rId3"/>
    <p:sldId id="273" r:id="rId4"/>
    <p:sldId id="274" r:id="rId5"/>
    <p:sldId id="264" r:id="rId6"/>
    <p:sldId id="271" r:id="rId7"/>
    <p:sldId id="263" r:id="rId8"/>
    <p:sldId id="259" r:id="rId9"/>
    <p:sldId id="257" r:id="rId10"/>
    <p:sldId id="260" r:id="rId11"/>
    <p:sldId id="258" r:id="rId12"/>
    <p:sldId id="267" r:id="rId13"/>
    <p:sldId id="265" r:id="rId14"/>
    <p:sldId id="272" r:id="rId15"/>
    <p:sldId id="261" r:id="rId16"/>
    <p:sldId id="268" r:id="rId17"/>
    <p:sldId id="266" r:id="rId18"/>
    <p:sldId id="270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9" autoAdjust="0"/>
    <p:restoredTop sz="94709" autoAdjust="0"/>
  </p:normalViewPr>
  <p:slideViewPr>
    <p:cSldViewPr>
      <p:cViewPr>
        <p:scale>
          <a:sx n="77" d="100"/>
          <a:sy n="77" d="100"/>
        </p:scale>
        <p:origin x="-1146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C25644-6929-4A96-815F-529686EBC531}" type="datetimeFigureOut">
              <a:rPr lang="ru-RU" smtClean="0"/>
              <a:pPr/>
              <a:t>13.12.2017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BD2D1F-AB86-4356-B6EE-CDAC93AEFB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C25644-6929-4A96-815F-529686EBC531}" type="datetimeFigureOut">
              <a:rPr lang="ru-RU" smtClean="0"/>
              <a:pPr/>
              <a:t>13.12.2017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BD2D1F-AB86-4356-B6EE-CDAC93AEFB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C25644-6929-4A96-815F-529686EBC531}" type="datetimeFigureOut">
              <a:rPr lang="ru-RU" smtClean="0"/>
              <a:pPr/>
              <a:t>13.12.2017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BD2D1F-AB86-4356-B6EE-CDAC93AEFB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C25644-6929-4A96-815F-529686EBC531}" type="datetimeFigureOut">
              <a:rPr lang="ru-RU" smtClean="0"/>
              <a:pPr/>
              <a:t>13.12.2017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BD2D1F-AB86-4356-B6EE-CDAC93AEFB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C25644-6929-4A96-815F-529686EBC531}" type="datetimeFigureOut">
              <a:rPr lang="ru-RU" smtClean="0"/>
              <a:pPr/>
              <a:t>13.12.2017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BD2D1F-AB86-4356-B6EE-CDAC93AEFB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C25644-6929-4A96-815F-529686EBC531}" type="datetimeFigureOut">
              <a:rPr lang="ru-RU" smtClean="0"/>
              <a:pPr/>
              <a:t>13.12.2017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BD2D1F-AB86-4356-B6EE-CDAC93AEFB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C25644-6929-4A96-815F-529686EBC531}" type="datetimeFigureOut">
              <a:rPr lang="ru-RU" smtClean="0"/>
              <a:pPr/>
              <a:t>13.12.2017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BD2D1F-AB86-4356-B6EE-CDAC93AEFB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C25644-6929-4A96-815F-529686EBC531}" type="datetimeFigureOut">
              <a:rPr lang="ru-RU" smtClean="0"/>
              <a:pPr/>
              <a:t>13.12.2017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BD2D1F-AB86-4356-B6EE-CDAC93AEFB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C25644-6929-4A96-815F-529686EBC531}" type="datetimeFigureOut">
              <a:rPr lang="ru-RU" smtClean="0"/>
              <a:pPr/>
              <a:t>13.12.2017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BD2D1F-AB86-4356-B6EE-CDAC93AEFB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C25644-6929-4A96-815F-529686EBC531}" type="datetimeFigureOut">
              <a:rPr lang="ru-RU" smtClean="0"/>
              <a:pPr/>
              <a:t>13.12.2017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BD2D1F-AB86-4356-B6EE-CDAC93AEFB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C25644-6929-4A96-815F-529686EBC531}" type="datetimeFigureOut">
              <a:rPr lang="ru-RU" smtClean="0"/>
              <a:pPr/>
              <a:t>13.12.2017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BD2D1F-AB86-4356-B6EE-CDAC93AEFB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C25644-6929-4A96-815F-529686EBC531}" type="datetimeFigureOut">
              <a:rPr lang="ru-RU" smtClean="0"/>
              <a:pPr/>
              <a:t>13.12.2017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BD2D1F-AB86-4356-B6EE-CDAC93AEFB1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://nachalka.info/audio?id=1004708&amp;pn=23" TargetMode="External"/><Relationship Id="rId2" Type="http://schemas.openxmlformats.org/officeDocument/2006/relationships/hyperlink" Target="http://vseskazki.su/avtorskie-skazki/lev-tolstoi/lev-i-sobachka.html" TargetMode="External"/><Relationship Id="rId1" Type="http://schemas.openxmlformats.org/officeDocument/2006/relationships/slideLayout" Target="../slideLayouts/slideLayout7.xml"/><Relationship Id="rId4" Type="http://schemas.openxmlformats.org/officeDocument/2006/relationships/hyperlink" Target="http://sovmult.ru/index/tolstoj_lev_i_sobachka/0-4660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57224" y="714356"/>
            <a:ext cx="750099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Лев Николаевич Толстой</a:t>
            </a:r>
          </a:p>
          <a:p>
            <a:pPr algn="ctr"/>
            <a:endParaRPr lang="ru-RU" sz="36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600" b="1" dirty="0" err="1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Л.Н.Толстой</a:t>
            </a:r>
            <a:endParaRPr lang="ru-RU" sz="3600" b="1" dirty="0" smtClean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3600" b="1" dirty="0" smtClean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b="1" dirty="0" smtClean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3" name="Рисунок 2" descr="C:\Users\1\Desktop\толст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1438274"/>
            <a:ext cx="3816424" cy="515907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&amp;Lcy;&amp;iecy;&amp;vcy; &amp;icy; &amp;scy;&amp;ocy;&amp;bcy;&amp;acy;&amp;chcy;&amp;kcy;&amp;acy;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85918" y="214290"/>
            <a:ext cx="5572164" cy="64294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Безимени-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357166"/>
            <a:ext cx="8659086" cy="60722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Rectangle 1"/>
          <p:cNvSpPr>
            <a:spLocks noChangeArrowheads="1"/>
          </p:cNvSpPr>
          <p:nvPr/>
        </p:nvSpPr>
        <p:spPr bwMode="auto">
          <a:xfrm>
            <a:off x="575505" y="1434472"/>
            <a:ext cx="8172960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ru-RU" sz="3200" dirty="0">
                <a:solidFill>
                  <a:schemeClr val="accent2">
                    <a:lumMod val="75000"/>
                  </a:schemeClr>
                </a:solidFill>
              </a:rPr>
              <a:t>– </a:t>
            </a:r>
            <a:r>
              <a:rPr lang="ru-RU" sz="3200" b="1" dirty="0">
                <a:solidFill>
                  <a:schemeClr val="accent2">
                    <a:lumMod val="75000"/>
                  </a:schemeClr>
                </a:solidFill>
              </a:rPr>
              <a:t>Какая пословица подходит к этому рассказу? Почему</a:t>
            </a:r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</a:rPr>
              <a:t>?</a:t>
            </a:r>
          </a:p>
          <a:p>
            <a:endParaRPr lang="ru-RU" sz="3200" dirty="0">
              <a:solidFill>
                <a:schemeClr val="accent2">
                  <a:lumMod val="75000"/>
                </a:schemeClr>
              </a:solidFill>
            </a:endParaRPr>
          </a:p>
          <a:p>
            <a:r>
              <a:rPr lang="ru-RU" sz="3200" b="1" dirty="0">
                <a:solidFill>
                  <a:schemeClr val="accent2">
                    <a:lumMod val="75000"/>
                  </a:schemeClr>
                </a:solidFill>
              </a:rPr>
              <a:t>1. Где дружбой дорожат, там враги дрожат.</a:t>
            </a:r>
            <a:br>
              <a:rPr lang="ru-RU" sz="3200" b="1" dirty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3200" b="1" dirty="0">
                <a:solidFill>
                  <a:schemeClr val="accent2">
                    <a:lumMod val="75000"/>
                  </a:schemeClr>
                </a:solidFill>
              </a:rPr>
              <a:t>2. Храброму смерть не страшна.</a:t>
            </a:r>
            <a:br>
              <a:rPr lang="ru-RU" sz="3200" b="1" dirty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3200" b="1" dirty="0">
                <a:solidFill>
                  <a:schemeClr val="accent2">
                    <a:lumMod val="75000"/>
                  </a:schemeClr>
                </a:solidFill>
              </a:rPr>
              <a:t>3. Один за всех и все за одного.</a:t>
            </a:r>
            <a:br>
              <a:rPr lang="ru-RU" sz="3200" b="1" dirty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3200" b="1" dirty="0">
                <a:solidFill>
                  <a:schemeClr val="accent2">
                    <a:lumMod val="75000"/>
                  </a:schemeClr>
                </a:solidFill>
              </a:rPr>
              <a:t>4. Сила сломит всё, а ум силу</a:t>
            </a:r>
            <a:r>
              <a:rPr lang="ru-RU" sz="3200" b="1" dirty="0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428736"/>
            <a:ext cx="9144000" cy="43858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600"/>
              </a:spcAft>
            </a:pPr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ПЛАН.</a:t>
            </a:r>
          </a:p>
          <a:p>
            <a:pPr>
              <a:spcAft>
                <a:spcPts val="1200"/>
              </a:spcAft>
            </a:pPr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1.Показ </a:t>
            </a:r>
            <a:r>
              <a:rPr lang="ru-RU" sz="3200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диких </a:t>
            </a:r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зверей</a:t>
            </a:r>
          </a:p>
          <a:p>
            <a:pPr>
              <a:spcAft>
                <a:spcPts val="1200"/>
              </a:spcAft>
            </a:pPr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2.Жизнь </a:t>
            </a:r>
            <a:r>
              <a:rPr lang="ru-RU" sz="3200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собачки в клетке</a:t>
            </a:r>
            <a:endParaRPr lang="ru-RU" sz="3200" b="1" dirty="0" smtClean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spcAft>
                <a:spcPts val="1200"/>
              </a:spcAft>
            </a:pPr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3.Приход барина</a:t>
            </a:r>
          </a:p>
          <a:p>
            <a:pPr>
              <a:spcAft>
                <a:spcPts val="1200"/>
              </a:spcAft>
            </a:pPr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4. Поведение льва после смерти собачки.           </a:t>
            </a:r>
          </a:p>
          <a:p>
            <a:pPr>
              <a:spcAft>
                <a:spcPts val="1200"/>
              </a:spcAft>
            </a:pPr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</a:t>
            </a:r>
          </a:p>
          <a:p>
            <a:pPr>
              <a:spcAft>
                <a:spcPts val="1200"/>
              </a:spcAft>
            </a:pPr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980728"/>
            <a:ext cx="8208912" cy="4104455"/>
          </a:xfrm>
        </p:spPr>
        <p:txBody>
          <a:bodyPr>
            <a:normAutofit/>
          </a:bodyPr>
          <a:lstStyle/>
          <a:p>
            <a:r>
              <a:rPr lang="ru-RU" dirty="0"/>
              <a:t> </a:t>
            </a:r>
            <a:r>
              <a:rPr lang="ru-RU" dirty="0">
                <a:solidFill>
                  <a:schemeClr val="accent2">
                    <a:lumMod val="75000"/>
                  </a:schemeClr>
                </a:solidFill>
              </a:rPr>
              <a:t>Спасибо, Лев Николаевич, за ваши добрые рассказы, за то, что Вы нас учите делать добро. Учите состраданию.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9022228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1000100" y="2590406"/>
            <a:ext cx="227948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57158" y="1714488"/>
            <a:ext cx="8786842" cy="25237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1200"/>
              </a:spcAft>
            </a:pPr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Сегодня на уроке:</a:t>
            </a:r>
          </a:p>
          <a:p>
            <a:pPr>
              <a:spcAft>
                <a:spcPts val="1200"/>
              </a:spcAft>
            </a:pPr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Я   знал…</a:t>
            </a:r>
          </a:p>
          <a:p>
            <a:pPr>
              <a:spcAft>
                <a:spcPts val="1200"/>
              </a:spcAft>
            </a:pPr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Я узнал…</a:t>
            </a:r>
          </a:p>
          <a:p>
            <a:pPr>
              <a:spcAft>
                <a:spcPts val="1200"/>
              </a:spcAft>
            </a:pPr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У хочу узнать…</a:t>
            </a:r>
            <a:endParaRPr lang="ru-RU" sz="32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16770" y="2357430"/>
            <a:ext cx="5687134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spcAft>
                <a:spcPts val="1200"/>
              </a:spcAft>
            </a:pP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Домашнее задание.</a:t>
            </a:r>
          </a:p>
          <a:p>
            <a:pPr>
              <a:spcAft>
                <a:spcPts val="1200"/>
              </a:spcAft>
            </a:pP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пересказ </a:t>
            </a: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, рисунок к рассказу.</a:t>
            </a:r>
            <a:endParaRPr lang="ru-RU" sz="28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57224" y="2357430"/>
            <a:ext cx="7268978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72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Спасибо за урок!</a:t>
            </a:r>
            <a:endParaRPr lang="ru-RU" sz="72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2298947"/>
            <a:ext cx="8352928" cy="17512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u="sng" dirty="0">
                <a:solidFill>
                  <a:srgbClr val="0000FF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2"/>
              </a:rPr>
              <a:t>И</a:t>
            </a:r>
            <a:r>
              <a:rPr lang="ru-RU" u="sng" dirty="0" smtClean="0">
                <a:solidFill>
                  <a:srgbClr val="0000FF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2"/>
              </a:rPr>
              <a:t>сточники: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u="sng" dirty="0" smtClean="0">
                <a:solidFill>
                  <a:srgbClr val="0000FF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2"/>
              </a:rPr>
              <a:t>http</a:t>
            </a:r>
            <a:r>
              <a:rPr lang="ru-RU" u="sng" dirty="0">
                <a:solidFill>
                  <a:srgbClr val="0000FF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2"/>
              </a:rPr>
              <a:t>://vseskazki.su/avtorskie-skazki/lev-tolstoi/lev-i-sobachka.html</a:t>
            </a: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- </a:t>
            </a:r>
            <a:r>
              <a:rPr lang="ru-RU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иллюстр</a:t>
            </a: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u="sng" dirty="0">
                <a:solidFill>
                  <a:srgbClr val="0000FF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3"/>
              </a:rPr>
              <a:t>http://nachalka.info/audio?id=1004708&amp;pn=23</a:t>
            </a: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– </a:t>
            </a:r>
            <a:r>
              <a:rPr lang="ru-RU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аудиозапсь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u="sng" dirty="0">
                <a:solidFill>
                  <a:srgbClr val="0000FF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4"/>
              </a:rPr>
              <a:t>http://sovmult.ru/index/tolstoj_lev_i_sobachka/0-4660</a:t>
            </a: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- </a:t>
            </a:r>
            <a:r>
              <a:rPr lang="ru-RU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иллюстр</a:t>
            </a: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ru-RU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257092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Rectangle 1"/>
          <p:cNvSpPr>
            <a:spLocks noChangeArrowheads="1"/>
          </p:cNvSpPr>
          <p:nvPr/>
        </p:nvSpPr>
        <p:spPr bwMode="auto">
          <a:xfrm>
            <a:off x="575504" y="1434100"/>
            <a:ext cx="6271076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ru-RU" sz="3600" b="1" dirty="0">
                <a:solidFill>
                  <a:schemeClr val="accent2">
                    <a:lumMod val="75000"/>
                  </a:schemeClr>
                </a:solidFill>
              </a:rPr>
              <a:t>Бедная собака – бросили её</a:t>
            </a:r>
            <a:br>
              <a:rPr lang="ru-RU" sz="3600" b="1" dirty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3600" b="1" dirty="0">
                <a:solidFill>
                  <a:schemeClr val="accent2">
                    <a:lumMod val="75000"/>
                  </a:schemeClr>
                </a:solidFill>
              </a:rPr>
              <a:t>Старая собака – где её жильё?</a:t>
            </a:r>
            <a:br>
              <a:rPr lang="ru-RU" sz="3600" b="1" dirty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3600" b="1" dirty="0">
                <a:solidFill>
                  <a:schemeClr val="accent2">
                    <a:lumMod val="75000"/>
                  </a:schemeClr>
                </a:solidFill>
              </a:rPr>
              <a:t>Злой хозяин, вредный,</a:t>
            </a:r>
            <a:br>
              <a:rPr lang="ru-RU" sz="3600" b="1" dirty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3600" b="1" dirty="0">
                <a:solidFill>
                  <a:schemeClr val="accent2">
                    <a:lumMod val="75000"/>
                  </a:schemeClr>
                </a:solidFill>
              </a:rPr>
              <a:t>Выгнал за порог!</a:t>
            </a:r>
            <a:br>
              <a:rPr lang="ru-RU" sz="3600" b="1" dirty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3600" b="1" dirty="0">
                <a:solidFill>
                  <a:schemeClr val="accent2">
                    <a:lumMod val="75000"/>
                  </a:schemeClr>
                </a:solidFill>
              </a:rPr>
              <a:t>Перед нею, бедной,</a:t>
            </a:r>
            <a:br>
              <a:rPr lang="ru-RU" sz="3600" b="1" dirty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3600" b="1" dirty="0">
                <a:solidFill>
                  <a:schemeClr val="accent2">
                    <a:lumMod val="75000"/>
                  </a:schemeClr>
                </a:solidFill>
              </a:rPr>
              <a:t>Нет уже дорог</a:t>
            </a:r>
            <a:r>
              <a:rPr lang="ru-RU" sz="3600" b="1" dirty="0">
                <a:solidFill>
                  <a:schemeClr val="accent2">
                    <a:lumMod val="50000"/>
                  </a:schemeClr>
                </a:solidFill>
              </a:rPr>
              <a:t>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428728" y="571480"/>
            <a:ext cx="592935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Речевая разминка.</a:t>
            </a:r>
            <a:endParaRPr lang="ru-RU" sz="2800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1\Desktop\собака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1143000"/>
            <a:ext cx="6096000" cy="45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580214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1\Desktop\лев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0106" y="764704"/>
            <a:ext cx="7027518" cy="52565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07344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57356" y="502066"/>
            <a:ext cx="4643470" cy="57049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99592" y="548680"/>
            <a:ext cx="7558608" cy="4536503"/>
          </a:xfrm>
        </p:spPr>
        <p:txBody>
          <a:bodyPr>
            <a:normAutofit fontScale="90000"/>
          </a:bodyPr>
          <a:lstStyle/>
          <a:p>
            <a:r>
              <a:rPr lang="ru-RU" dirty="0"/>
              <a:t/>
            </a:r>
            <a:br>
              <a:rPr lang="ru-RU" dirty="0"/>
            </a:br>
            <a:r>
              <a:rPr lang="ru-RU" b="1" dirty="0">
                <a:solidFill>
                  <a:schemeClr val="accent2">
                    <a:lumMod val="75000"/>
                  </a:schemeClr>
                </a:solidFill>
              </a:rPr>
              <a:t> </a:t>
            </a:r>
            <a:br>
              <a:rPr lang="ru-RU" b="1" dirty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Быль-</a:t>
            </a:r>
            <a:b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1</a:t>
            </a:r>
            <a:r>
              <a:rPr lang="ru-RU" b="1" dirty="0">
                <a:solidFill>
                  <a:schemeClr val="accent2">
                    <a:lumMod val="75000"/>
                  </a:schemeClr>
                </a:solidFill>
              </a:rPr>
              <a:t>. То, что было в прошлом.</a:t>
            </a:r>
            <a:br>
              <a:rPr lang="ru-RU" b="1" dirty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b="1" dirty="0">
                <a:solidFill>
                  <a:schemeClr val="accent2">
                    <a:lumMod val="75000"/>
                  </a:schemeClr>
                </a:solidFill>
              </a:rPr>
              <a:t> </a:t>
            </a:r>
            <a:br>
              <a:rPr lang="ru-RU" b="1" dirty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   2</a:t>
            </a:r>
            <a:r>
              <a:rPr lang="ru-RU" b="1" dirty="0">
                <a:solidFill>
                  <a:schemeClr val="accent2">
                    <a:lumMod val="75000"/>
                  </a:schemeClr>
                </a:solidFill>
              </a:rPr>
              <a:t>. Рассказ о действительном происшествии.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6653472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642918"/>
            <a:ext cx="8858280" cy="60016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Зверинец –</a:t>
            </a:r>
          </a:p>
          <a:p>
            <a:pPr marL="0" marR="0" lvl="0" indent="0" algn="ctr" defTabSz="914400" rtl="0" eaLnBrk="1" fontAlgn="base" latinLnBrk="0" hangingPunct="1"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место, где в клетках содержат зверей для показа.</a:t>
            </a:r>
          </a:p>
          <a:p>
            <a:pPr marL="0" marR="0" lvl="0" indent="0" algn="ctr" defTabSz="914400" rtl="0" eaLnBrk="1" fontAlgn="base" latinLnBrk="0" hangingPunct="1"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lvl="0" algn="ctr" eaLnBrk="0" fontAlgn="base" hangingPunct="0">
              <a:spcAft>
                <a:spcPct val="0"/>
              </a:spcAft>
            </a:pP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Поджала хвост – </a:t>
            </a:r>
          </a:p>
          <a:p>
            <a:pPr lvl="0" algn="ctr" eaLnBrk="0" fontAlgn="base" hangingPunct="0">
              <a:spcAft>
                <a:spcPct val="0"/>
              </a:spcAft>
            </a:pP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испугалась, утратила  самоуверенность.</a:t>
            </a:r>
          </a:p>
          <a:p>
            <a:pPr lvl="0" algn="ctr" eaLnBrk="0" fontAlgn="base" hangingPunct="0">
              <a:spcAft>
                <a:spcPct val="0"/>
              </a:spcAft>
            </a:pP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spcAft>
                <a:spcPct val="0"/>
              </a:spcAft>
            </a:pP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Лев ощетинился – </a:t>
            </a:r>
          </a:p>
          <a:p>
            <a:pPr algn="ctr" eaLnBrk="0" fontAlgn="base" hangingPunct="0">
              <a:spcAft>
                <a:spcPct val="0"/>
              </a:spcAft>
            </a:pP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поднял шерсть дыбом.</a:t>
            </a:r>
          </a:p>
          <a:p>
            <a:pPr algn="ctr" eaLnBrk="0" fontAlgn="base" hangingPunct="0">
              <a:spcAft>
                <a:spcPct val="0"/>
              </a:spcAft>
            </a:pPr>
            <a:endParaRPr lang="ru-RU" sz="2800" b="1" dirty="0" smtClean="0">
              <a:solidFill>
                <a:schemeClr val="accent2">
                  <a:lumMod val="75000"/>
                </a:schemeClr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lvl="0" algn="ctr" eaLnBrk="0" fontAlgn="base" hangingPunct="0">
              <a:spcAft>
                <a:spcPct val="0"/>
              </a:spcAft>
            </a:pP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Издохла – </a:t>
            </a:r>
          </a:p>
          <a:p>
            <a:pPr lvl="0" algn="ctr" eaLnBrk="0" fontAlgn="base" hangingPunct="0">
              <a:spcAft>
                <a:spcPct val="0"/>
              </a:spcAft>
            </a:pP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умерла.</a:t>
            </a:r>
          </a:p>
          <a:p>
            <a:pPr lvl="0" algn="ctr" eaLnBrk="0" fontAlgn="base" hangingPunct="0">
              <a:spcAft>
                <a:spcPct val="0"/>
              </a:spcAft>
            </a:pPr>
            <a:endParaRPr lang="ru-RU" sz="2000" b="1" dirty="0" smtClean="0">
              <a:solidFill>
                <a:schemeClr val="accent2">
                  <a:lumMod val="75000"/>
                </a:schemeClr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lvl="0" algn="ctr" eaLnBrk="0" fontAlgn="base" hangingPunct="0">
              <a:spcAft>
                <a:spcPct val="0"/>
              </a:spcAft>
            </a:pP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Засов – </a:t>
            </a:r>
          </a:p>
          <a:p>
            <a:pPr lvl="0" algn="ctr" eaLnBrk="0" fontAlgn="base" hangingPunct="0">
              <a:spcAft>
                <a:spcPct val="0"/>
              </a:spcAft>
            </a:pP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большая дверная задвижка.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&amp;Lcy;&amp;iecy;&amp;vcy; &amp;icy; &amp;scy;&amp;ocy;&amp;bcy;&amp;acy;&amp;chcy;&amp;kcy;&amp;acy;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357166"/>
            <a:ext cx="8072494" cy="59293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Безимени-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428604"/>
            <a:ext cx="8429684" cy="60007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258</TotalTime>
  <Words>125</Words>
  <Application>Microsoft Office PowerPoint</Application>
  <PresentationFormat>Экран (4:3)</PresentationFormat>
  <Paragraphs>45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  Быль- 1. То, что было в прошлом.      2. Рассказ о действительном происшествии.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 Спасибо, Лев Николаевич, за ваши добрые рассказы, за то, что Вы нас учите делать добро. Учите состраданию. 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1</cp:lastModifiedBy>
  <cp:revision>32</cp:revision>
  <dcterms:created xsi:type="dcterms:W3CDTF">2012-12-02T19:56:08Z</dcterms:created>
  <dcterms:modified xsi:type="dcterms:W3CDTF">2017-12-13T11:00:37Z</dcterms:modified>
</cp:coreProperties>
</file>