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4" r:id="rId3"/>
    <p:sldId id="261" r:id="rId4"/>
    <p:sldId id="270" r:id="rId5"/>
    <p:sldId id="268" r:id="rId6"/>
    <p:sldId id="267" r:id="rId7"/>
    <p:sldId id="266" r:id="rId8"/>
    <p:sldId id="263" r:id="rId9"/>
    <p:sldId id="271" r:id="rId10"/>
    <p:sldId id="262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6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E1B7D-E912-47D0-90AB-40C61F0F935E}" type="datetimeFigureOut">
              <a:rPr lang="ru-RU" smtClean="0"/>
              <a:t>24.06.2018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B0845-1A25-4286-AC7C-731EB8CFAE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68908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E1B7D-E912-47D0-90AB-40C61F0F935E}" type="datetimeFigureOut">
              <a:rPr lang="ru-RU" smtClean="0"/>
              <a:t>24.06.2018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B0845-1A25-4286-AC7C-731EB8CFAE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59221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E1B7D-E912-47D0-90AB-40C61F0F935E}" type="datetimeFigureOut">
              <a:rPr lang="ru-RU" smtClean="0"/>
              <a:t>24.06.2018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B0845-1A25-4286-AC7C-731EB8CFAE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77535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E1B7D-E912-47D0-90AB-40C61F0F935E}" type="datetimeFigureOut">
              <a:rPr lang="ru-RU" smtClean="0"/>
              <a:t>24.06.2018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B0845-1A25-4286-AC7C-731EB8CFAE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26805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E1B7D-E912-47D0-90AB-40C61F0F935E}" type="datetimeFigureOut">
              <a:rPr lang="ru-RU" smtClean="0"/>
              <a:t>24.06.2018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B0845-1A25-4286-AC7C-731EB8CFAE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25975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E1B7D-E912-47D0-90AB-40C61F0F935E}" type="datetimeFigureOut">
              <a:rPr lang="ru-RU" smtClean="0"/>
              <a:t>24.06.2018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B0845-1A25-4286-AC7C-731EB8CFAE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3262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E1B7D-E912-47D0-90AB-40C61F0F935E}" type="datetimeFigureOut">
              <a:rPr lang="ru-RU" smtClean="0"/>
              <a:t>24.06.2018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B0845-1A25-4286-AC7C-731EB8CFAE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91286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E1B7D-E912-47D0-90AB-40C61F0F935E}" type="datetimeFigureOut">
              <a:rPr lang="ru-RU" smtClean="0"/>
              <a:t>24.06.2018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B0845-1A25-4286-AC7C-731EB8CFAE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79572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E1B7D-E912-47D0-90AB-40C61F0F935E}" type="datetimeFigureOut">
              <a:rPr lang="ru-RU" smtClean="0"/>
              <a:t>24.06.2018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B0845-1A25-4286-AC7C-731EB8CFAE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92238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E1B7D-E912-47D0-90AB-40C61F0F935E}" type="datetimeFigureOut">
              <a:rPr lang="ru-RU" smtClean="0"/>
              <a:t>24.06.2018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B0845-1A25-4286-AC7C-731EB8CFAE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71961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E1B7D-E912-47D0-90AB-40C61F0F935E}" type="datetimeFigureOut">
              <a:rPr lang="ru-RU" smtClean="0"/>
              <a:t>24.06.2018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B0845-1A25-4286-AC7C-731EB8CFAE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1884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5E1B7D-E912-47D0-90AB-40C61F0F935E}" type="datetimeFigureOut">
              <a:rPr lang="ru-RU" smtClean="0"/>
              <a:t>24.06.2018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CB0845-1A25-4286-AC7C-731EB8CFAE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9924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7" name="Picture 3" descr="C:\Users\home\Desktop\7562643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9255"/>
            <a:ext cx="9215906" cy="68287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403648" y="692696"/>
            <a:ext cx="6696744" cy="52014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dirty="0" smtClean="0">
                <a:solidFill>
                  <a:srgbClr val="002060"/>
                </a:solidFill>
                <a:latin typeface="Cambria" pitchFamily="18" charset="0"/>
              </a:rPr>
              <a:t>Мастер-класс — нетрадиционная техника рисования «</a:t>
            </a:r>
            <a:r>
              <a:rPr lang="ru-RU" sz="4800" dirty="0" err="1" smtClean="0">
                <a:solidFill>
                  <a:srgbClr val="002060"/>
                </a:solidFill>
                <a:latin typeface="Cambria" pitchFamily="18" charset="0"/>
              </a:rPr>
              <a:t>Эбру</a:t>
            </a:r>
            <a:r>
              <a:rPr lang="ru-RU" sz="4800" dirty="0" smtClean="0">
                <a:solidFill>
                  <a:srgbClr val="002060"/>
                </a:solidFill>
                <a:latin typeface="Cambria" pitchFamily="18" charset="0"/>
              </a:rPr>
              <a:t>»</a:t>
            </a:r>
          </a:p>
          <a:p>
            <a:pPr algn="ctr"/>
            <a:endParaRPr lang="ru-RU" sz="2000" dirty="0" smtClean="0">
              <a:solidFill>
                <a:srgbClr val="002060"/>
              </a:solidFill>
              <a:latin typeface="Cambria" pitchFamily="18" charset="0"/>
            </a:endParaRPr>
          </a:p>
          <a:p>
            <a:pPr algn="ctr"/>
            <a:r>
              <a:rPr lang="ru-RU" sz="2400" dirty="0" smtClean="0">
                <a:solidFill>
                  <a:srgbClr val="002060"/>
                </a:solidFill>
                <a:latin typeface="Cambria" pitchFamily="18" charset="0"/>
              </a:rPr>
              <a:t>Выполнила </a:t>
            </a:r>
            <a:r>
              <a:rPr lang="ru-RU" sz="2400" dirty="0" err="1" smtClean="0">
                <a:solidFill>
                  <a:srgbClr val="002060"/>
                </a:solidFill>
                <a:latin typeface="Cambria" pitchFamily="18" charset="0"/>
              </a:rPr>
              <a:t>Филипова</a:t>
            </a:r>
            <a:r>
              <a:rPr lang="ru-RU" sz="2400" dirty="0" smtClean="0">
                <a:solidFill>
                  <a:srgbClr val="002060"/>
                </a:solidFill>
                <a:latin typeface="Cambria" pitchFamily="18" charset="0"/>
              </a:rPr>
              <a:t> В.В.</a:t>
            </a:r>
          </a:p>
          <a:p>
            <a:pPr algn="ctr"/>
            <a:r>
              <a:rPr lang="ru-RU" sz="4800" dirty="0" smtClean="0">
                <a:solidFill>
                  <a:srgbClr val="002060"/>
                </a:solidFill>
                <a:latin typeface="Cambria" pitchFamily="18" charset="0"/>
              </a:rPr>
              <a:t/>
            </a:r>
            <a:br>
              <a:rPr lang="ru-RU" sz="4800" dirty="0" smtClean="0">
                <a:solidFill>
                  <a:srgbClr val="002060"/>
                </a:solidFill>
                <a:latin typeface="Cambria" pitchFamily="18" charset="0"/>
              </a:rPr>
            </a:br>
            <a:endParaRPr lang="ru-RU" sz="4800" dirty="0">
              <a:solidFill>
                <a:srgbClr val="002060"/>
              </a:solidFill>
              <a:latin typeface="Cambr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9885087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home\Desktop\75626434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391" y="0"/>
            <a:ext cx="8928992" cy="67475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331640" y="1166843"/>
            <a:ext cx="698477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400" dirty="0" smtClean="0"/>
          </a:p>
          <a:p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547664" y="980728"/>
            <a:ext cx="6552728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err="1"/>
              <a:t>Эбру</a:t>
            </a:r>
            <a:r>
              <a:rPr lang="ru-RU" sz="2800" b="1" dirty="0"/>
              <a:t> – это увлекательная</a:t>
            </a:r>
            <a:r>
              <a:rPr lang="ru-RU" sz="2800" dirty="0"/>
              <a:t>, занимательная и воистину волшебная </a:t>
            </a:r>
            <a:r>
              <a:rPr lang="ru-RU" sz="2800" b="1" dirty="0"/>
              <a:t>техника рисования</a:t>
            </a:r>
            <a:r>
              <a:rPr lang="ru-RU" sz="2800" dirty="0"/>
              <a:t>, в неё погружаются с головой не только дети, но и взрослые. Попробуйте сами и убедитесь в этом!</a:t>
            </a:r>
          </a:p>
        </p:txBody>
      </p:sp>
    </p:spTree>
    <p:extLst>
      <p:ext uri="{BB962C8B-B14F-4D97-AF65-F5344CB8AC3E}">
        <p14:creationId xmlns:p14="http://schemas.microsoft.com/office/powerpoint/2010/main" val="32610877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home\Desktop\75626434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92480"/>
            <a:ext cx="8928992" cy="67475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475656" y="692696"/>
            <a:ext cx="662473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Еще в древнегреческий ученый и философ Аристотель говорил: «Занятие рисованием способствует разностороннему развитию ребенка.</a:t>
            </a:r>
            <a:br>
              <a:rPr lang="ru-RU" sz="2400" dirty="0" smtClean="0"/>
            </a:br>
            <a:endParaRPr lang="ru-RU" sz="24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763688" y="2348880"/>
            <a:ext cx="6336704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«ЭБРУ» - искусство рисования на воде. Вода с древних времен привлекала интерес человека и манила его своими необыкновенными качествами.</a:t>
            </a:r>
          </a:p>
          <a:p>
            <a:r>
              <a:rPr lang="ru-RU" sz="2400" dirty="0" smtClean="0"/>
              <a:t> Работа с таким нестабильным материалом как вода, развивает воображение и образное мышление, моторику пальчиков, координацию движений, внимание, усидчивость, гармонизирует внутреннее состояние ребенка.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2610877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home\Desktop\75626434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92480"/>
            <a:ext cx="8928992" cy="67475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286000" y="1997839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«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403648" y="836713"/>
            <a:ext cx="7128792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b="1" dirty="0" err="1">
                <a:solidFill>
                  <a:prstClr val="black"/>
                </a:solidFill>
              </a:rPr>
              <a:t>Эбру</a:t>
            </a:r>
            <a:r>
              <a:rPr lang="ru-RU" b="1" dirty="0">
                <a:solidFill>
                  <a:prstClr val="black"/>
                </a:solidFill>
              </a:rPr>
              <a:t> (</a:t>
            </a:r>
            <a:r>
              <a:rPr lang="ru-RU" b="1" dirty="0" err="1">
                <a:solidFill>
                  <a:prstClr val="black"/>
                </a:solidFill>
              </a:rPr>
              <a:t>акварисование</a:t>
            </a:r>
            <a:r>
              <a:rPr lang="ru-RU" b="1" dirty="0">
                <a:solidFill>
                  <a:prstClr val="black"/>
                </a:solidFill>
              </a:rPr>
              <a:t>)</a:t>
            </a:r>
            <a:r>
              <a:rPr lang="ru-RU" dirty="0">
                <a:solidFill>
                  <a:prstClr val="black"/>
                </a:solidFill>
              </a:rPr>
              <a:t> - это технология рисования по поверхности воды специальными нетонущими красками. После того как работа над рисунком завершена, его можно отпечатать на любую поверхность - на бумагу, холст, керамику, стеклянные сувениры, ткань или одежду. Так неповторимый рисунок становится украшением интерьера, одежды и аксессуаров.</a:t>
            </a:r>
            <a:br>
              <a:rPr lang="ru-RU" dirty="0">
                <a:solidFill>
                  <a:prstClr val="black"/>
                </a:solidFill>
              </a:rPr>
            </a:br>
            <a:r>
              <a:rPr lang="ru-RU" i="1" dirty="0">
                <a:solidFill>
                  <a:prstClr val="black"/>
                </a:solidFill>
              </a:rPr>
              <a:t>Вы можете подумать: зачем ребенку </a:t>
            </a:r>
            <a:r>
              <a:rPr lang="ru-RU" i="1" dirty="0" err="1">
                <a:solidFill>
                  <a:prstClr val="black"/>
                </a:solidFill>
              </a:rPr>
              <a:t>эбру</a:t>
            </a:r>
            <a:r>
              <a:rPr lang="ru-RU" i="1" dirty="0">
                <a:solidFill>
                  <a:prstClr val="black"/>
                </a:solidFill>
              </a:rPr>
              <a:t>, если есть карандаши, фломастеры, акварель?</a:t>
            </a:r>
            <a:r>
              <a:rPr lang="ru-RU" dirty="0">
                <a:solidFill>
                  <a:prstClr val="black"/>
                </a:solidFill>
              </a:rPr>
              <a:t> </a:t>
            </a:r>
            <a:r>
              <a:rPr lang="ru-RU" dirty="0" err="1">
                <a:solidFill>
                  <a:prstClr val="black"/>
                </a:solidFill>
              </a:rPr>
              <a:t>Акварисование</a:t>
            </a:r>
            <a:r>
              <a:rPr lang="ru-RU" dirty="0">
                <a:solidFill>
                  <a:prstClr val="black"/>
                </a:solidFill>
              </a:rPr>
              <a:t> качественно отличается от всего вышеперечисленного! Дети (а в большинстве случаев, и взрослые, наблюдающие за таинством рисования на воде) воспринимают сам процесс как настоящее волшебство. Когда же их творение, сказочное по красоте и полету фантазии, переходит на бумагу, оставляя при этом воду кристально чистой, восторг малышей не поддается описанию! Благодаря </a:t>
            </a:r>
            <a:r>
              <a:rPr lang="ru-RU" dirty="0" err="1">
                <a:solidFill>
                  <a:prstClr val="black"/>
                </a:solidFill>
              </a:rPr>
              <a:t>акварисованию</a:t>
            </a:r>
            <a:r>
              <a:rPr lang="ru-RU" dirty="0">
                <a:solidFill>
                  <a:prstClr val="black"/>
                </a:solidFill>
              </a:rPr>
              <a:t> детская фантазия и воображение развиваются с космической скоростью. Внимательно наблюдая за детворой, можно проследить, как в малышах открывается собственный микромир, в котором они творчески проявляют себя и получают от этого огромное удовольствие</a:t>
            </a:r>
            <a:endParaRPr 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71687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C:\Users\home\Desktop\7562643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4625"/>
            <a:ext cx="9050502" cy="68394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403648" y="692697"/>
            <a:ext cx="6912768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/>
              <a:t>Суть данного способа заключается в том, что вода и краски имеют разную плотность, за счёт чего последние не растекаются и не растворяются, а оставляют на поверхности выразительный рисунок в виде тонкой плёнки. </a:t>
            </a: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/>
          </a:p>
        </p:txBody>
      </p:sp>
      <p:pic>
        <p:nvPicPr>
          <p:cNvPr id="6" name="Рисунок 5" descr="C:\Users\home\Desktop\risunok-v-tehnike-ebru-nedzhmeddina-700x555.jpg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617" r="-34"/>
          <a:stretch/>
        </p:blipFill>
        <p:spPr bwMode="auto">
          <a:xfrm>
            <a:off x="1691680" y="2283041"/>
            <a:ext cx="6153150" cy="328612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031592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home\Desktop\75626434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008" y="107218"/>
            <a:ext cx="8928992" cy="67475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 descr="C:\Users\home\Desktop\rebenok-risuet-uzory-na-vode-nalitoy-v-krugluyu-plastikovuyu-tarelku.jpg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479" r="24148"/>
          <a:stretch/>
        </p:blipFill>
        <p:spPr bwMode="auto">
          <a:xfrm>
            <a:off x="5320410" y="2348880"/>
            <a:ext cx="2304256" cy="349942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3074" name="Picture 2" descr="C:\Users\home\Desktop\tri-cveta-kraski-na-vode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2636912"/>
            <a:ext cx="3272980" cy="24174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403648" y="548681"/>
            <a:ext cx="6192688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Поэтапное рисование цветка в технике </a:t>
            </a:r>
            <a:r>
              <a:rPr lang="ru-RU" sz="2400" dirty="0" err="1"/>
              <a:t>эбру</a:t>
            </a:r>
            <a:r>
              <a:rPr lang="ru-RU" sz="2400" dirty="0"/>
              <a:t> в детском саду </a:t>
            </a:r>
            <a:r>
              <a:rPr lang="ru-RU" sz="2400" dirty="0" smtClean="0"/>
              <a:t>: </a:t>
            </a:r>
            <a:r>
              <a:rPr lang="ru-RU" sz="2400" dirty="0"/>
              <a:t>На поверхности воды делают </a:t>
            </a:r>
            <a:r>
              <a:rPr lang="ru-RU" sz="2400" dirty="0" err="1"/>
              <a:t>набрызг</a:t>
            </a:r>
            <a:r>
              <a:rPr lang="ru-RU" sz="2400" dirty="0"/>
              <a:t> из красок трёх </a:t>
            </a:r>
            <a:r>
              <a:rPr lang="ru-RU" sz="2400" dirty="0" smtClean="0"/>
              <a:t>цветов</a:t>
            </a:r>
          </a:p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8179025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home\Desktop\75626434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92480"/>
            <a:ext cx="8928992" cy="67475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3" descr="C:\Users\home\Desktop\IMG_5549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548680"/>
            <a:ext cx="2722518" cy="36450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C:\Users\home\Desktop\IMG_5552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10142" y="1954025"/>
            <a:ext cx="2360249" cy="31600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5" descr="C:\Users\home\Desktop\IMG_5551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344" y="3068960"/>
            <a:ext cx="2086870" cy="27939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8179025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home\Desktop\75626434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04536"/>
            <a:ext cx="8928992" cy="67475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547664" y="908720"/>
            <a:ext cx="676875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Палочкой или пипеткой в центр композиции наносят друг на друга капли разной величины, формируя основу цветка.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С помощью палочки круги преобразуют в лепестки цветка.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098" name="Picture 2" descr="C:\Users\home\Desktop\v-centre-osnovy-naneseny-drug-na-druga-kapli-raznogo-cveta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1916832"/>
            <a:ext cx="3502862" cy="26258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home\Desktop\cvetok-narisovannyy-na-vode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0214" y="2060848"/>
            <a:ext cx="3502861" cy="26258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8179025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home\Desktop\75626434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92480"/>
            <a:ext cx="8928992" cy="67475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547664" y="692696"/>
            <a:ext cx="604867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Аккуратно перенести рисунок на лист бумаги. 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5122" name="Picture 2" descr="C:\Users\home\Desktop\gotovaya-kompoziciya-s-cvetkom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074" t="17250" r="12244" b="15443"/>
          <a:stretch/>
        </p:blipFill>
        <p:spPr bwMode="auto">
          <a:xfrm>
            <a:off x="1564177" y="1772816"/>
            <a:ext cx="3146343" cy="20975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Users\home\Desktop\risunok-zimy-vypolnennyy-v-tehnike-ebru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1772816"/>
            <a:ext cx="3168001" cy="21829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C:\Users\home\Desktop\golubye-cvety.jp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000" r="13499"/>
          <a:stretch/>
        </p:blipFill>
        <p:spPr bwMode="auto">
          <a:xfrm>
            <a:off x="3075758" y="4077072"/>
            <a:ext cx="2992483" cy="19583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6108772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146" name="Picture 2" descr="C:\Users\home\Desktop\7562643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09552" cy="68840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259632" y="476671"/>
            <a:ext cx="7344816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b="1" cap="all" dirty="0">
                <a:solidFill>
                  <a:prstClr val="black"/>
                </a:solidFill>
              </a:rPr>
              <a:t>КАКАЯ ПОЛЬЗА ОТ ВОДНОЙ АНИМАЦИИ ЭБРУ ДЛЯ ДЕТЕЙ</a:t>
            </a:r>
          </a:p>
          <a:p>
            <a:pPr lvl="0" fontAlgn="base"/>
            <a:r>
              <a:rPr lang="ru-RU" dirty="0">
                <a:solidFill>
                  <a:prstClr val="black"/>
                </a:solidFill>
              </a:rPr>
              <a:t>Развитие воображения. Рисуя на воде, дети учатся отображать собственное настроение при помощи красок.</a:t>
            </a:r>
          </a:p>
          <a:p>
            <a:pPr lvl="0" fontAlgn="base"/>
            <a:r>
              <a:rPr lang="ru-RU" dirty="0">
                <a:solidFill>
                  <a:prstClr val="black"/>
                </a:solidFill>
              </a:rPr>
              <a:t>Формирование творческого потенциала. Малыши учатся рисовать на воде бабочек, цветочки и мультяшных героев, раскрывая свои собственные истории.</a:t>
            </a:r>
          </a:p>
          <a:p>
            <a:pPr lvl="0" fontAlgn="base"/>
            <a:r>
              <a:rPr lang="ru-RU" dirty="0">
                <a:solidFill>
                  <a:prstClr val="black"/>
                </a:solidFill>
              </a:rPr>
              <a:t>Море положительных эмоций. Когда творение отпечатывается на бумаге, детей переполняет непередаваемый восторг.</a:t>
            </a:r>
          </a:p>
          <a:p>
            <a:pPr lvl="0" fontAlgn="base"/>
            <a:r>
              <a:rPr lang="ru-RU" dirty="0">
                <a:solidFill>
                  <a:prstClr val="black"/>
                </a:solidFill>
              </a:rPr>
              <a:t>Развитие интереса к рисованию. Ребенок, который никогда не испытывал тяги к изобразительному искусству и не отличался особыми достижениями, сможет полюбить рисование.</a:t>
            </a:r>
          </a:p>
          <a:p>
            <a:pPr lvl="0" fontAlgn="base"/>
            <a:r>
              <a:rPr lang="ru-RU" dirty="0">
                <a:solidFill>
                  <a:prstClr val="black"/>
                </a:solidFill>
              </a:rPr>
              <a:t>Гармонизация личности. </a:t>
            </a:r>
            <a:r>
              <a:rPr lang="ru-RU" dirty="0" err="1">
                <a:solidFill>
                  <a:prstClr val="black"/>
                </a:solidFill>
              </a:rPr>
              <a:t>Акварисование</a:t>
            </a:r>
            <a:r>
              <a:rPr lang="ru-RU" dirty="0">
                <a:solidFill>
                  <a:prstClr val="black"/>
                </a:solidFill>
              </a:rPr>
              <a:t> оказывает успокоительный эффект, что очень важно для родителей, у которых </a:t>
            </a:r>
            <a:r>
              <a:rPr lang="ru-RU" dirty="0" err="1">
                <a:solidFill>
                  <a:prstClr val="black"/>
                </a:solidFill>
              </a:rPr>
              <a:t>гиперактивные</a:t>
            </a:r>
            <a:r>
              <a:rPr lang="ru-RU" dirty="0">
                <a:solidFill>
                  <a:prstClr val="black"/>
                </a:solidFill>
              </a:rPr>
              <a:t> дети.</a:t>
            </a:r>
          </a:p>
          <a:p>
            <a:pPr lvl="0" fontAlgn="base"/>
            <a:r>
              <a:rPr lang="ru-RU" dirty="0">
                <a:solidFill>
                  <a:prstClr val="black"/>
                </a:solidFill>
              </a:rPr>
              <a:t>Создание непринужденной атмосферы. Ребенок отдается своей детской мечте, выплескивает свои эмоции без каких-либо строгих ограничений и правил.</a:t>
            </a:r>
          </a:p>
          <a:p>
            <a:pPr lvl="0" fontAlgn="base"/>
            <a:r>
              <a:rPr lang="ru-RU" b="1" dirty="0">
                <a:solidFill>
                  <a:prstClr val="black"/>
                </a:solidFill>
              </a:rPr>
              <a:t>рисование водой для детей </a:t>
            </a:r>
            <a:r>
              <a:rPr lang="ru-RU" dirty="0">
                <a:solidFill>
                  <a:prstClr val="black"/>
                </a:solidFill>
              </a:rPr>
              <a:t>повышает терпение и выдержку, помогает научиться усидчивости. В процессе </a:t>
            </a:r>
            <a:r>
              <a:rPr lang="ru-RU" dirty="0" err="1">
                <a:solidFill>
                  <a:prstClr val="black"/>
                </a:solidFill>
              </a:rPr>
              <a:t>акварисования</a:t>
            </a:r>
            <a:r>
              <a:rPr lang="ru-RU" dirty="0">
                <a:solidFill>
                  <a:prstClr val="black"/>
                </a:solidFill>
              </a:rPr>
              <a:t> можно проследить также внутренний микромир ребенка, его страхи, опасения, а также пристрастия и увлечения.</a:t>
            </a:r>
            <a:endParaRPr 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120687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55</TotalTime>
  <Words>293</Words>
  <Application>Microsoft Office PowerPoint</Application>
  <PresentationFormat>Экран (4:3)</PresentationFormat>
  <Paragraphs>25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home</dc:creator>
  <cp:lastModifiedBy>home</cp:lastModifiedBy>
  <cp:revision>6</cp:revision>
  <dcterms:created xsi:type="dcterms:W3CDTF">2018-06-24T16:03:04Z</dcterms:created>
  <dcterms:modified xsi:type="dcterms:W3CDTF">2018-06-24T16:58:25Z</dcterms:modified>
</cp:coreProperties>
</file>