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73" r:id="rId6"/>
    <p:sldId id="261" r:id="rId7"/>
    <p:sldId id="259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4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4559" autoAdjust="0"/>
    <p:restoredTop sz="94660"/>
  </p:normalViewPr>
  <p:slideViewPr>
    <p:cSldViewPr>
      <p:cViewPr varScale="1">
        <p:scale>
          <a:sx n="68" d="100"/>
          <a:sy n="68" d="100"/>
        </p:scale>
        <p:origin x="-148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24.06.2018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24.06.2018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24.06.2018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24.06.2018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Green-Grass-Rainbow-Vector-Background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000100" y="214290"/>
            <a:ext cx="742382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КУ ХМАО-ЮГРЫ </a:t>
            </a:r>
            <a:r>
              <a:rPr lang="ru-RU" b="1" dirty="0" err="1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Урайский</a:t>
            </a:r>
            <a:r>
              <a:rPr lang="ru-RU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специализированный Дом ребенка</a:t>
            </a:r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  Группа №5«Кузнечики»</a:t>
            </a:r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1714480" y="857232"/>
            <a:ext cx="584724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7030A0"/>
                </a:solidFill>
              </a:rPr>
              <a:t>Тема проекта: «чудо-огород»</a:t>
            </a:r>
            <a:endParaRPr lang="ru-RU" sz="3200" dirty="0">
              <a:solidFill>
                <a:srgbClr val="7030A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714612" y="1428736"/>
            <a:ext cx="366587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Приходи , честной народ,</a:t>
            </a:r>
          </a:p>
          <a:p>
            <a:r>
              <a:rPr lang="ru-RU" sz="2400" dirty="0" smtClean="0"/>
              <a:t>На весёлый огород!</a:t>
            </a:r>
          </a:p>
          <a:p>
            <a:r>
              <a:rPr lang="ru-RU" sz="2400" dirty="0" smtClean="0"/>
              <a:t>Овощей здесь целый воз!</a:t>
            </a:r>
          </a:p>
          <a:p>
            <a:r>
              <a:rPr lang="ru-RU" sz="2400" dirty="0" smtClean="0"/>
              <a:t>Кто полезней? вот вопрос!</a:t>
            </a:r>
            <a:endParaRPr lang="ru-RU" sz="2400" dirty="0"/>
          </a:p>
        </p:txBody>
      </p:sp>
      <p:pic>
        <p:nvPicPr>
          <p:cNvPr id="7" name="Рисунок 6" descr="20180325_162152.jpg"/>
          <p:cNvPicPr>
            <a:picLocks noChangeAspect="1"/>
          </p:cNvPicPr>
          <p:nvPr/>
        </p:nvPicPr>
        <p:blipFill>
          <a:blip r:embed="rId3" cstate="email"/>
          <a:srcRect b="-6685"/>
          <a:stretch>
            <a:fillRect/>
          </a:stretch>
        </p:blipFill>
        <p:spPr>
          <a:xfrm>
            <a:off x="1142976" y="3000372"/>
            <a:ext cx="6215106" cy="342902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Green-Grass-Rainbow-Vector-Background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85720" y="857232"/>
            <a:ext cx="872243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2. Основной (исследовательский)</a:t>
            </a:r>
          </a:p>
          <a:p>
            <a:endParaRPr lang="ru-RU" sz="3200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85720" y="1357299"/>
            <a:ext cx="528641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 smtClean="0"/>
              <a:t>Содержание деятельности воспитателя и детей: рассматривание и сравнение семян</a:t>
            </a:r>
            <a:endParaRPr lang="ru-RU" sz="2400" b="1" i="1" dirty="0"/>
          </a:p>
        </p:txBody>
      </p:sp>
      <p:pic>
        <p:nvPicPr>
          <p:cNvPr id="5" name="Рисунок 4" descr="20180325_154225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 rot="5400000">
            <a:off x="-138865" y="3282080"/>
            <a:ext cx="3635251" cy="307183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6" descr="20180406_104321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>
          <a:xfrm>
            <a:off x="4357686" y="3000372"/>
            <a:ext cx="3000396" cy="300039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Green-Grass-Rainbow-Vector-Background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714348" y="428604"/>
            <a:ext cx="757242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solidFill>
                  <a:srgbClr val="FF0000"/>
                </a:solidFill>
              </a:rPr>
              <a:t>Исследовательская и практическая деятельность по изучению особенностей выращивания культурных насаждений:</a:t>
            </a:r>
            <a:r>
              <a:rPr lang="ru-RU" dirty="0" smtClean="0"/>
              <a:t> </a:t>
            </a:r>
          </a:p>
          <a:p>
            <a:r>
              <a:rPr lang="ru-RU" sz="2400" b="1" i="1" dirty="0" smtClean="0"/>
              <a:t> - подготовка почвы;</a:t>
            </a:r>
          </a:p>
          <a:p>
            <a:r>
              <a:rPr lang="ru-RU" sz="2400" b="1" i="1" dirty="0" smtClean="0"/>
              <a:t> - отбор хороших семян от плохих;</a:t>
            </a:r>
            <a:endParaRPr lang="ru-RU" sz="2400" b="1" i="1" dirty="0"/>
          </a:p>
        </p:txBody>
      </p:sp>
      <p:pic>
        <p:nvPicPr>
          <p:cNvPr id="5" name="Рисунок 4" descr="20180406_104343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3071802" y="2857496"/>
            <a:ext cx="2714644" cy="308969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Green-Grass-Rainbow-Vector-Background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714348" y="214291"/>
            <a:ext cx="7858180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Оформление огорода на окне;</a:t>
            </a:r>
          </a:p>
          <a:p>
            <a:r>
              <a:rPr lang="ru-RU" dirty="0" smtClean="0"/>
              <a:t> </a:t>
            </a:r>
            <a:r>
              <a:rPr lang="ru-RU" sz="2000" b="1" i="1" dirty="0" smtClean="0"/>
              <a:t>- наблюдение за первыми всходами и дальнейшим развитием.</a:t>
            </a:r>
            <a:endParaRPr lang="ru-RU" sz="2000" b="1" i="1" dirty="0"/>
          </a:p>
        </p:txBody>
      </p:sp>
      <p:pic>
        <p:nvPicPr>
          <p:cNvPr id="5" name="Рисунок 4" descr="20180325_162152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2071670" y="2071678"/>
            <a:ext cx="4286280" cy="269678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Green-Grass-Rainbow-Vector-Background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428596" y="285728"/>
            <a:ext cx="842968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 smtClean="0"/>
              <a:t>Исследовательская и практическая деятельность по изучению особенностей выращивания культурных насаждений: </a:t>
            </a:r>
            <a:endParaRPr lang="ru-RU" sz="3200" dirty="0"/>
          </a:p>
        </p:txBody>
      </p:sp>
      <p:pic>
        <p:nvPicPr>
          <p:cNvPr id="4" name="Рисунок 3" descr="20180406_105004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285720" y="2911075"/>
            <a:ext cx="4286280" cy="321471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 descr="20180406_105308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5072066" y="1928802"/>
            <a:ext cx="3762402" cy="282180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Green-Grass-Rainbow-Vector-Background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357290" y="357166"/>
            <a:ext cx="4870436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В нашей группе дед да баба</a:t>
            </a:r>
          </a:p>
          <a:p>
            <a:r>
              <a:rPr lang="ru-RU" sz="2000" b="1" dirty="0" smtClean="0"/>
              <a:t>Посадили огород!</a:t>
            </a:r>
          </a:p>
          <a:p>
            <a:r>
              <a:rPr lang="ru-RU" sz="2000" b="1" dirty="0" smtClean="0"/>
              <a:t>И детишки очень рады</a:t>
            </a:r>
          </a:p>
          <a:p>
            <a:r>
              <a:rPr lang="ru-RU" sz="2000" b="1" dirty="0" smtClean="0"/>
              <a:t>Наблюдать как все растет!</a:t>
            </a:r>
          </a:p>
          <a:p>
            <a:r>
              <a:rPr lang="ru-RU" sz="2000" b="1" dirty="0" smtClean="0"/>
              <a:t>Здесь и жучка сторожит!</a:t>
            </a:r>
          </a:p>
          <a:p>
            <a:r>
              <a:rPr lang="ru-RU" sz="2000" b="1" dirty="0" smtClean="0"/>
              <a:t>Наши детки помогают,</a:t>
            </a:r>
          </a:p>
          <a:p>
            <a:r>
              <a:rPr lang="ru-RU" sz="2000" b="1" dirty="0" smtClean="0"/>
              <a:t>Огороду подрастать, и умело поливают огород!</a:t>
            </a:r>
            <a:endParaRPr lang="ru-RU" sz="2000" b="1" dirty="0"/>
          </a:p>
        </p:txBody>
      </p:sp>
      <p:pic>
        <p:nvPicPr>
          <p:cNvPr id="5" name="Рисунок 4" descr="20180406_105049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57158" y="3071810"/>
            <a:ext cx="4191030" cy="314327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 descr="20180406_105500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5072066" y="2786058"/>
            <a:ext cx="3833840" cy="287538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Green-Grass-Rainbow-Vector-Background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Блок-схема: подготовка 2"/>
          <p:cNvSpPr/>
          <p:nvPr/>
        </p:nvSpPr>
        <p:spPr>
          <a:xfrm>
            <a:off x="1285852" y="500042"/>
            <a:ext cx="6858048" cy="928694"/>
          </a:xfrm>
          <a:prstGeom prst="flowChartPreparat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Продуктивная деятельность</a:t>
            </a:r>
            <a:endParaRPr lang="ru-RU" sz="2400" dirty="0"/>
          </a:p>
        </p:txBody>
      </p:sp>
      <p:pic>
        <p:nvPicPr>
          <p:cNvPr id="5" name="Рисунок 4" descr="20180414_154239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2357422" y="2071678"/>
            <a:ext cx="4000528" cy="300039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Green-Grass-Rainbow-Vector-Background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Двойная стрелка влево/вправо 2"/>
          <p:cNvSpPr/>
          <p:nvPr/>
        </p:nvSpPr>
        <p:spPr>
          <a:xfrm>
            <a:off x="1500166" y="214290"/>
            <a:ext cx="5786478" cy="1285884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err="1" smtClean="0"/>
              <a:t>д</a:t>
            </a:r>
            <a:r>
              <a:rPr lang="ru-RU" dirty="0" smtClean="0"/>
              <a:t>/и лото «овощи»</a:t>
            </a:r>
            <a:endParaRPr lang="ru-RU" dirty="0"/>
          </a:p>
        </p:txBody>
      </p:sp>
      <p:pic>
        <p:nvPicPr>
          <p:cNvPr id="4" name="Рисунок 3" descr="20180424_154323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2143108" y="1714488"/>
            <a:ext cx="4714875" cy="457200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Green-Grass-Rainbow-Vector-Background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Волна 2"/>
          <p:cNvSpPr/>
          <p:nvPr/>
        </p:nvSpPr>
        <p:spPr>
          <a:xfrm>
            <a:off x="500034" y="214290"/>
            <a:ext cx="3486168" cy="914400"/>
          </a:xfrm>
          <a:prstGeom prst="wav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Х/И «</a:t>
            </a:r>
            <a:r>
              <a:rPr lang="ru-RU" dirty="0" err="1" smtClean="0"/>
              <a:t>Огуречик</a:t>
            </a:r>
            <a:r>
              <a:rPr lang="ru-RU" dirty="0" smtClean="0"/>
              <a:t>»</a:t>
            </a:r>
            <a:endParaRPr lang="ru-RU" dirty="0"/>
          </a:p>
        </p:txBody>
      </p:sp>
      <p:pic>
        <p:nvPicPr>
          <p:cNvPr id="5" name="Рисунок 4" descr="20180424_152553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2786050" y="3714728"/>
            <a:ext cx="4191029" cy="314327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 descr="20180424_152643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>
          <a:xfrm>
            <a:off x="6286512" y="857232"/>
            <a:ext cx="2500330" cy="235745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Рисунок 7" descr="20180424_152633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571472" y="1285860"/>
            <a:ext cx="2667018" cy="200026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9" name="Овал 8"/>
          <p:cNvSpPr/>
          <p:nvPr/>
        </p:nvSpPr>
        <p:spPr>
          <a:xfrm>
            <a:off x="3286116" y="1142984"/>
            <a:ext cx="2928958" cy="250033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3643306" y="1357298"/>
            <a:ext cx="2286016" cy="21236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Как-то вечером на грядке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Репа, свекла, редька, лук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Поиграть решили в прятки,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Но сначала встали в круг.</a:t>
            </a:r>
          </a:p>
          <a:p>
            <a:r>
              <a:rPr lang="ru-RU" sz="1200" dirty="0" smtClean="0">
                <a:solidFill>
                  <a:schemeClr val="bg1"/>
                </a:solidFill>
              </a:rPr>
              <a:t>Рассчитались четко тут же:</a:t>
            </a:r>
          </a:p>
          <a:p>
            <a:r>
              <a:rPr lang="ru-RU" sz="1200" dirty="0" smtClean="0">
                <a:solidFill>
                  <a:schemeClr val="bg1"/>
                </a:solidFill>
              </a:rPr>
              <a:t>Раз, два, три, четыре, пять</a:t>
            </a:r>
          </a:p>
          <a:p>
            <a:r>
              <a:rPr lang="ru-RU" sz="1200" dirty="0" smtClean="0">
                <a:solidFill>
                  <a:schemeClr val="bg1"/>
                </a:solidFill>
              </a:rPr>
              <a:t>Прячься лучше, прячься глубже,</a:t>
            </a:r>
          </a:p>
          <a:p>
            <a:r>
              <a:rPr lang="ru-RU" sz="1200" dirty="0" smtClean="0">
                <a:solidFill>
                  <a:schemeClr val="bg1"/>
                </a:solidFill>
              </a:rPr>
              <a:t>Ну а ты иди искать.</a:t>
            </a:r>
          </a:p>
          <a:p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Green-Grass-Rainbow-Vector-Background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Стрелка вправо 2"/>
          <p:cNvSpPr/>
          <p:nvPr/>
        </p:nvSpPr>
        <p:spPr>
          <a:xfrm>
            <a:off x="2786050" y="571480"/>
            <a:ext cx="4429156" cy="150019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/>
              <a:t>Наблюдение за ростом растений</a:t>
            </a:r>
            <a:endParaRPr lang="ru-RU" sz="2000" b="1" dirty="0"/>
          </a:p>
        </p:txBody>
      </p:sp>
      <p:pic>
        <p:nvPicPr>
          <p:cNvPr id="4" name="Рисунок 3" descr="20180422_183719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 rot="5400000">
            <a:off x="-38736" y="2824762"/>
            <a:ext cx="4310157" cy="323261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 descr="20180422_183750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>
          <a:xfrm rot="5400000">
            <a:off x="4405311" y="3167062"/>
            <a:ext cx="3190899" cy="314327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Green-Grass-Rainbow-Vector-Background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500166" y="1928802"/>
            <a:ext cx="700685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40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Green-Grass-Rainbow-Vector-Background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142977" y="642919"/>
            <a:ext cx="7715304" cy="63709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Тип проекта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Краткосрочный (2месяца), познавательно -  исследовательский</a:t>
            </a:r>
          </a:p>
          <a:p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Проблема проекта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2400" dirty="0" smtClean="0"/>
              <a:t>Уровень знаний детей о природе поверхностный, отношения к ее объектам бессистемны, что мешает познать окружающий мир, умение видеть красоту природы, умение радоваться ей: </a:t>
            </a:r>
            <a:r>
              <a:rPr lang="ru-RU" sz="2400" dirty="0" err="1" smtClean="0"/>
              <a:t>голубое</a:t>
            </a:r>
            <a:r>
              <a:rPr lang="ru-RU" sz="2400" dirty="0" smtClean="0"/>
              <a:t> небо с белыми облаками, яркая окраска бабочек, нежный запах цветов, воспринимать красоту звуков в природе: журчание ручья, пение птиц, замечать смену времен года в природе: нежную зелень весной, яркие краски летом, золотые листья осенью, белизну снега зимой. Общение с природой и забота о ней необходимы для воспитания добрых чувств, обязательных для каждого человека. </a:t>
            </a:r>
          </a:p>
          <a:p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Green-Grass-Rainbow-Vector-Background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500166" y="428605"/>
            <a:ext cx="7003168" cy="70173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Участники: </a:t>
            </a:r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воспитатели, дети, родители.</a:t>
            </a:r>
          </a:p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Интеграция областей: </a:t>
            </a:r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познавательное, речевое, </a:t>
            </a:r>
          </a:p>
          <a:p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социально-коммуникативное,  </a:t>
            </a:r>
          </a:p>
          <a:p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художественно-эстетическое,</a:t>
            </a:r>
          </a:p>
          <a:p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физическое .</a:t>
            </a:r>
          </a:p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Создание условий для познавательного развития детей, и творческих способностей в процессе разработки и реализации проекта.</a:t>
            </a:r>
          </a:p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 </a:t>
            </a:r>
            <a:r>
              <a:rPr lang="ru-RU" sz="2400" i="1" dirty="0" smtClean="0"/>
              <a:t>Систематизировать знания детей о способах посадки растений и ухода за ними. Развивать потребность в самостоятельном ухаживании за посадками. Воспитывать любовь и уважение к труду людей.</a:t>
            </a:r>
          </a:p>
          <a:p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 smtClean="0"/>
          </a:p>
          <a:p>
            <a:endParaRPr lang="ru-RU" sz="2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Green-Grass-Rainbow-Vector-Background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142976" y="500042"/>
            <a:ext cx="7072362" cy="53860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/>
              <a:t>Значимость проекта для всех его участников:</a:t>
            </a:r>
          </a:p>
          <a:p>
            <a:r>
              <a:rPr lang="ru-RU" sz="2400" b="1" i="1" dirty="0" smtClean="0"/>
              <a:t>Дети получают знания по уходу за культурными огородными растениями, формируются представления о структуре трудового процесса. Дети узнают и называют части растения. </a:t>
            </a:r>
          </a:p>
          <a:p>
            <a:r>
              <a:rPr lang="ru-RU" sz="2400" b="1" i="1" dirty="0" smtClean="0"/>
              <a:t>• Воспитатель продолжает осваивать метод проектирования, который позволяет эффективно развивать познавательно-исследовательское и творческое мышление дошкольников.</a:t>
            </a:r>
          </a:p>
          <a:p>
            <a:r>
              <a:rPr lang="ru-RU" sz="2400" b="1" i="1" dirty="0" smtClean="0"/>
              <a:t> • Родители активно участвуют в подготовке материалов (подборка семян для посадки), в оформлении огорода на подоконнике. </a:t>
            </a:r>
            <a:endParaRPr lang="ru-RU" sz="2400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Green-Grass-Rainbow-Vector-Background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357158" y="125864"/>
          <a:ext cx="8143932" cy="6675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95511"/>
                <a:gridCol w="4548421"/>
              </a:tblGrid>
              <a:tr h="745163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Образовательная деятельность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Содержание деятельности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</a:tr>
              <a:tr h="1188504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Познание 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Беседа. Опыты и эксперименты</a:t>
                      </a:r>
                      <a:r>
                        <a:rPr lang="ru-RU" sz="18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с луком </a:t>
                      </a:r>
                      <a:r>
                        <a:rPr lang="ru-RU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Дидактические игры:</a:t>
                      </a:r>
                      <a:r>
                        <a:rPr lang="ru-RU" sz="18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«Где растёт?», «Что лишнее?»,  «Узнай на ощупь», «Узнай на вкус»,  «Собери картинку». НОД.                       </a:t>
                      </a:r>
                      <a:endParaRPr lang="ru-RU" sz="18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</a:tr>
              <a:tr h="1737044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Развитие</a:t>
                      </a:r>
                      <a:r>
                        <a:rPr lang="ru-RU" sz="24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речи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Чтение сказок: «Три</a:t>
                      </a:r>
                      <a:r>
                        <a:rPr lang="ru-RU" sz="18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брата», «Луковая семья», «От чего лук стал горьким». </a:t>
                      </a:r>
                      <a:r>
                        <a:rPr lang="ru-RU" sz="1800" b="1" i="1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b="0" i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Чтение сказки «Приключение </a:t>
                      </a:r>
                      <a:r>
                        <a:rPr lang="ru-RU" sz="1800" b="0" i="0" dirty="0" err="1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Чиполлино</a:t>
                      </a:r>
                      <a:r>
                        <a:rPr lang="ru-RU" sz="1800" b="0" i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» </a:t>
                      </a:r>
                      <a:r>
                        <a:rPr lang="ru-RU" sz="1800" b="0" i="0" dirty="0" err="1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Джанни</a:t>
                      </a:r>
                      <a:r>
                        <a:rPr lang="ru-RU" sz="1800" b="0" i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b="0" i="0" dirty="0" err="1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Родари</a:t>
                      </a:r>
                      <a:r>
                        <a:rPr lang="ru-RU" sz="1800" b="0" i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r>
                        <a:rPr lang="ru-RU" b="0" i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</a:p>
                    <a:p>
                      <a:pPr algn="l"/>
                      <a:r>
                        <a:rPr lang="ru-RU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Разучивание с детьми стихов, загадок, пословиц и поговорок. </a:t>
                      </a:r>
                      <a:br>
                        <a:rPr lang="ru-RU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endParaRPr lang="ru-RU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</a:tr>
              <a:tr h="827959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Социально-коммуникативное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E43CE4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Беседа.Рассматривание</a:t>
                      </a:r>
                      <a:r>
                        <a:rPr lang="ru-RU" sz="18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иллюстраций, открыток.</a:t>
                      </a:r>
                    </a:p>
                    <a:p>
                      <a:r>
                        <a:rPr lang="ru-RU" sz="18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Отгадывание загадок.</a:t>
                      </a:r>
                      <a:endParaRPr lang="ru-RU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E43CE4"/>
                    </a:solidFill>
                  </a:tcPr>
                </a:tc>
              </a:tr>
              <a:tr h="745163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Художественно-</a:t>
                      </a:r>
                      <a:r>
                        <a:rPr lang="ru-RU" sz="24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эстетическое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Лепка « </a:t>
                      </a:r>
                    </a:p>
                    <a:p>
                      <a:r>
                        <a:rPr lang="ru-RU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Рисование»</a:t>
                      </a:r>
                      <a:endParaRPr lang="ru-RU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00B0F0"/>
                    </a:solidFill>
                  </a:tcPr>
                </a:tc>
              </a:tr>
              <a:tr h="914234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Физическое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Х/и «Огород наш хорош», «Лучок-</a:t>
                      </a:r>
                      <a:r>
                        <a:rPr lang="ru-RU" sz="18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здоровячок</a:t>
                      </a:r>
                      <a:r>
                        <a:rPr lang="ru-RU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»,</a:t>
                      </a:r>
                      <a:r>
                        <a:rPr lang="ru-RU" sz="18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«</a:t>
                      </a:r>
                      <a:r>
                        <a:rPr lang="ru-RU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Хоровод овощей»,</a:t>
                      </a:r>
                      <a:r>
                        <a:rPr lang="ru-RU" sz="18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«Веселье», «Овощи», «Огород у нас в порядке».</a:t>
                      </a:r>
                      <a:endParaRPr lang="ru-RU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Green-Grass-Rainbow-Vector-Background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286000" y="1000108"/>
            <a:ext cx="4572000" cy="21852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/>
              <a:t>Проект включает в себя три этапа:</a:t>
            </a:r>
            <a:endParaRPr lang="ru-RU" sz="3200" dirty="0" smtClean="0"/>
          </a:p>
          <a:p>
            <a:pPr>
              <a:buFont typeface="Wingdings" pitchFamily="2" charset="2"/>
              <a:buChar char="v"/>
            </a:pPr>
            <a:r>
              <a:rPr lang="ru-RU" sz="2400" dirty="0" smtClean="0"/>
              <a:t> 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Подготовительный;</a:t>
            </a:r>
          </a:p>
          <a:p>
            <a:pPr>
              <a:buFont typeface="Wingdings" pitchFamily="2" charset="2"/>
              <a:buChar char="v"/>
            </a:pP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Основной(исследовательский)</a:t>
            </a:r>
          </a:p>
          <a:p>
            <a:pPr>
              <a:buFont typeface="Wingdings" pitchFamily="2" charset="2"/>
              <a:buChar char="v"/>
            </a:pP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dirty="0" err="1" smtClean="0">
                <a:latin typeface="Times New Roman" pitchFamily="18" charset="0"/>
                <a:cs typeface="Times New Roman" pitchFamily="18" charset="0"/>
              </a:rPr>
              <a:t>ЗаключительныЙ</a:t>
            </a:r>
            <a:endParaRPr lang="ru-RU" sz="24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20180422_183750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 rot="5400000">
            <a:off x="6215073" y="3929067"/>
            <a:ext cx="3286149" cy="214314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 descr="20180422_183803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>
          <a:xfrm>
            <a:off x="3857620" y="3643314"/>
            <a:ext cx="2503164" cy="257174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 descr="20180422_183831.jpg"/>
          <p:cNvPicPr>
            <a:picLocks noChangeAspect="1"/>
          </p:cNvPicPr>
          <p:nvPr/>
        </p:nvPicPr>
        <p:blipFill>
          <a:blip r:embed="rId5" cstate="email"/>
          <a:srcRect/>
          <a:stretch>
            <a:fillRect/>
          </a:stretch>
        </p:blipFill>
        <p:spPr>
          <a:xfrm rot="5400000">
            <a:off x="500033" y="3500439"/>
            <a:ext cx="2786082" cy="321470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Green-Grass-Rainbow-Vector-Background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500166" y="285728"/>
            <a:ext cx="124566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1 этап </a:t>
            </a:r>
          </a:p>
          <a:p>
            <a:endParaRPr lang="ru-RU" sz="3200" b="1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2857488" y="214290"/>
          <a:ext cx="5929353" cy="338328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1976451"/>
                <a:gridCol w="1976451"/>
                <a:gridCol w="1976451"/>
              </a:tblGrid>
              <a:tr h="3000396">
                <a:tc>
                  <a:txBody>
                    <a:bodyPr/>
                    <a:lstStyle/>
                    <a:p>
                      <a:r>
                        <a:rPr lang="ru-RU" dirty="0" smtClean="0"/>
                        <a:t>Что ты знаешь?</a:t>
                      </a:r>
                    </a:p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1.На окне можно выращивать рассаду</a:t>
                      </a:r>
                    </a:p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2.Огород</a:t>
                      </a:r>
                      <a:r>
                        <a:rPr lang="ru-RU" baseline="0" dirty="0" smtClean="0">
                          <a:solidFill>
                            <a:schemeClr val="tx1"/>
                          </a:solidFill>
                        </a:rPr>
                        <a:t> нужно поливать.</a:t>
                      </a:r>
                    </a:p>
                    <a:p>
                      <a:r>
                        <a:rPr lang="ru-RU" baseline="0" dirty="0" smtClean="0">
                          <a:solidFill>
                            <a:schemeClr val="tx1"/>
                          </a:solidFill>
                        </a:rPr>
                        <a:t>3.Огород нужно полоть.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Что хотел бы узнать?</a:t>
                      </a:r>
                    </a:p>
                    <a:p>
                      <a:pPr algn="l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1.Почему</a:t>
                      </a:r>
                      <a:r>
                        <a:rPr lang="ru-RU" baseline="0" dirty="0" smtClean="0">
                          <a:solidFill>
                            <a:schemeClr val="tx1"/>
                          </a:solidFill>
                        </a:rPr>
                        <a:t> семена нужно замачивать.</a:t>
                      </a:r>
                    </a:p>
                    <a:p>
                      <a:pPr algn="l"/>
                      <a:r>
                        <a:rPr lang="ru-RU" baseline="0" dirty="0" smtClean="0">
                          <a:solidFill>
                            <a:schemeClr val="tx1"/>
                          </a:solidFill>
                        </a:rPr>
                        <a:t>2.Зачем нужно сеять рассаду.</a:t>
                      </a:r>
                    </a:p>
                    <a:p>
                      <a:pPr algn="l"/>
                      <a:r>
                        <a:rPr lang="ru-RU" baseline="0" dirty="0" smtClean="0">
                          <a:solidFill>
                            <a:schemeClr val="tx1"/>
                          </a:solidFill>
                        </a:rPr>
                        <a:t>3.Как ухаживать за огородом на окне.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Откуда можно узнать?</a:t>
                      </a:r>
                    </a:p>
                    <a:p>
                      <a:pPr algn="l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1.Нам</a:t>
                      </a:r>
                      <a:r>
                        <a:rPr lang="ru-RU" baseline="0" dirty="0" smtClean="0">
                          <a:solidFill>
                            <a:schemeClr val="tx1"/>
                          </a:solidFill>
                        </a:rPr>
                        <a:t> рассказывали воспитатели.</a:t>
                      </a:r>
                    </a:p>
                    <a:p>
                      <a:pPr algn="l"/>
                      <a:r>
                        <a:rPr lang="ru-RU" baseline="0" dirty="0" smtClean="0">
                          <a:solidFill>
                            <a:schemeClr val="tx1"/>
                          </a:solidFill>
                        </a:rPr>
                        <a:t>2.Мы смотрели передачу по телевизору.</a:t>
                      </a:r>
                    </a:p>
                    <a:p>
                      <a:pPr algn="l"/>
                      <a:r>
                        <a:rPr lang="ru-RU" baseline="0" dirty="0" smtClean="0">
                          <a:solidFill>
                            <a:schemeClr val="tx1"/>
                          </a:solidFill>
                        </a:rPr>
                        <a:t>3.Мы смотрели иллюстрации.</a:t>
                      </a:r>
                    </a:p>
                    <a:p>
                      <a:pPr algn="l"/>
                      <a:r>
                        <a:rPr lang="ru-RU" baseline="0" dirty="0" smtClean="0">
                          <a:solidFill>
                            <a:schemeClr val="tx1"/>
                          </a:solidFill>
                        </a:rPr>
                        <a:t>4. Рассказывали родители.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214282" y="3500438"/>
            <a:ext cx="54292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Информация для родителей:</a:t>
            </a:r>
            <a:endParaRPr lang="ru-RU" sz="3200" b="1" dirty="0"/>
          </a:p>
        </p:txBody>
      </p:sp>
      <p:sp>
        <p:nvSpPr>
          <p:cNvPr id="7" name="Овал 6"/>
          <p:cNvSpPr/>
          <p:nvPr/>
        </p:nvSpPr>
        <p:spPr>
          <a:xfrm>
            <a:off x="4071934" y="5143512"/>
            <a:ext cx="1357322" cy="78581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Наш</a:t>
            </a:r>
          </a:p>
          <a:p>
            <a:pPr algn="ctr"/>
            <a:r>
              <a:rPr lang="ru-RU" dirty="0" smtClean="0">
                <a:solidFill>
                  <a:schemeClr val="tx1"/>
                </a:solidFill>
              </a:rPr>
              <a:t>огород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5357818" y="5715016"/>
            <a:ext cx="127159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/>
              <a:t>Как сеять семена </a:t>
            </a:r>
            <a:endParaRPr lang="ru-RU" sz="1200" dirty="0"/>
          </a:p>
        </p:txBody>
      </p:sp>
      <p:sp>
        <p:nvSpPr>
          <p:cNvPr id="11" name="Овал 10"/>
          <p:cNvSpPr/>
          <p:nvPr/>
        </p:nvSpPr>
        <p:spPr>
          <a:xfrm>
            <a:off x="5572132" y="4143380"/>
            <a:ext cx="142876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/>
              <a:t>Как подготовить рассаду к посадке</a:t>
            </a:r>
            <a:endParaRPr lang="ru-RU" sz="1200" dirty="0"/>
          </a:p>
        </p:txBody>
      </p:sp>
      <p:sp>
        <p:nvSpPr>
          <p:cNvPr id="12" name="Овал 11"/>
          <p:cNvSpPr/>
          <p:nvPr/>
        </p:nvSpPr>
        <p:spPr>
          <a:xfrm>
            <a:off x="4071934" y="4143380"/>
            <a:ext cx="1428760" cy="92869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/>
              <a:t>Что такое дизайн на </a:t>
            </a:r>
            <a:r>
              <a:rPr lang="ru-RU" sz="1200" dirty="0" err="1" smtClean="0"/>
              <a:t>огроде</a:t>
            </a:r>
            <a:endParaRPr lang="ru-RU" sz="1200" dirty="0"/>
          </a:p>
        </p:txBody>
      </p:sp>
      <p:sp>
        <p:nvSpPr>
          <p:cNvPr id="13" name="Овал 12"/>
          <p:cNvSpPr/>
          <p:nvPr/>
        </p:nvSpPr>
        <p:spPr>
          <a:xfrm>
            <a:off x="2571736" y="4143380"/>
            <a:ext cx="142876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/>
              <a:t>как сеять семена</a:t>
            </a:r>
            <a:endParaRPr lang="ru-RU" sz="1200" dirty="0"/>
          </a:p>
        </p:txBody>
      </p:sp>
      <p:sp>
        <p:nvSpPr>
          <p:cNvPr id="14" name="Овал 13"/>
          <p:cNvSpPr/>
          <p:nvPr/>
        </p:nvSpPr>
        <p:spPr>
          <a:xfrm>
            <a:off x="2571736" y="5715016"/>
            <a:ext cx="1500198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/>
              <a:t>Какие растения можно выращивать на окне</a:t>
            </a:r>
            <a:endParaRPr lang="ru-RU" sz="1200" dirty="0"/>
          </a:p>
        </p:txBody>
      </p:sp>
      <p:pic>
        <p:nvPicPr>
          <p:cNvPr id="17" name="Рисунок 16" descr="20180424_143502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 rot="5400000">
            <a:off x="-18596" y="1375862"/>
            <a:ext cx="2620839" cy="158358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Green-Grass-Rainbow-Vector-Background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714348" y="928670"/>
            <a:ext cx="7500990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Предполагаемый результат Проекта: </a:t>
            </a:r>
          </a:p>
          <a:p>
            <a:r>
              <a:rPr lang="ru-RU" sz="3200" b="1" i="1" dirty="0" smtClean="0"/>
              <a:t>Дети знают и применяют полученные знания по уходу за культурными огородными растениями.</a:t>
            </a:r>
            <a:endParaRPr lang="ru-RU" sz="3200" b="1" i="1" dirty="0"/>
          </a:p>
        </p:txBody>
      </p:sp>
      <p:pic>
        <p:nvPicPr>
          <p:cNvPr id="4" name="Рисунок 3" descr="20180406_105049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2214546" y="3143248"/>
            <a:ext cx="4429124" cy="332184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Green-Grass-Rainbow-Vector-Background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500034" y="571480"/>
            <a:ext cx="7858180" cy="38472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Этапы работы над Проектом:</a:t>
            </a:r>
          </a:p>
          <a:p>
            <a:r>
              <a:rPr lang="ru-RU" dirty="0" smtClean="0"/>
              <a:t> </a:t>
            </a:r>
            <a:r>
              <a:rPr lang="ru-RU" sz="3200" b="1" dirty="0" smtClean="0"/>
              <a:t>1. Подготовительный</a:t>
            </a:r>
          </a:p>
          <a:p>
            <a:r>
              <a:rPr lang="ru-RU" dirty="0" smtClean="0"/>
              <a:t> </a:t>
            </a:r>
            <a:r>
              <a:rPr lang="ru-RU" b="1" i="1" dirty="0" smtClean="0"/>
              <a:t>Содержание деятельности воспитателя и детей:</a:t>
            </a:r>
          </a:p>
          <a:p>
            <a:r>
              <a:rPr lang="ru-RU" b="1" i="1" dirty="0" smtClean="0"/>
              <a:t> - определение темы Проекта;</a:t>
            </a:r>
          </a:p>
          <a:p>
            <a:r>
              <a:rPr lang="ru-RU" b="1" i="1" dirty="0" smtClean="0"/>
              <a:t> - формулировка цели и определение задач; </a:t>
            </a:r>
          </a:p>
          <a:p>
            <a:pPr>
              <a:buFontTx/>
              <a:buChar char="-"/>
            </a:pPr>
            <a:r>
              <a:rPr lang="ru-RU" b="1" i="1" dirty="0" smtClean="0"/>
              <a:t>подборка материала по теме Проекта (литература, наглядный материал, дидактические, сюжетные игры, физкультминутки, фото, семена, муляжи овощей, материалы для посадки);</a:t>
            </a:r>
          </a:p>
          <a:p>
            <a:r>
              <a:rPr lang="ru-RU" b="1" i="1" dirty="0" smtClean="0"/>
              <a:t> - составление плана основного этапа Проекта. Работа с родителями:</a:t>
            </a:r>
          </a:p>
          <a:p>
            <a:r>
              <a:rPr lang="ru-RU" b="1" i="1" dirty="0" smtClean="0"/>
              <a:t> - беседа с родителями о предстоящей работе;</a:t>
            </a:r>
          </a:p>
          <a:p>
            <a:r>
              <a:rPr lang="ru-RU" b="1" i="1" dirty="0" smtClean="0"/>
              <a:t> - подготовка семян и луковиц;</a:t>
            </a:r>
          </a:p>
          <a:p>
            <a:r>
              <a:rPr lang="ru-RU" b="1" i="1" dirty="0" smtClean="0"/>
              <a:t>Ответственные за выполнение: воспитатель, родители.</a:t>
            </a:r>
            <a:endParaRPr lang="ru-RU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582</TotalTime>
  <Words>793</Words>
  <PresentationFormat>Экран (4:3)</PresentationFormat>
  <Paragraphs>108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наталья Торсукова</dc:creator>
  <cp:lastModifiedBy>Пользователь Windows</cp:lastModifiedBy>
  <cp:revision>99</cp:revision>
  <dcterms:created xsi:type="dcterms:W3CDTF">2018-04-21T10:00:55Z</dcterms:created>
  <dcterms:modified xsi:type="dcterms:W3CDTF">2018-06-24T13:06:17Z</dcterms:modified>
</cp:coreProperties>
</file>