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73" r:id="rId2"/>
    <p:sldId id="270" r:id="rId3"/>
    <p:sldId id="271" r:id="rId4"/>
    <p:sldId id="295" r:id="rId5"/>
    <p:sldId id="296" r:id="rId6"/>
    <p:sldId id="297" r:id="rId7"/>
    <p:sldId id="298" r:id="rId8"/>
    <p:sldId id="303" r:id="rId9"/>
    <p:sldId id="299" r:id="rId10"/>
    <p:sldId id="301" r:id="rId11"/>
    <p:sldId id="305" r:id="rId12"/>
    <p:sldId id="323" r:id="rId13"/>
    <p:sldId id="306" r:id="rId14"/>
    <p:sldId id="307" r:id="rId15"/>
    <p:sldId id="308" r:id="rId16"/>
    <p:sldId id="309" r:id="rId17"/>
    <p:sldId id="310" r:id="rId18"/>
    <p:sldId id="311" r:id="rId19"/>
    <p:sldId id="313" r:id="rId20"/>
    <p:sldId id="302" r:id="rId21"/>
    <p:sldId id="314" r:id="rId22"/>
    <p:sldId id="318" r:id="rId23"/>
    <p:sldId id="316" r:id="rId24"/>
    <p:sldId id="320" r:id="rId25"/>
    <p:sldId id="321" r:id="rId26"/>
    <p:sldId id="322" r:id="rId27"/>
    <p:sldId id="264" r:id="rId2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A000"/>
    <a:srgbClr val="00602B"/>
    <a:srgbClr val="8A166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3787" autoAdjust="0"/>
  </p:normalViewPr>
  <p:slideViewPr>
    <p:cSldViewPr>
      <p:cViewPr varScale="1">
        <p:scale>
          <a:sx n="68" d="100"/>
          <a:sy n="68" d="100"/>
        </p:scale>
        <p:origin x="-12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/>
              <a:t>Дополнительная </a:t>
            </a:r>
            <a:r>
              <a:rPr lang="ru-RU" sz="4000" b="1" dirty="0" err="1" smtClean="0"/>
              <a:t>общеразвивающая</a:t>
            </a:r>
            <a:r>
              <a:rPr lang="ru-RU" sz="4000" b="1" dirty="0" smtClean="0"/>
              <a:t>  образовательная      программа в области музыкального искусства</a:t>
            </a:r>
            <a:br>
              <a:rPr lang="ru-RU" sz="4000" b="1" dirty="0" smtClean="0"/>
            </a:br>
            <a:r>
              <a:rPr lang="ru-RU" sz="4000" b="1" dirty="0" smtClean="0"/>
              <a:t>   «Раннее эстетическое развитие»</a:t>
            </a:r>
          </a:p>
          <a:p>
            <a:pPr algn="ctr">
              <a:buNone/>
            </a:pPr>
            <a:r>
              <a:rPr lang="ru-RU" sz="4000" b="1" dirty="0" smtClean="0"/>
              <a:t>     для детей 5-6 лет                      </a:t>
            </a:r>
          </a:p>
          <a:p>
            <a:pPr algn="ctr">
              <a:buNone/>
            </a:pPr>
            <a:r>
              <a:rPr lang="ru-RU" sz="4000" b="1" dirty="0" smtClean="0"/>
              <a:t>   (срок реализации 1 год)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799"/>
            <a:ext cx="4191000" cy="121920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        </a:t>
            </a:r>
            <a:r>
              <a:rPr lang="ru-RU" sz="2800" b="1" dirty="0" smtClean="0">
                <a:solidFill>
                  <a:srgbClr val="00B050"/>
                </a:solidFill>
              </a:rPr>
              <a:t>музыкально-ритмические игры</a:t>
            </a:r>
          </a:p>
          <a:p>
            <a:endParaRPr lang="ru-RU" sz="2800" b="1" dirty="0" smtClean="0"/>
          </a:p>
          <a:p>
            <a:pPr>
              <a:buNone/>
            </a:pP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05400" y="5638800"/>
            <a:ext cx="33239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602B"/>
                </a:solidFill>
              </a:rPr>
              <a:t>«Весёлые цыплята»</a:t>
            </a:r>
            <a:endParaRPr lang="ru-RU" sz="2800" b="1" dirty="0">
              <a:solidFill>
                <a:srgbClr val="00602B"/>
              </a:solidFill>
            </a:endParaRPr>
          </a:p>
        </p:txBody>
      </p:sp>
      <p:pic>
        <p:nvPicPr>
          <p:cNvPr id="4098" name="Picture 2" descr="C:\Users\User\Desktop\Рисунок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854906"/>
            <a:ext cx="3975100" cy="3049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User\Desktop\Рисунок2.jpg"/>
          <p:cNvPicPr>
            <a:picLocks noChangeAspect="1" noChangeArrowheads="1"/>
          </p:cNvPicPr>
          <p:nvPr/>
        </p:nvPicPr>
        <p:blipFill>
          <a:blip r:embed="rId3" cstate="print"/>
          <a:srcRect l="1961" t="3087" r="3922" b="4095"/>
          <a:stretch>
            <a:fillRect/>
          </a:stretch>
        </p:blipFill>
        <p:spPr bwMode="auto">
          <a:xfrm>
            <a:off x="4661647" y="533400"/>
            <a:ext cx="4016188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Ритмическая игра «Паровозик ритма»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122" name="Picture 2" descr="C:\Users\User\Desktop\Рисунок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00200"/>
            <a:ext cx="7534275" cy="4535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762000"/>
            <a:ext cx="3810000" cy="170656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B0F0"/>
                </a:solidFill>
              </a:rPr>
              <a:t>Игра  «Поющие шарики»</a:t>
            </a:r>
            <a:r>
              <a:rPr lang="ru-RU" sz="3100" dirty="0" smtClean="0">
                <a:solidFill>
                  <a:srgbClr val="00B0F0"/>
                </a:solidFill>
              </a:rPr>
              <a:t> </a:t>
            </a:r>
            <a:br>
              <a:rPr lang="ru-RU" sz="3100" dirty="0" smtClean="0">
                <a:solidFill>
                  <a:srgbClr val="00B0F0"/>
                </a:solidFill>
              </a:rPr>
            </a:br>
            <a:r>
              <a:rPr lang="ru-RU" sz="3100" dirty="0" smtClean="0">
                <a:solidFill>
                  <a:srgbClr val="00B0F0"/>
                </a:solidFill>
              </a:rPr>
              <a:t>(на развитие навыка голосоведения </a:t>
            </a:r>
            <a:r>
              <a:rPr lang="ru-RU" sz="3100" dirty="0" err="1" smtClean="0">
                <a:solidFill>
                  <a:srgbClr val="00B0F0"/>
                </a:solidFill>
              </a:rPr>
              <a:t>звуковысотного</a:t>
            </a:r>
            <a:r>
              <a:rPr lang="ru-RU" sz="3100" dirty="0" smtClean="0">
                <a:solidFill>
                  <a:srgbClr val="00B0F0"/>
                </a:solidFill>
              </a:rPr>
              <a:t> слуха)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D:\Camera\20180316_16313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581400"/>
            <a:ext cx="3532909" cy="2971800"/>
          </a:xfrm>
          <a:prstGeom prst="rect">
            <a:avLst/>
          </a:prstGeom>
          <a:noFill/>
        </p:spPr>
      </p:pic>
      <p:pic>
        <p:nvPicPr>
          <p:cNvPr id="6146" name="Picture 2" descr="C:\Users\User\Desktop\Рисунок7.jpg"/>
          <p:cNvPicPr>
            <a:picLocks noChangeAspect="1" noChangeArrowheads="1"/>
          </p:cNvPicPr>
          <p:nvPr/>
        </p:nvPicPr>
        <p:blipFill>
          <a:blip r:embed="rId3" cstate="print">
            <a:lum bright="10000" contrast="10000"/>
          </a:blip>
          <a:srcRect/>
          <a:stretch>
            <a:fillRect/>
          </a:stretch>
        </p:blipFill>
        <p:spPr bwMode="auto">
          <a:xfrm>
            <a:off x="4078288" y="838200"/>
            <a:ext cx="4844664" cy="3340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Игра «Чья рыбка плывёт»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User\Desktop\Рисунок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447800"/>
            <a:ext cx="7205514" cy="464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71601" y="5486400"/>
            <a:ext cx="64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«Посчитаем долгие и короткие звуки»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7170" name="Picture 2" descr="C:\Users\User\Desktop\Рисунок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685800"/>
            <a:ext cx="7534275" cy="4535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D2A000"/>
                </a:solidFill>
              </a:rPr>
              <a:t>Игра «Линейка настроения»</a:t>
            </a:r>
            <a:endParaRPr lang="ru-RU" sz="2800" b="1" dirty="0">
              <a:solidFill>
                <a:srgbClr val="D2A000"/>
              </a:solidFill>
            </a:endParaRPr>
          </a:p>
        </p:txBody>
      </p:sp>
      <p:pic>
        <p:nvPicPr>
          <p:cNvPr id="4098" name="Picture 2" descr="C:\Users\User\Desktop\Рисунок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036503"/>
            <a:ext cx="3124200" cy="5621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Игра «Цветная музыка» (на определение музыкального характера)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pic>
        <p:nvPicPr>
          <p:cNvPr id="8194" name="Picture 2" descr="C:\Users\User\Desktop\Рисунок9.jpg"/>
          <p:cNvPicPr>
            <a:picLocks noChangeAspect="1" noChangeArrowheads="1"/>
          </p:cNvPicPr>
          <p:nvPr/>
        </p:nvPicPr>
        <p:blipFill>
          <a:blip r:embed="rId2" cstate="print"/>
          <a:srcRect t="6452"/>
          <a:stretch>
            <a:fillRect/>
          </a:stretch>
        </p:blipFill>
        <p:spPr bwMode="auto">
          <a:xfrm>
            <a:off x="533400" y="1752600"/>
            <a:ext cx="8167678" cy="4419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Игра «Весёлый клоун» (на определение высоких и низких звуков)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9218" name="Picture 2" descr="C:\Users\User\Desktop\Рисунок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71600"/>
            <a:ext cx="6689270" cy="5108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Игра «Найди ноту»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6146" name="Picture 2" descr="C:\Users\User\Desktop\Рисунок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219200"/>
            <a:ext cx="4724400" cy="5455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Изучаем длительности нот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Users\User\Desktop\Рисунок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19200"/>
            <a:ext cx="6052457" cy="5295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                             СОДЕРЖАНИЕ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I. ПОЯСНИТЕЛЬНАЯ ЗАПИСКА </a:t>
            </a:r>
            <a:br>
              <a:rPr lang="ru-RU" dirty="0" smtClean="0"/>
            </a:br>
            <a:r>
              <a:rPr lang="ru-RU" dirty="0" smtClean="0"/>
              <a:t>II. УЧЕБНЫЙ ПЛАН </a:t>
            </a:r>
            <a:br>
              <a:rPr lang="ru-RU" dirty="0" smtClean="0"/>
            </a:br>
            <a:r>
              <a:rPr lang="ru-RU" dirty="0" smtClean="0"/>
              <a:t>III. ПРИМЕРНЫЙ КАЛЕНДАРНЫЙ УЧЕБНЫЙ ГРАФИК </a:t>
            </a:r>
            <a:br>
              <a:rPr lang="ru-RU" dirty="0" smtClean="0"/>
            </a:br>
            <a:r>
              <a:rPr lang="ru-RU" dirty="0" smtClean="0"/>
              <a:t>IV. ПЕРЕЧЕНЬ УЧЕБНЫХ ПРЕДМЕТОВ И АННОТАЦИИ  К</a:t>
            </a:r>
            <a:br>
              <a:rPr lang="ru-RU" dirty="0" smtClean="0"/>
            </a:br>
            <a:r>
              <a:rPr lang="ru-RU" dirty="0" smtClean="0"/>
              <a:t>РАБОЧИМ ПРОГРАММАМ УЧЕБЫХ ПРЕДМЕТОВ</a:t>
            </a:r>
            <a:br>
              <a:rPr lang="ru-RU" dirty="0" smtClean="0"/>
            </a:br>
            <a:r>
              <a:rPr lang="ru-RU" dirty="0" smtClean="0"/>
              <a:t>V. УСЛОВИЯ РЕАЛИЗАЦИИ ПРОГРАММЫ </a:t>
            </a:r>
            <a:br>
              <a:rPr lang="ru-RU" dirty="0" smtClean="0"/>
            </a:br>
            <a:r>
              <a:rPr lang="ru-RU" dirty="0" smtClean="0"/>
              <a:t>VI. ПЛАНИРУЕМЫЕ РЕЗУЛЬТАТЫ (ЦЕЛЕВЫЕ</a:t>
            </a:r>
            <a:br>
              <a:rPr lang="ru-RU" dirty="0" smtClean="0"/>
            </a:br>
            <a:r>
              <a:rPr lang="ru-RU" dirty="0" smtClean="0"/>
              <a:t>ОРИЕНТИРЫ) ОСВОЕНИЯ ПРОГРАММЫ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3657600" cy="5897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подготовка номеров к праздникам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User\Desktop\Рисунок4.pn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029200" y="228600"/>
            <a:ext cx="3542136" cy="4771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User\Desktop\Рисунок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078" y="2131786"/>
            <a:ext cx="4037922" cy="4049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7030A0"/>
                </a:solidFill>
              </a:rPr>
              <a:t>Учебный предмет</a:t>
            </a:r>
            <a:br>
              <a:rPr lang="ru-RU" sz="3100" b="1" dirty="0" smtClean="0">
                <a:solidFill>
                  <a:srgbClr val="7030A0"/>
                </a:solidFill>
              </a:rPr>
            </a:br>
            <a:r>
              <a:rPr lang="ru-RU" sz="3100" b="1" dirty="0" smtClean="0">
                <a:solidFill>
                  <a:srgbClr val="7030A0"/>
                </a:solidFill>
              </a:rPr>
              <a:t>  «Хор»</a:t>
            </a:r>
            <a:r>
              <a:rPr lang="ru-RU" sz="2800" dirty="0" smtClean="0">
                <a:solidFill>
                  <a:schemeClr val="accent2"/>
                </a:solidFill>
              </a:rPr>
              <a:t/>
            </a:r>
            <a:br>
              <a:rPr lang="ru-RU" sz="2800" dirty="0" smtClean="0">
                <a:solidFill>
                  <a:schemeClr val="accent2"/>
                </a:solidFill>
              </a:rPr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600200"/>
            <a:ext cx="5257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-логопедическая гимнастика;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- дыхательная гимнастика;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- игровая </a:t>
            </a:r>
            <a:r>
              <a:rPr lang="ru-RU" sz="2800" b="1" dirty="0" err="1" smtClean="0">
                <a:solidFill>
                  <a:srgbClr val="7030A0"/>
                </a:solidFill>
              </a:rPr>
              <a:t>распевка</a:t>
            </a:r>
            <a:r>
              <a:rPr lang="ru-RU" sz="2800" b="1" dirty="0" smtClean="0">
                <a:solidFill>
                  <a:srgbClr val="7030A0"/>
                </a:solidFill>
              </a:rPr>
              <a:t>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 игры-звукоподражания;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- пение: детские песни русских и зарубежных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композиторов, народные песни с сопровождением;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User\Desktop\Рисунок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447800"/>
            <a:ext cx="3276600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953000" cy="4525963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   - пение с движением – игровые, хороводные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песни.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- музыкально-ритмические игры.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- подготовка номеров к праздникам.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752600"/>
            <a:ext cx="3524250" cy="374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Учебный предмет</a:t>
            </a:r>
            <a:b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«Ритмика»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1447800"/>
            <a:ext cx="48768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- игровая гимнастическая разминка;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- игровые двигательные упражнения под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музыку;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- пластические импровизации;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- подготовка музыкально-ритмических номеров к праздникам.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447800"/>
            <a:ext cx="3209925" cy="4535487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Условия для реализации программы «Раннее эстетическое развитие»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219200" y="1569720"/>
          <a:ext cx="33528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</a:tblGrid>
              <a:tr h="60960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Кабинет для музыкальных и хоровых занятий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Содержимое 4"/>
          <p:cNvGraphicFramePr>
            <a:graphicFrameLocks/>
          </p:cNvGraphicFramePr>
          <p:nvPr/>
        </p:nvGraphicFramePr>
        <p:xfrm>
          <a:off x="152400" y="2514600"/>
          <a:ext cx="1524000" cy="38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</a:tblGrid>
              <a:tr h="38100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фортепиано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Содержимое 4"/>
          <p:cNvGraphicFramePr>
            <a:graphicFrameLocks/>
          </p:cNvGraphicFramePr>
          <p:nvPr/>
        </p:nvGraphicFramePr>
        <p:xfrm>
          <a:off x="152400" y="3124200"/>
          <a:ext cx="25146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</a:tblGrid>
              <a:tr h="68580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детские шумовые и</a:t>
                      </a:r>
                      <a:b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ударные инструменты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Содержимое 4"/>
          <p:cNvGraphicFramePr>
            <a:graphicFrameLocks/>
          </p:cNvGraphicFramePr>
          <p:nvPr/>
        </p:nvGraphicFramePr>
        <p:xfrm>
          <a:off x="2971800" y="3200400"/>
          <a:ext cx="2286000" cy="38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</a:tblGrid>
              <a:tr h="38100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наглядные пособия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Содержимое 4"/>
          <p:cNvGraphicFramePr>
            <a:graphicFrameLocks/>
          </p:cNvGraphicFramePr>
          <p:nvPr/>
        </p:nvGraphicFramePr>
        <p:xfrm>
          <a:off x="3200400" y="2514600"/>
          <a:ext cx="1981200" cy="38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</a:tblGrid>
              <a:tr h="38100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аудиоаппаратура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638800" y="1600199"/>
          <a:ext cx="3048000" cy="609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</a:tblGrid>
              <a:tr h="609601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Зал для занятий ритмикой 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638800" y="3657600"/>
          <a:ext cx="3352800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</a:tblGrid>
              <a:tr h="94488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Концертный зал на 120 мест площадью 150 кв.м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52400" y="4084320"/>
          <a:ext cx="28194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/>
              </a:tblGrid>
              <a:tr h="64008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Методическое сопровождение 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52400" y="5029200"/>
          <a:ext cx="22098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рабочие программы</a:t>
                      </a:r>
                      <a:b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учебных предметов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6629400" y="2438400"/>
          <a:ext cx="23622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</a:tblGrid>
              <a:tr h="609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напольное</a:t>
                      </a:r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покрытие и настенные зеркала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5638800" y="5105400"/>
          <a:ext cx="32766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Раздевалка для переодевания детей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3124200" y="5105400"/>
          <a:ext cx="2209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нотные сборники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2743200" y="5715000"/>
          <a:ext cx="22098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</a:tblGrid>
              <a:tr h="68580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аудио и видеоматериалы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21" name="Прямая со стрелкой 20"/>
          <p:cNvCxnSpPr/>
          <p:nvPr/>
        </p:nvCxnSpPr>
        <p:spPr>
          <a:xfrm rot="5400000">
            <a:off x="1181100" y="2247900"/>
            <a:ext cx="304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1752600" y="2438400"/>
            <a:ext cx="914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2514600" y="2514600"/>
            <a:ext cx="990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6200000" flipH="1">
            <a:off x="3581400" y="2209800"/>
            <a:ext cx="304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6200000" flipH="1">
            <a:off x="7315200" y="2209800"/>
            <a:ext cx="2286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1447800" y="4800600"/>
            <a:ext cx="3048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16200000" flipH="1">
            <a:off x="2095500" y="4762500"/>
            <a:ext cx="9906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2590800" y="4724400"/>
            <a:ext cx="11430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РЕЗУЛЬТАТЫ ОСВОЕНИЯ ПРОГРАММЫ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развитие природных данных детей (музыкальный слух, ритм, координация, осанка, шаг);</a:t>
            </a:r>
          </a:p>
          <a:p>
            <a:r>
              <a:rPr lang="ru-RU" dirty="0" smtClean="0"/>
              <a:t>элементарные знания в области музыкальной грамоты (характер, темпы, динамические оттенки, ритмический рисунок, строение музыкального произведения);</a:t>
            </a:r>
          </a:p>
          <a:p>
            <a:pPr lvl="0"/>
            <a:r>
              <a:rPr lang="ru-RU" dirty="0" smtClean="0"/>
              <a:t>умение внимательно слушать музыку, различать ее основные жанры, характер, динамику, угадывать тембры звучащих инструментов.</a:t>
            </a:r>
          </a:p>
          <a:p>
            <a:pPr lvl="0"/>
            <a:r>
              <a:rPr lang="ru-RU" dirty="0" smtClean="0"/>
              <a:t>через  движение тела показать образ музыки, при этом движения ритмичные, организованные музыкальным материалом.</a:t>
            </a:r>
          </a:p>
          <a:p>
            <a:pPr lvl="0"/>
            <a:r>
              <a:rPr lang="ru-RU" dirty="0" smtClean="0"/>
              <a:t>приобретение навыка пения в ансамбле, формирование </a:t>
            </a:r>
            <a:r>
              <a:rPr lang="ru-RU" dirty="0" err="1" smtClean="0"/>
              <a:t>звуковысотного</a:t>
            </a:r>
            <a:r>
              <a:rPr lang="ru-RU" dirty="0" smtClean="0"/>
              <a:t> слуха, начальных вокальных навыков.</a:t>
            </a:r>
          </a:p>
          <a:p>
            <a:pPr lvl="0"/>
            <a:r>
              <a:rPr lang="ru-RU" dirty="0" smtClean="0"/>
              <a:t>активное участие в составе детского шумового оркестра в создании музыкального образа произведения: умение исполнять свою ритмическую партию в ансамбле или импровизировать в соответствии  с музыкальным сопровождением.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Поступление и продолжение обучения воспитанников в ДШИ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0242" name="Picture 2" descr="C:\Users\User\Desktop\Рисунок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904999"/>
            <a:ext cx="6477000" cy="44698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304800"/>
            <a:ext cx="9144000" cy="923330"/>
          </a:xfrm>
          <a:prstGeom prst="rect">
            <a:avLst/>
          </a:prstGeom>
          <a:noFill/>
          <a:effectLst/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 внимание!</a:t>
            </a:r>
            <a:endParaRPr lang="ru-RU" sz="5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Программа направлена на комплексное художественно-</a:t>
            </a:r>
            <a:b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эстетическое и духовно-нравственное воспитание детей, выявление и</a:t>
            </a:r>
            <a:b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развитие способностей обучающихся в области различных видов искусств, а</a:t>
            </a:r>
            <a:b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также – на укрепление физического здоровья детей.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3" name="Picture 2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828800"/>
            <a:ext cx="7188798" cy="4764598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Цель программы:</a:t>
            </a:r>
            <a:endParaRPr lang="ru-RU" sz="3600" dirty="0">
              <a:solidFill>
                <a:schemeClr val="tx2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3400" y="1828800"/>
          <a:ext cx="34290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</a:tblGrid>
              <a:tr h="685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Формирование общей культуры личности ребёнка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667000" y="4648200"/>
          <a:ext cx="35814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/>
              </a:tblGrid>
              <a:tr h="6858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Укрепление физического здоровья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3400" y="3505200"/>
          <a:ext cx="34290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</a:tblGrid>
              <a:tr h="6858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Интеллектуальное</a:t>
                      </a:r>
                      <a:r>
                        <a:rPr lang="ru-RU" sz="2400" baseline="0" dirty="0" smtClean="0"/>
                        <a:t> развитие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724400" y="3200400"/>
          <a:ext cx="35814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/>
              </a:tblGrid>
              <a:tr h="6858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Развитие творческих способностей 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724400" y="2133600"/>
          <a:ext cx="35814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/>
              </a:tblGrid>
              <a:tr h="6858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Развитие нравственных</a:t>
                      </a:r>
                      <a:r>
                        <a:rPr lang="ru-RU" sz="2400" baseline="0" dirty="0" smtClean="0"/>
                        <a:t> и </a:t>
                      </a:r>
                      <a:r>
                        <a:rPr lang="ru-RU" sz="2400" dirty="0" smtClean="0"/>
                        <a:t>эстетических</a:t>
                      </a:r>
                      <a:r>
                        <a:rPr lang="ru-RU" sz="2400" baseline="0" dirty="0" smtClean="0"/>
                        <a:t>  навыков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Задачи программы:</a:t>
            </a: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     1)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формирование нравственных и эстетических представлений об</a:t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общечеловеческих ценностях у детей;</a:t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формирование и развитие представлений об окружающем мире,</a:t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человеке, природе;</a:t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формирование первичных представлений о мире искусства:</a:t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музыке, живописи, декоративно-прикладном искусстве, театре, хореографии;</a:t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выявление и развитие творческих способностей детей;</a:t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создание условий для творческой самореализации ребенка через</a:t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включение в творческую игровую деятельность;</a:t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развитие внимания, памяти, сообразительности, образного</a:t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мышления;</a:t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7)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развитие социально-коммуникативных навыков детей.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УЧЕБНЫЙ ПЛАН</a:t>
            </a:r>
            <a:br>
              <a:rPr lang="ru-RU" sz="2800" b="1" dirty="0" smtClean="0"/>
            </a:br>
            <a:r>
              <a:rPr lang="ru-RU" sz="2800" b="1" dirty="0" smtClean="0"/>
              <a:t> программы </a:t>
            </a:r>
            <a:br>
              <a:rPr lang="ru-RU" sz="2800" b="1" dirty="0" smtClean="0"/>
            </a:br>
            <a:r>
              <a:rPr lang="ru-RU" sz="2800" b="1" dirty="0" smtClean="0"/>
              <a:t>   «Раннее эстетическое развитие»</a:t>
            </a:r>
            <a:endParaRPr lang="ru-RU" sz="28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62000" y="3733800"/>
          <a:ext cx="3200400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Учебный предмет  «Ритмика»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62000" y="4876800"/>
          <a:ext cx="2895600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Учебный предмет  «Хор»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62000" y="2514600"/>
          <a:ext cx="6019800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19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Учебный предмет  «Развитие музыкальных способностей»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Учебный предмет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  «Развитие музыкальных способностей»</a:t>
            </a:r>
            <a:endParaRPr lang="ru-RU" dirty="0" smtClean="0">
              <a:solidFill>
                <a:schemeClr val="accent2"/>
              </a:solidFill>
            </a:endParaRPr>
          </a:p>
          <a:p>
            <a:r>
              <a:rPr lang="ru-RU" sz="2400" dirty="0" smtClean="0"/>
              <a:t>элементарное </a:t>
            </a:r>
            <a:r>
              <a:rPr lang="ru-RU" sz="2400" dirty="0" err="1" smtClean="0"/>
              <a:t>музицирование</a:t>
            </a:r>
            <a:r>
              <a:rPr lang="ru-RU" sz="2400" dirty="0" smtClean="0"/>
              <a:t> – коллективное</a:t>
            </a:r>
            <a:br>
              <a:rPr lang="ru-RU" sz="2400" dirty="0" smtClean="0"/>
            </a:br>
            <a:r>
              <a:rPr lang="ru-RU" sz="2400" dirty="0" err="1" smtClean="0"/>
              <a:t>музицирование</a:t>
            </a:r>
            <a:r>
              <a:rPr lang="ru-RU" sz="2400" dirty="0" smtClean="0"/>
              <a:t> на фортепиано, металлофоне, ксилофоне, шумовых инструментах</a:t>
            </a:r>
          </a:p>
          <a:p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050" name="Picture 2" descr="C:\Users\User\Desktop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590800"/>
            <a:ext cx="6181725" cy="38227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1752600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слушание музыки: шедевры классической,</a:t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>народной, эстрадно-джазовой музыки в</a:t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>исполнении фортепиано, народных, струнных,</a:t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>духовых и ударных инструментов.</a:t>
            </a:r>
          </a:p>
          <a:p>
            <a:endParaRPr lang="ru-RU" dirty="0"/>
          </a:p>
        </p:txBody>
      </p:sp>
      <p:pic>
        <p:nvPicPr>
          <p:cNvPr id="3074" name="Picture 2" descr="C:\Users\User\Desktop\Рисунок3.jpg"/>
          <p:cNvPicPr>
            <a:picLocks noChangeAspect="1" noChangeArrowheads="1"/>
          </p:cNvPicPr>
          <p:nvPr/>
        </p:nvPicPr>
        <p:blipFill>
          <a:blip r:embed="rId2" cstate="print">
            <a:lum bright="20000" contrast="20000"/>
          </a:blip>
          <a:srcRect l="1379" t="2276" r="870" b="5263"/>
          <a:stretch>
            <a:fillRect/>
          </a:stretch>
        </p:blipFill>
        <p:spPr bwMode="auto">
          <a:xfrm>
            <a:off x="838200" y="2362200"/>
            <a:ext cx="5403273" cy="3096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9201"/>
            <a:ext cx="4038600" cy="3962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B0F0"/>
                </a:solidFill>
              </a:rPr>
              <a:t>    </a:t>
            </a:r>
            <a:r>
              <a:rPr lang="ru-RU" sz="2800" b="1" dirty="0" smtClean="0">
                <a:solidFill>
                  <a:srgbClr val="0070C0"/>
                </a:solidFill>
              </a:rPr>
              <a:t>пение: </a:t>
            </a:r>
            <a:r>
              <a:rPr lang="ru-RU" sz="2800" dirty="0" smtClean="0">
                <a:solidFill>
                  <a:srgbClr val="0070C0"/>
                </a:solidFill>
              </a:rPr>
              <a:t>детские песни российских и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зарубежных композиторов, народные песни,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песни с движением.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User\Desktop\Рисунок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399" y="1371600"/>
            <a:ext cx="4467679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1249</TotalTime>
  <Words>367</Words>
  <Application>Microsoft Office PowerPoint</Application>
  <PresentationFormat>Экран (4:3)</PresentationFormat>
  <Paragraphs>65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Тема3</vt:lpstr>
      <vt:lpstr>Слайд 1</vt:lpstr>
      <vt:lpstr>Слайд 2</vt:lpstr>
      <vt:lpstr>Программа направлена на комплексное художественно- эстетическое и духовно-нравственное воспитание детей, выявление и развитие способностей обучающихся в области различных видов искусств, а также – на укрепление физического здоровья детей. </vt:lpstr>
      <vt:lpstr>Цель программы:</vt:lpstr>
      <vt:lpstr>Задачи программы:</vt:lpstr>
      <vt:lpstr>УЧЕБНЫЙ ПЛАН  программы     «Раннее эстетическое развитие»</vt:lpstr>
      <vt:lpstr>Слайд 7</vt:lpstr>
      <vt:lpstr>Слайд 8</vt:lpstr>
      <vt:lpstr>Слайд 9</vt:lpstr>
      <vt:lpstr>Слайд 10</vt:lpstr>
      <vt:lpstr>Ритмическая игра «Паровозик ритма»</vt:lpstr>
      <vt:lpstr>Игра  «Поющие шарики»  (на развитие навыка голосоведения звуковысотного слуха) </vt:lpstr>
      <vt:lpstr>Игра «Чья рыбка плывёт» </vt:lpstr>
      <vt:lpstr>Слайд 14</vt:lpstr>
      <vt:lpstr>Игра «Линейка настроения»</vt:lpstr>
      <vt:lpstr>Игра «Цветная музыка» (на определение музыкального характера)</vt:lpstr>
      <vt:lpstr>Игра «Весёлый клоун» (на определение высоких и низких звуков)</vt:lpstr>
      <vt:lpstr>Игра «Найди ноту»</vt:lpstr>
      <vt:lpstr>Изучаем длительности нот</vt:lpstr>
      <vt:lpstr>Слайд 20</vt:lpstr>
      <vt:lpstr>Учебный предмет   «Хор» </vt:lpstr>
      <vt:lpstr>Слайд 22</vt:lpstr>
      <vt:lpstr>Учебный предмет   «Ритмика»</vt:lpstr>
      <vt:lpstr>Условия для реализации программы «Раннее эстетическое развитие»</vt:lpstr>
      <vt:lpstr>РЕЗУЛЬТАТЫ ОСВОЕНИЯ ПРОГРАММЫ </vt:lpstr>
      <vt:lpstr>Поступление и продолжение обучения воспитанников в ДШИ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Toshiba</dc:creator>
  <cp:lastModifiedBy>User</cp:lastModifiedBy>
  <cp:revision>246</cp:revision>
  <dcterms:created xsi:type="dcterms:W3CDTF">2012-12-12T16:35:57Z</dcterms:created>
  <dcterms:modified xsi:type="dcterms:W3CDTF">2018-06-24T15:47:03Z</dcterms:modified>
</cp:coreProperties>
</file>