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4"/>
  </p:notesMasterIdLst>
  <p:sldIdLst>
    <p:sldId id="256" r:id="rId2"/>
    <p:sldId id="257" r:id="rId3"/>
    <p:sldId id="282" r:id="rId4"/>
    <p:sldId id="259" r:id="rId5"/>
    <p:sldId id="284" r:id="rId6"/>
    <p:sldId id="260" r:id="rId7"/>
    <p:sldId id="262" r:id="rId8"/>
    <p:sldId id="275" r:id="rId9"/>
    <p:sldId id="276" r:id="rId10"/>
    <p:sldId id="289" r:id="rId11"/>
    <p:sldId id="296" r:id="rId12"/>
    <p:sldId id="297" r:id="rId13"/>
    <p:sldId id="298" r:id="rId14"/>
    <p:sldId id="292" r:id="rId15"/>
    <p:sldId id="290" r:id="rId16"/>
    <p:sldId id="274" r:id="rId17"/>
    <p:sldId id="293" r:id="rId18"/>
    <p:sldId id="294" r:id="rId19"/>
    <p:sldId id="295" r:id="rId20"/>
    <p:sldId id="300" r:id="rId21"/>
    <p:sldId id="299" r:id="rId22"/>
    <p:sldId id="30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5166" autoAdjust="0"/>
  </p:normalViewPr>
  <p:slideViewPr>
    <p:cSldViewPr>
      <p:cViewPr>
        <p:scale>
          <a:sx n="57" d="100"/>
          <a:sy n="57" d="100"/>
        </p:scale>
        <p:origin x="-48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617871-24A3-4716-A5A7-FD2C730A50DC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716B7A-CB63-4132-9926-DE3451E66688}">
      <dgm:prSet phldrT="[Текст]" custT="1"/>
      <dgm:spPr/>
      <dgm:t>
        <a:bodyPr/>
        <a:lstStyle/>
        <a:p>
          <a:r>
            <a:rPr lang="ru-RU" sz="1200" dirty="0" smtClean="0"/>
            <a:t>Физическое развитие</a:t>
          </a:r>
          <a:endParaRPr lang="ru-RU" sz="1200" dirty="0"/>
        </a:p>
      </dgm:t>
    </dgm:pt>
    <dgm:pt modelId="{524F15C8-D756-4330-AE7A-E536EF96E03F}" type="parTrans" cxnId="{9E45AC7A-4DC0-4059-8BCE-E83819105DD4}">
      <dgm:prSet/>
      <dgm:spPr/>
      <dgm:t>
        <a:bodyPr/>
        <a:lstStyle/>
        <a:p>
          <a:endParaRPr lang="ru-RU"/>
        </a:p>
      </dgm:t>
    </dgm:pt>
    <dgm:pt modelId="{1D4D3E69-7AC8-42B4-8F0A-2ABE09A88D96}" type="sibTrans" cxnId="{9E45AC7A-4DC0-4059-8BCE-E83819105DD4}">
      <dgm:prSet/>
      <dgm:spPr/>
      <dgm:t>
        <a:bodyPr/>
        <a:lstStyle/>
        <a:p>
          <a:endParaRPr lang="ru-RU"/>
        </a:p>
      </dgm:t>
    </dgm:pt>
    <dgm:pt modelId="{B438367F-F6A4-45AB-9805-A01438CCE02C}">
      <dgm:prSet phldrT="[Текст]" custT="1"/>
      <dgm:spPr/>
      <dgm:t>
        <a:bodyPr/>
        <a:lstStyle/>
        <a:p>
          <a:r>
            <a:rPr lang="ru-RU" sz="1200" dirty="0" smtClean="0"/>
            <a:t>Художественно</a:t>
          </a:r>
          <a:r>
            <a:rPr lang="ru-RU" sz="1000" dirty="0" smtClean="0"/>
            <a:t> – эстетическое развитие</a:t>
          </a:r>
          <a:endParaRPr lang="ru-RU" sz="1000" dirty="0"/>
        </a:p>
      </dgm:t>
    </dgm:pt>
    <dgm:pt modelId="{1A8ABD13-39AE-4B44-8A8D-9AF22B6398EF}" type="parTrans" cxnId="{F9C3964C-69E3-426B-9413-91E4949961B2}">
      <dgm:prSet/>
      <dgm:spPr/>
      <dgm:t>
        <a:bodyPr/>
        <a:lstStyle/>
        <a:p>
          <a:endParaRPr lang="ru-RU"/>
        </a:p>
      </dgm:t>
    </dgm:pt>
    <dgm:pt modelId="{0D7C9AA9-7DC4-44A6-81E2-98B98959933A}" type="sibTrans" cxnId="{F9C3964C-69E3-426B-9413-91E4949961B2}">
      <dgm:prSet/>
      <dgm:spPr/>
      <dgm:t>
        <a:bodyPr/>
        <a:lstStyle/>
        <a:p>
          <a:endParaRPr lang="ru-RU"/>
        </a:p>
      </dgm:t>
    </dgm:pt>
    <dgm:pt modelId="{23E1C92E-F992-415B-AD30-7EFAE864206B}">
      <dgm:prSet phldrT="[Текст]" custT="1"/>
      <dgm:spPr/>
      <dgm:t>
        <a:bodyPr/>
        <a:lstStyle/>
        <a:p>
          <a:r>
            <a:rPr lang="ru-RU" sz="1200" dirty="0" smtClean="0"/>
            <a:t>Социально – коммуникативное развитие</a:t>
          </a:r>
          <a:endParaRPr lang="ru-RU" sz="1200" dirty="0"/>
        </a:p>
      </dgm:t>
    </dgm:pt>
    <dgm:pt modelId="{B7BA1990-E5FD-4D79-B3BA-EDA7E23F90BB}" type="parTrans" cxnId="{47E0EC38-6781-4846-A20C-64F1A1CC8600}">
      <dgm:prSet/>
      <dgm:spPr/>
      <dgm:t>
        <a:bodyPr/>
        <a:lstStyle/>
        <a:p>
          <a:endParaRPr lang="ru-RU"/>
        </a:p>
      </dgm:t>
    </dgm:pt>
    <dgm:pt modelId="{C80D0758-1001-4A40-99A6-AA12A8CE5DD0}" type="sibTrans" cxnId="{47E0EC38-6781-4846-A20C-64F1A1CC8600}">
      <dgm:prSet/>
      <dgm:spPr/>
      <dgm:t>
        <a:bodyPr/>
        <a:lstStyle/>
        <a:p>
          <a:endParaRPr lang="ru-RU"/>
        </a:p>
      </dgm:t>
    </dgm:pt>
    <dgm:pt modelId="{539015D5-38E2-47B0-812F-E69BCA10A71F}">
      <dgm:prSet phldrT="[Текст]" custT="1"/>
      <dgm:spPr/>
      <dgm:t>
        <a:bodyPr/>
        <a:lstStyle/>
        <a:p>
          <a:r>
            <a:rPr lang="ru-RU" sz="1000" dirty="0" smtClean="0"/>
            <a:t>Речевое </a:t>
          </a:r>
          <a:r>
            <a:rPr lang="ru-RU" sz="1200" dirty="0" smtClean="0"/>
            <a:t>развитие</a:t>
          </a:r>
          <a:endParaRPr lang="ru-RU" sz="1200" dirty="0"/>
        </a:p>
      </dgm:t>
    </dgm:pt>
    <dgm:pt modelId="{55E3048F-3F28-439B-A391-B8A2967EE815}" type="parTrans" cxnId="{A62D42D0-70BD-4692-97F7-56EFCE6A04C3}">
      <dgm:prSet/>
      <dgm:spPr/>
      <dgm:t>
        <a:bodyPr/>
        <a:lstStyle/>
        <a:p>
          <a:endParaRPr lang="ru-RU"/>
        </a:p>
      </dgm:t>
    </dgm:pt>
    <dgm:pt modelId="{F7AE2CC1-65E8-4D36-8077-872D89DFC71D}" type="sibTrans" cxnId="{A62D42D0-70BD-4692-97F7-56EFCE6A04C3}">
      <dgm:prSet/>
      <dgm:spPr/>
      <dgm:t>
        <a:bodyPr/>
        <a:lstStyle/>
        <a:p>
          <a:endParaRPr lang="ru-RU"/>
        </a:p>
      </dgm:t>
    </dgm:pt>
    <dgm:pt modelId="{3E06CD92-9E0E-4678-82A9-B5A19FEC496C}">
      <dgm:prSet phldrT="[Текст]" custT="1"/>
      <dgm:spPr/>
      <dgm:t>
        <a:bodyPr/>
        <a:lstStyle/>
        <a:p>
          <a:r>
            <a:rPr lang="ru-RU" sz="1200" dirty="0" smtClean="0"/>
            <a:t>Познавательное развитие</a:t>
          </a:r>
          <a:endParaRPr lang="ru-RU" sz="1200" dirty="0"/>
        </a:p>
      </dgm:t>
    </dgm:pt>
    <dgm:pt modelId="{4A7471B3-DBE1-4C96-A02D-050BDDDB0ACC}" type="parTrans" cxnId="{B7451DF8-C247-49FB-A464-9728277B78FF}">
      <dgm:prSet/>
      <dgm:spPr/>
      <dgm:t>
        <a:bodyPr/>
        <a:lstStyle/>
        <a:p>
          <a:endParaRPr lang="ru-RU"/>
        </a:p>
      </dgm:t>
    </dgm:pt>
    <dgm:pt modelId="{479DD121-6879-41EC-8F24-8D63BDB79F6A}" type="sibTrans" cxnId="{B7451DF8-C247-49FB-A464-9728277B78FF}">
      <dgm:prSet/>
      <dgm:spPr/>
      <dgm:t>
        <a:bodyPr/>
        <a:lstStyle/>
        <a:p>
          <a:endParaRPr lang="ru-RU"/>
        </a:p>
      </dgm:t>
    </dgm:pt>
    <dgm:pt modelId="{73970642-0E06-4CDF-952F-811F5BD50073}" type="pres">
      <dgm:prSet presAssocID="{D2617871-24A3-4716-A5A7-FD2C730A50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168255-1F42-42F5-AE58-5D7CC658D942}" type="pres">
      <dgm:prSet presAssocID="{E4716B7A-CB63-4132-9926-DE3451E66688}" presName="node" presStyleLbl="node1" presStyleIdx="0" presStyleCnt="5" custAng="0" custRadScaleRad="100137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F6A47-B5BA-4FA3-8322-973F0369FD61}" type="pres">
      <dgm:prSet presAssocID="{E4716B7A-CB63-4132-9926-DE3451E66688}" presName="spNode" presStyleCnt="0"/>
      <dgm:spPr/>
    </dgm:pt>
    <dgm:pt modelId="{1CD49BDB-C77F-4B5B-B5C7-A175C93C55CE}" type="pres">
      <dgm:prSet presAssocID="{1D4D3E69-7AC8-42B4-8F0A-2ABE09A88D96}" presName="sibTrans" presStyleLbl="sibTrans1D1" presStyleIdx="0" presStyleCnt="5"/>
      <dgm:spPr/>
      <dgm:t>
        <a:bodyPr/>
        <a:lstStyle/>
        <a:p>
          <a:endParaRPr lang="ru-RU"/>
        </a:p>
      </dgm:t>
    </dgm:pt>
    <dgm:pt modelId="{27463CB2-93F5-4ED7-805C-86D5F957077B}" type="pres">
      <dgm:prSet presAssocID="{B438367F-F6A4-45AB-9805-A01438CCE02C}" presName="node" presStyleLbl="node1" presStyleIdx="1" presStyleCnt="5" custRadScaleRad="103839" custRadScaleInc="-2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A54FBF-E907-407E-9378-3D6AF6E1E882}" type="pres">
      <dgm:prSet presAssocID="{B438367F-F6A4-45AB-9805-A01438CCE02C}" presName="spNode" presStyleCnt="0"/>
      <dgm:spPr/>
    </dgm:pt>
    <dgm:pt modelId="{772E2702-F289-49F7-BB2C-AF430AB59EBF}" type="pres">
      <dgm:prSet presAssocID="{0D7C9AA9-7DC4-44A6-81E2-98B98959933A}" presName="sibTrans" presStyleLbl="sibTrans1D1" presStyleIdx="1" presStyleCnt="5"/>
      <dgm:spPr/>
      <dgm:t>
        <a:bodyPr/>
        <a:lstStyle/>
        <a:p>
          <a:endParaRPr lang="ru-RU"/>
        </a:p>
      </dgm:t>
    </dgm:pt>
    <dgm:pt modelId="{51B0BA21-03AD-47AC-8199-A95AE286855D}" type="pres">
      <dgm:prSet presAssocID="{23E1C92E-F992-415B-AD30-7EFAE864206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DFEE9-05B6-4ACF-AA2C-9CBFFA98E84D}" type="pres">
      <dgm:prSet presAssocID="{23E1C92E-F992-415B-AD30-7EFAE864206B}" presName="spNode" presStyleCnt="0"/>
      <dgm:spPr/>
    </dgm:pt>
    <dgm:pt modelId="{97369562-F40C-4C43-A1DE-A013E3FA8F90}" type="pres">
      <dgm:prSet presAssocID="{C80D0758-1001-4A40-99A6-AA12A8CE5DD0}" presName="sibTrans" presStyleLbl="sibTrans1D1" presStyleIdx="2" presStyleCnt="5"/>
      <dgm:spPr/>
      <dgm:t>
        <a:bodyPr/>
        <a:lstStyle/>
        <a:p>
          <a:endParaRPr lang="ru-RU"/>
        </a:p>
      </dgm:t>
    </dgm:pt>
    <dgm:pt modelId="{E8F448F6-E7A3-4CC8-AFE8-8C4605115F83}" type="pres">
      <dgm:prSet presAssocID="{539015D5-38E2-47B0-812F-E69BCA10A71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B94228-5288-410F-B3D2-E921B8B54381}" type="pres">
      <dgm:prSet presAssocID="{539015D5-38E2-47B0-812F-E69BCA10A71F}" presName="spNode" presStyleCnt="0"/>
      <dgm:spPr/>
    </dgm:pt>
    <dgm:pt modelId="{4C04B9C6-A6D5-46D9-BE35-2EEF82B044F3}" type="pres">
      <dgm:prSet presAssocID="{F7AE2CC1-65E8-4D36-8077-872D89DFC71D}" presName="sibTrans" presStyleLbl="sibTrans1D1" presStyleIdx="3" presStyleCnt="5"/>
      <dgm:spPr/>
      <dgm:t>
        <a:bodyPr/>
        <a:lstStyle/>
        <a:p>
          <a:endParaRPr lang="ru-RU"/>
        </a:p>
      </dgm:t>
    </dgm:pt>
    <dgm:pt modelId="{4331CC39-DFE5-40A5-81C6-DD4197808D72}" type="pres">
      <dgm:prSet presAssocID="{3E06CD92-9E0E-4678-82A9-B5A19FEC496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52E472-E39E-441D-B427-A08644684260}" type="pres">
      <dgm:prSet presAssocID="{3E06CD92-9E0E-4678-82A9-B5A19FEC496C}" presName="spNode" presStyleCnt="0"/>
      <dgm:spPr/>
    </dgm:pt>
    <dgm:pt modelId="{8752FD8E-BE03-4A8E-BCF8-051A2208218B}" type="pres">
      <dgm:prSet presAssocID="{479DD121-6879-41EC-8F24-8D63BDB79F6A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8EAE75A6-B037-4DF5-9C90-415EA3F9DD9E}" type="presOf" srcId="{3E06CD92-9E0E-4678-82A9-B5A19FEC496C}" destId="{4331CC39-DFE5-40A5-81C6-DD4197808D72}" srcOrd="0" destOrd="0" presId="urn:microsoft.com/office/officeart/2005/8/layout/cycle6"/>
    <dgm:cxn modelId="{7687840B-1638-42EF-808F-B84C924A3147}" type="presOf" srcId="{479DD121-6879-41EC-8F24-8D63BDB79F6A}" destId="{8752FD8E-BE03-4A8E-BCF8-051A2208218B}" srcOrd="0" destOrd="0" presId="urn:microsoft.com/office/officeart/2005/8/layout/cycle6"/>
    <dgm:cxn modelId="{F9C3964C-69E3-426B-9413-91E4949961B2}" srcId="{D2617871-24A3-4716-A5A7-FD2C730A50DC}" destId="{B438367F-F6A4-45AB-9805-A01438CCE02C}" srcOrd="1" destOrd="0" parTransId="{1A8ABD13-39AE-4B44-8A8D-9AF22B6398EF}" sibTransId="{0D7C9AA9-7DC4-44A6-81E2-98B98959933A}"/>
    <dgm:cxn modelId="{B7451DF8-C247-49FB-A464-9728277B78FF}" srcId="{D2617871-24A3-4716-A5A7-FD2C730A50DC}" destId="{3E06CD92-9E0E-4678-82A9-B5A19FEC496C}" srcOrd="4" destOrd="0" parTransId="{4A7471B3-DBE1-4C96-A02D-050BDDDB0ACC}" sibTransId="{479DD121-6879-41EC-8F24-8D63BDB79F6A}"/>
    <dgm:cxn modelId="{D600EBBD-2AF4-4AC2-B386-FF202F5E4D7B}" type="presOf" srcId="{0D7C9AA9-7DC4-44A6-81E2-98B98959933A}" destId="{772E2702-F289-49F7-BB2C-AF430AB59EBF}" srcOrd="0" destOrd="0" presId="urn:microsoft.com/office/officeart/2005/8/layout/cycle6"/>
    <dgm:cxn modelId="{E3774FA1-1B14-421F-8920-F79A8E002CEF}" type="presOf" srcId="{E4716B7A-CB63-4132-9926-DE3451E66688}" destId="{DD168255-1F42-42F5-AE58-5D7CC658D942}" srcOrd="0" destOrd="0" presId="urn:microsoft.com/office/officeart/2005/8/layout/cycle6"/>
    <dgm:cxn modelId="{A62D42D0-70BD-4692-97F7-56EFCE6A04C3}" srcId="{D2617871-24A3-4716-A5A7-FD2C730A50DC}" destId="{539015D5-38E2-47B0-812F-E69BCA10A71F}" srcOrd="3" destOrd="0" parTransId="{55E3048F-3F28-439B-A391-B8A2967EE815}" sibTransId="{F7AE2CC1-65E8-4D36-8077-872D89DFC71D}"/>
    <dgm:cxn modelId="{9E45AC7A-4DC0-4059-8BCE-E83819105DD4}" srcId="{D2617871-24A3-4716-A5A7-FD2C730A50DC}" destId="{E4716B7A-CB63-4132-9926-DE3451E66688}" srcOrd="0" destOrd="0" parTransId="{524F15C8-D756-4330-AE7A-E536EF96E03F}" sibTransId="{1D4D3E69-7AC8-42B4-8F0A-2ABE09A88D96}"/>
    <dgm:cxn modelId="{BBADFD6D-4B49-4290-9605-00EDFD1270D4}" type="presOf" srcId="{C80D0758-1001-4A40-99A6-AA12A8CE5DD0}" destId="{97369562-F40C-4C43-A1DE-A013E3FA8F90}" srcOrd="0" destOrd="0" presId="urn:microsoft.com/office/officeart/2005/8/layout/cycle6"/>
    <dgm:cxn modelId="{3F6963AE-5063-4683-B006-1DADAB12BC94}" type="presOf" srcId="{F7AE2CC1-65E8-4D36-8077-872D89DFC71D}" destId="{4C04B9C6-A6D5-46D9-BE35-2EEF82B044F3}" srcOrd="0" destOrd="0" presId="urn:microsoft.com/office/officeart/2005/8/layout/cycle6"/>
    <dgm:cxn modelId="{FCF8F613-8F71-4864-BABC-AFE00504B81F}" type="presOf" srcId="{B438367F-F6A4-45AB-9805-A01438CCE02C}" destId="{27463CB2-93F5-4ED7-805C-86D5F957077B}" srcOrd="0" destOrd="0" presId="urn:microsoft.com/office/officeart/2005/8/layout/cycle6"/>
    <dgm:cxn modelId="{FE0AB5F3-93A2-4A6E-855E-25A6EB5B124E}" type="presOf" srcId="{D2617871-24A3-4716-A5A7-FD2C730A50DC}" destId="{73970642-0E06-4CDF-952F-811F5BD50073}" srcOrd="0" destOrd="0" presId="urn:microsoft.com/office/officeart/2005/8/layout/cycle6"/>
    <dgm:cxn modelId="{47E0EC38-6781-4846-A20C-64F1A1CC8600}" srcId="{D2617871-24A3-4716-A5A7-FD2C730A50DC}" destId="{23E1C92E-F992-415B-AD30-7EFAE864206B}" srcOrd="2" destOrd="0" parTransId="{B7BA1990-E5FD-4D79-B3BA-EDA7E23F90BB}" sibTransId="{C80D0758-1001-4A40-99A6-AA12A8CE5DD0}"/>
    <dgm:cxn modelId="{D7B76A7D-1D13-42F1-8A89-C4073C460EDA}" type="presOf" srcId="{539015D5-38E2-47B0-812F-E69BCA10A71F}" destId="{E8F448F6-E7A3-4CC8-AFE8-8C4605115F83}" srcOrd="0" destOrd="0" presId="urn:microsoft.com/office/officeart/2005/8/layout/cycle6"/>
    <dgm:cxn modelId="{7B228E5D-FD7F-4152-8486-1FCEA29A04AB}" type="presOf" srcId="{1D4D3E69-7AC8-42B4-8F0A-2ABE09A88D96}" destId="{1CD49BDB-C77F-4B5B-B5C7-A175C93C55CE}" srcOrd="0" destOrd="0" presId="urn:microsoft.com/office/officeart/2005/8/layout/cycle6"/>
    <dgm:cxn modelId="{1A52AA08-5ADA-4C9A-B811-8AFD25F3D2F8}" type="presOf" srcId="{23E1C92E-F992-415B-AD30-7EFAE864206B}" destId="{51B0BA21-03AD-47AC-8199-A95AE286855D}" srcOrd="0" destOrd="0" presId="urn:microsoft.com/office/officeart/2005/8/layout/cycle6"/>
    <dgm:cxn modelId="{BE175861-D656-4674-87DE-4EE2CCCDC90F}" type="presParOf" srcId="{73970642-0E06-4CDF-952F-811F5BD50073}" destId="{DD168255-1F42-42F5-AE58-5D7CC658D942}" srcOrd="0" destOrd="0" presId="urn:microsoft.com/office/officeart/2005/8/layout/cycle6"/>
    <dgm:cxn modelId="{608E5593-040C-4CA7-BB88-DCF19BA25FBD}" type="presParOf" srcId="{73970642-0E06-4CDF-952F-811F5BD50073}" destId="{DA8F6A47-B5BA-4FA3-8322-973F0369FD61}" srcOrd="1" destOrd="0" presId="urn:microsoft.com/office/officeart/2005/8/layout/cycle6"/>
    <dgm:cxn modelId="{EA5C89D9-1E15-4589-98B9-FB68E0805A40}" type="presParOf" srcId="{73970642-0E06-4CDF-952F-811F5BD50073}" destId="{1CD49BDB-C77F-4B5B-B5C7-A175C93C55CE}" srcOrd="2" destOrd="0" presId="urn:microsoft.com/office/officeart/2005/8/layout/cycle6"/>
    <dgm:cxn modelId="{CA004415-27BD-4F8A-845F-FF11A861FECC}" type="presParOf" srcId="{73970642-0E06-4CDF-952F-811F5BD50073}" destId="{27463CB2-93F5-4ED7-805C-86D5F957077B}" srcOrd="3" destOrd="0" presId="urn:microsoft.com/office/officeart/2005/8/layout/cycle6"/>
    <dgm:cxn modelId="{C0982506-0F2B-42C0-88A1-AD980BFF390E}" type="presParOf" srcId="{73970642-0E06-4CDF-952F-811F5BD50073}" destId="{BCA54FBF-E907-407E-9378-3D6AF6E1E882}" srcOrd="4" destOrd="0" presId="urn:microsoft.com/office/officeart/2005/8/layout/cycle6"/>
    <dgm:cxn modelId="{6B595214-B38C-49A4-B90E-6883F2877AAC}" type="presParOf" srcId="{73970642-0E06-4CDF-952F-811F5BD50073}" destId="{772E2702-F289-49F7-BB2C-AF430AB59EBF}" srcOrd="5" destOrd="0" presId="urn:microsoft.com/office/officeart/2005/8/layout/cycle6"/>
    <dgm:cxn modelId="{516A3A0B-6D71-4899-BEE4-7F99E71295AF}" type="presParOf" srcId="{73970642-0E06-4CDF-952F-811F5BD50073}" destId="{51B0BA21-03AD-47AC-8199-A95AE286855D}" srcOrd="6" destOrd="0" presId="urn:microsoft.com/office/officeart/2005/8/layout/cycle6"/>
    <dgm:cxn modelId="{1F4749A6-2009-4F0B-814E-2774D12504D7}" type="presParOf" srcId="{73970642-0E06-4CDF-952F-811F5BD50073}" destId="{7F7DFEE9-05B6-4ACF-AA2C-9CBFFA98E84D}" srcOrd="7" destOrd="0" presId="urn:microsoft.com/office/officeart/2005/8/layout/cycle6"/>
    <dgm:cxn modelId="{1FDF6445-B349-4EC9-A030-87384E5BA835}" type="presParOf" srcId="{73970642-0E06-4CDF-952F-811F5BD50073}" destId="{97369562-F40C-4C43-A1DE-A013E3FA8F90}" srcOrd="8" destOrd="0" presId="urn:microsoft.com/office/officeart/2005/8/layout/cycle6"/>
    <dgm:cxn modelId="{F53FFC33-B5D9-4380-A916-0E55E93191CF}" type="presParOf" srcId="{73970642-0E06-4CDF-952F-811F5BD50073}" destId="{E8F448F6-E7A3-4CC8-AFE8-8C4605115F83}" srcOrd="9" destOrd="0" presId="urn:microsoft.com/office/officeart/2005/8/layout/cycle6"/>
    <dgm:cxn modelId="{BF38B59E-3336-4C23-8475-FDA188A501C7}" type="presParOf" srcId="{73970642-0E06-4CDF-952F-811F5BD50073}" destId="{D3B94228-5288-410F-B3D2-E921B8B54381}" srcOrd="10" destOrd="0" presId="urn:microsoft.com/office/officeart/2005/8/layout/cycle6"/>
    <dgm:cxn modelId="{809B5A6E-66C3-4EB1-A929-822D03479E28}" type="presParOf" srcId="{73970642-0E06-4CDF-952F-811F5BD50073}" destId="{4C04B9C6-A6D5-46D9-BE35-2EEF82B044F3}" srcOrd="11" destOrd="0" presId="urn:microsoft.com/office/officeart/2005/8/layout/cycle6"/>
    <dgm:cxn modelId="{C3257508-292B-4D48-A80E-97B96E39BEE2}" type="presParOf" srcId="{73970642-0E06-4CDF-952F-811F5BD50073}" destId="{4331CC39-DFE5-40A5-81C6-DD4197808D72}" srcOrd="12" destOrd="0" presId="urn:microsoft.com/office/officeart/2005/8/layout/cycle6"/>
    <dgm:cxn modelId="{C5DD2F66-D92E-4B7B-9826-5CEBE3F09248}" type="presParOf" srcId="{73970642-0E06-4CDF-952F-811F5BD50073}" destId="{7752E472-E39E-441D-B427-A08644684260}" srcOrd="13" destOrd="0" presId="urn:microsoft.com/office/officeart/2005/8/layout/cycle6"/>
    <dgm:cxn modelId="{60409DB8-DD58-4930-A730-DD3023BC33CE}" type="presParOf" srcId="{73970642-0E06-4CDF-952F-811F5BD50073}" destId="{8752FD8E-BE03-4A8E-BCF8-051A2208218B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68255-1F42-42F5-AE58-5D7CC658D942}">
      <dsp:nvSpPr>
        <dsp:cNvPr id="0" name=""/>
        <dsp:cNvSpPr/>
      </dsp:nvSpPr>
      <dsp:spPr>
        <a:xfrm>
          <a:off x="2380505" y="0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Физическое развитие</a:t>
          </a:r>
          <a:endParaRPr lang="ru-RU" sz="1200" kern="1200" dirty="0"/>
        </a:p>
      </dsp:txBody>
      <dsp:txXfrm>
        <a:off x="2422865" y="42360"/>
        <a:ext cx="1250268" cy="783022"/>
      </dsp:txXfrm>
    </dsp:sp>
    <dsp:sp modelId="{1CD49BDB-C77F-4B5B-B5C7-A175C93C55CE}">
      <dsp:nvSpPr>
        <dsp:cNvPr id="0" name=""/>
        <dsp:cNvSpPr/>
      </dsp:nvSpPr>
      <dsp:spPr>
        <a:xfrm>
          <a:off x="1424721" y="475038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300402" y="95683"/>
              </a:moveTo>
              <a:arcTo wR="1732594" hR="1732594" stAng="17347832" swAng="20102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463CB2-93F5-4ED7-805C-86D5F957077B}">
      <dsp:nvSpPr>
        <dsp:cNvPr id="0" name=""/>
        <dsp:cNvSpPr/>
      </dsp:nvSpPr>
      <dsp:spPr>
        <a:xfrm>
          <a:off x="4086696" y="1164259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Художественно</a:t>
          </a:r>
          <a:r>
            <a:rPr lang="ru-RU" sz="1000" kern="1200" dirty="0" smtClean="0"/>
            <a:t> – эстетическое развитие</a:t>
          </a:r>
          <a:endParaRPr lang="ru-RU" sz="1000" kern="1200" dirty="0"/>
        </a:p>
      </dsp:txBody>
      <dsp:txXfrm>
        <a:off x="4129056" y="1206619"/>
        <a:ext cx="1250268" cy="783022"/>
      </dsp:txXfrm>
    </dsp:sp>
    <dsp:sp modelId="{772E2702-F289-49F7-BB2C-AF430AB59EBF}">
      <dsp:nvSpPr>
        <dsp:cNvPr id="0" name=""/>
        <dsp:cNvSpPr/>
      </dsp:nvSpPr>
      <dsp:spPr>
        <a:xfrm>
          <a:off x="1377446" y="349955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464751" y="1693650"/>
              </a:moveTo>
              <a:arcTo wR="1732594" hR="1732594" stAng="21522723" swAng="230268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0BA21-03AD-47AC-8199-A95AE286855D}">
      <dsp:nvSpPr>
        <dsp:cNvPr id="0" name=""/>
        <dsp:cNvSpPr/>
      </dsp:nvSpPr>
      <dsp:spPr>
        <a:xfrm>
          <a:off x="3398899" y="3136663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Социально – коммуникативное развитие</a:t>
          </a:r>
          <a:endParaRPr lang="ru-RU" sz="1200" kern="1200" dirty="0"/>
        </a:p>
      </dsp:txBody>
      <dsp:txXfrm>
        <a:off x="3441259" y="3179023"/>
        <a:ext cx="1250268" cy="783022"/>
      </dsp:txXfrm>
    </dsp:sp>
    <dsp:sp modelId="{97369562-F40C-4C43-A1DE-A013E3FA8F90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076618" y="3430690"/>
              </a:moveTo>
              <a:arcTo wR="1732594" hR="1732594" stAng="4712834" swAng="13743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448F6-E7A3-4CC8-AFE8-8C4605115F83}">
      <dsp:nvSpPr>
        <dsp:cNvPr id="0" name=""/>
        <dsp:cNvSpPr/>
      </dsp:nvSpPr>
      <dsp:spPr>
        <a:xfrm>
          <a:off x="1362112" y="3136663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Речевое </a:t>
          </a:r>
          <a:r>
            <a:rPr lang="ru-RU" sz="1200" kern="1200" dirty="0" smtClean="0"/>
            <a:t>развитие</a:t>
          </a:r>
          <a:endParaRPr lang="ru-RU" sz="1200" kern="1200" dirty="0"/>
        </a:p>
      </dsp:txBody>
      <dsp:txXfrm>
        <a:off x="1404472" y="3179023"/>
        <a:ext cx="1250268" cy="783022"/>
      </dsp:txXfrm>
    </dsp:sp>
    <dsp:sp modelId="{4C04B9C6-A6D5-46D9-BE35-2EEF82B044F3}">
      <dsp:nvSpPr>
        <dsp:cNvPr id="0" name=""/>
        <dsp:cNvSpPr/>
      </dsp:nvSpPr>
      <dsp:spPr>
        <a:xfrm>
          <a:off x="1315405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89352" y="2691206"/>
              </a:moveTo>
              <a:arcTo wR="1732594" hR="1732594" stAng="8784456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31CC39-DFE5-40A5-81C6-DD4197808D72}">
      <dsp:nvSpPr>
        <dsp:cNvPr id="0" name=""/>
        <dsp:cNvSpPr/>
      </dsp:nvSpPr>
      <dsp:spPr>
        <a:xfrm>
          <a:off x="732710" y="1199563"/>
          <a:ext cx="1334988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Познавательное развитие</a:t>
          </a:r>
          <a:endParaRPr lang="ru-RU" sz="1200" kern="1200" dirty="0"/>
        </a:p>
      </dsp:txBody>
      <dsp:txXfrm>
        <a:off x="775070" y="1241923"/>
        <a:ext cx="1250268" cy="783022"/>
      </dsp:txXfrm>
    </dsp:sp>
    <dsp:sp modelId="{8752FD8E-BE03-4A8E-BCF8-051A2208218B}">
      <dsp:nvSpPr>
        <dsp:cNvPr id="0" name=""/>
        <dsp:cNvSpPr/>
      </dsp:nvSpPr>
      <dsp:spPr>
        <a:xfrm>
          <a:off x="1317812" y="432666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99654" y="758651"/>
              </a:moveTo>
              <a:arcTo wR="1732594" hR="1732594" stAng="12852194" swAng="196330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512E4-64EE-47F4-AA34-300EA3C327D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2A297-6C7A-4110-8A77-EFA38DC990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60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2A297-6C7A-4110-8A77-EFA38DC990A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25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-315416"/>
            <a:ext cx="6973164" cy="39650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6700" dirty="0" smtClean="0"/>
              <a:t>круглый стол</a:t>
            </a:r>
            <a:br>
              <a:rPr lang="ru-RU" sz="67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/>
              <a:t/>
            </a:r>
            <a:br>
              <a:rPr lang="ru-RU" sz="5300" dirty="0"/>
            </a:br>
            <a:endParaRPr lang="ru-RU" sz="5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458200" cy="403244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Тема: «Формирование у детей старшего дошкольного возраста предпосылок универсальных учебных действий»</a:t>
            </a:r>
          </a:p>
          <a:p>
            <a:pPr algn="r"/>
            <a:r>
              <a:rPr lang="ru-RU" dirty="0" smtClean="0"/>
              <a:t>Выполнила: воспитатель старшей группы Баринова Л.В.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32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842248" cy="36918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Применение образовательных областей в Практической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4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андров\Desktop\Баринова\Талалихин\камера\2017 - 2018 уч. год\грамота\20171114_0930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24" y="535633"/>
            <a:ext cx="4477416" cy="251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лександров\Desktop\Баринова\Талалихин\камера\2017 - 2018 уч. год\математика\20171012_104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76888"/>
            <a:ext cx="4066017" cy="265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ександров\Desktop\Баринова\Талалихин\камера\2017 - 2018 уч. год\математика\20171025_0937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041" y="3596722"/>
            <a:ext cx="4344483" cy="244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лександров\Desktop\Баринова\Талалихин\камера\2017 - 2018 уч. год\грамота\20171214_09211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053" y="545626"/>
            <a:ext cx="3863622" cy="250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79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лександров\Desktop\Баринова\Талалихин\камера\2017 - 2018 уч. год\познавательное развитие\день города\20170915_0933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76064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лександров\Desktop\Баринова\Талалихин\камера\2017 - 2018 уч. год\познавательное развитие\20171120_1057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645023"/>
            <a:ext cx="5756126" cy="302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45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лександров\Desktop\Баринова\Талалихин\камера\2017 - 2018 уч. год\конструирование\20171110_1004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733" y="332656"/>
            <a:ext cx="3108859" cy="552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лександров\Desktop\Баринова\Талалихин\камера\2017 - 2018 уч. год\конструирование\20171208_1008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1197" y="680005"/>
            <a:ext cx="4443985" cy="249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лександров\Desktop\Баринова\Талалихин\камера\2017 - 2018 уч. год\художественная деят - ть\20171113_1049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7886" y="3318452"/>
            <a:ext cx="4768530" cy="268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5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Тематические недели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«Безопасность дорожного движения»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«Профессии»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Защита </a:t>
            </a:r>
            <a:r>
              <a:rPr lang="ru-RU" sz="1800" dirty="0" smtClean="0"/>
              <a:t>проектов, тема: «Кем </a:t>
            </a:r>
            <a:r>
              <a:rPr lang="ru-RU" sz="1800" dirty="0"/>
              <a:t>я хочу быть когда </a:t>
            </a:r>
            <a:r>
              <a:rPr lang="ru-RU" sz="1800" dirty="0" smtClean="0"/>
              <a:t>вырасту</a:t>
            </a:r>
            <a:endParaRPr lang="ru-RU" sz="1800" dirty="0"/>
          </a:p>
        </p:txBody>
      </p:sp>
      <p:pic>
        <p:nvPicPr>
          <p:cNvPr id="7" name="Picture 2" descr="C:\Users\Александров\Desktop\Баринова\Талалихин\камера\2017 - 2018 уч. год\тематические недели\профессии\20171215_0951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67590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Александров\Desktop\Баринова\Талалихин\камера\2017 - 2018 уч. год\познавательное развитие\ПДД\20171013_10471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29101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28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23" y="571528"/>
            <a:ext cx="8686800" cy="4812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Неделя «Игры и игрушки»</a:t>
            </a:r>
            <a:br>
              <a:rPr lang="ru-RU" dirty="0" smtClean="0"/>
            </a:br>
            <a:r>
              <a:rPr lang="ru-RU" sz="1300" b="1" dirty="0" smtClean="0"/>
              <a:t>Игры – драматизации, изготовление игрушек – самоделок, дидактические игры, презентация «История игрушки»</a:t>
            </a:r>
            <a:br>
              <a:rPr lang="ru-RU" sz="1300" b="1" dirty="0" smtClean="0"/>
            </a:br>
            <a:endParaRPr lang="ru-RU" sz="1300" b="1" dirty="0"/>
          </a:p>
        </p:txBody>
      </p:sp>
      <p:pic>
        <p:nvPicPr>
          <p:cNvPr id="1026" name="Picture 2" descr="C:\Users\Александров\Desktop\Баринова\Талалихин\камера\2017 - 2018 уч. год\тематические недели\неделя игры и игрушки\20171113_1022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3752" y="3777374"/>
            <a:ext cx="4855840" cy="2731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Александров\Desktop\Баринова\Талалихин\камера\неделя игры и игрушки\изготовление игрушек-самоделок щенок\20161130_1041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639255"/>
            <a:ext cx="3755544" cy="211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Александров\Desktop\Баринова\Талалихин\камера\неделя игры и игрушки\дидактическая игра\20161130_1610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23" y="1749065"/>
            <a:ext cx="3150095" cy="167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лександров\Desktop\Баринова\Талалихин\камера\неделя игры и игрушки\игры драматизации\IMG-20161202-WA00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220" y="3970921"/>
            <a:ext cx="1951569" cy="274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Досуг посвященный 135-летию </a:t>
            </a:r>
            <a:br>
              <a:rPr lang="ru-RU" b="1" dirty="0" smtClean="0"/>
            </a:br>
            <a:r>
              <a:rPr lang="ru-RU" b="1" dirty="0" smtClean="0"/>
              <a:t>К.И. Чуковского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Александров\Desktop\Баринова\Талалихин\камера\апрель\20170330_0938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556792"/>
            <a:ext cx="371241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Александров\Desktop\Баринова\Талалихин\камера\апрель\20170330_1014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225208"/>
            <a:ext cx="4680520" cy="263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Александров\Desktop\Баринова\Талалихин\камера\апрель\20170330_0953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" y="1556792"/>
            <a:ext cx="5040560" cy="283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85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Познавательный досуг </a:t>
            </a:r>
            <a:br>
              <a:rPr lang="ru-RU" dirty="0" smtClean="0"/>
            </a:br>
            <a:r>
              <a:rPr lang="ru-RU" dirty="0" smtClean="0"/>
              <a:t>«день пожилого человека»</a:t>
            </a:r>
            <a:endParaRPr lang="ru-RU" dirty="0"/>
          </a:p>
        </p:txBody>
      </p:sp>
      <p:pic>
        <p:nvPicPr>
          <p:cNvPr id="3074" name="Picture 2" descr="C:\Users\Александров\Desktop\Баринова\Талалихин\камера\2017 - 2018 уч. год\познавательное развитие\день пожилого человека\20171002_1000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85758"/>
            <a:ext cx="7848872" cy="441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36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Детско</a:t>
            </a:r>
            <a:r>
              <a:rPr lang="ru-RU" dirty="0" smtClean="0"/>
              <a:t>–родительские конкурсы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4290556" cy="720080"/>
          </a:xfrm>
        </p:spPr>
        <p:txBody>
          <a:bodyPr/>
          <a:lstStyle/>
          <a:p>
            <a:r>
              <a:rPr lang="ru-RU" dirty="0" smtClean="0"/>
              <a:t>«Во саду ли в огороде»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«Эко – ёлка»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32040" y="1316037"/>
            <a:ext cx="3384376" cy="39417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лександров\Desktop\Баринова\Талалихин\камера\2017 - 2018 уч. год\конкурсы\Во саду ли в огороде\20171114_0747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6259" y="2258157"/>
            <a:ext cx="3816424" cy="24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лександров\Desktop\Баринова\Талалихин\камера\2017 - 2018 уч. год\конкурсы\Городской конкурс Эко-ёлка\20171122_1802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85762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9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«Сундучок творчества»</a:t>
            </a:r>
            <a:endParaRPr lang="ru-RU" dirty="0"/>
          </a:p>
        </p:txBody>
      </p:sp>
      <p:pic>
        <p:nvPicPr>
          <p:cNvPr id="5122" name="Picture 2" descr="C:\Users\Александров\Desktop\Баринова\Талалихин\камера\2017 - 2018 уч. год\конкурсы\сундучок творчества\20170919_0724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412424" cy="473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58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dirty="0" smtClean="0"/>
              <a:t>Детство</a:t>
            </a:r>
            <a:br>
              <a:rPr lang="ru-RU" sz="49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примерная  образовательная программа дошкольного 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772816"/>
            <a:ext cx="4608512" cy="440917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/>
              <a:t>Под редакцией: </a:t>
            </a:r>
            <a:r>
              <a:rPr lang="ru-RU" b="1" dirty="0" smtClean="0"/>
              <a:t>Т.И .Бабаевой</a:t>
            </a:r>
            <a:r>
              <a:rPr lang="ru-RU" b="1" dirty="0"/>
              <a:t>, </a:t>
            </a:r>
            <a:r>
              <a:rPr lang="ru-RU" b="1" dirty="0" smtClean="0"/>
              <a:t>А.Г. Гогоберидзе, О.В. Солнцевой</a:t>
            </a:r>
            <a:r>
              <a:rPr lang="ru-RU" dirty="0"/>
              <a:t/>
            </a:r>
            <a:br>
              <a:rPr lang="ru-RU" dirty="0"/>
            </a:br>
            <a:r>
              <a:rPr lang="ru-RU" u="sng" dirty="0"/>
              <a:t>Цель программы: </a:t>
            </a:r>
            <a:r>
              <a:rPr lang="ru-RU" dirty="0"/>
              <a:t>создать каждому ребенку в детском саду возможность для развития способностей, широкого взаимодействия с миром, активного </a:t>
            </a:r>
            <a:r>
              <a:rPr lang="ru-RU" dirty="0" err="1"/>
              <a:t>практикования</a:t>
            </a:r>
            <a:r>
              <a:rPr lang="ru-RU" dirty="0"/>
              <a:t> в разных видах деятельности, творческой самореализации. Программа направлена на развитие самостоятельности, познавательной и коммуникативной активности, социальной уверенности и ценностных ориентаций, определяющих поведение, </a:t>
            </a:r>
            <a:r>
              <a:rPr lang="ru-RU" dirty="0" smtClean="0"/>
              <a:t>.</a:t>
            </a:r>
            <a:r>
              <a:rPr lang="ru-RU" dirty="0"/>
              <a:t> </a:t>
            </a:r>
            <a:endParaRPr lang="ru-RU" dirty="0" smtClean="0"/>
          </a:p>
        </p:txBody>
      </p:sp>
      <p:pic>
        <p:nvPicPr>
          <p:cNvPr id="1030" name="Picture 6" descr="Картинки по запросу программа детство по фгос д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976657"/>
            <a:ext cx="314482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3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3496"/>
            <a:ext cx="8686800" cy="841248"/>
          </a:xfrm>
        </p:spPr>
        <p:txBody>
          <a:bodyPr/>
          <a:lstStyle/>
          <a:p>
            <a:pPr algn="ctr"/>
            <a:r>
              <a:rPr lang="ru-RU" dirty="0" smtClean="0"/>
              <a:t>«Новогодние чудеса»</a:t>
            </a:r>
            <a:endParaRPr lang="ru-RU" dirty="0"/>
          </a:p>
        </p:txBody>
      </p:sp>
      <p:pic>
        <p:nvPicPr>
          <p:cNvPr id="4099" name="Picture 3" descr="C:\Users\Александров\Desktop\Баринова\Талалихин\камера\2017 - 2018 уч. год\конкурсы\районный конкурс Новогодние чудеса\20171123_1703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11691" y="2300876"/>
            <a:ext cx="5376601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03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8590728" cy="5955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>Выпуск стенгазеты посвященной </a:t>
            </a:r>
            <a:br>
              <a:rPr lang="ru-RU" sz="2000" b="1" dirty="0" smtClean="0"/>
            </a:br>
            <a:r>
              <a:rPr lang="ru-RU" sz="2000" b="1" dirty="0" smtClean="0"/>
              <a:t>«Дню матери»</a:t>
            </a:r>
            <a:endParaRPr lang="ru-RU" sz="2000" b="1" dirty="0"/>
          </a:p>
        </p:txBody>
      </p:sp>
      <p:pic>
        <p:nvPicPr>
          <p:cNvPr id="3074" name="Picture 2" descr="C:\Users\Александров\Desktop\Баринова\Талалихин\камера\2017 - 2018 уч. год\познавательное развитие\день матери\20171125_1233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412776"/>
            <a:ext cx="3312368" cy="512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9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715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Задачи</a:t>
            </a:r>
            <a:br>
              <a:rPr lang="ru-RU" sz="2800" b="1" dirty="0" smtClean="0"/>
            </a:br>
            <a:r>
              <a:rPr lang="ru-RU" sz="2800" b="1" dirty="0" smtClean="0"/>
              <a:t> развития и воспитания ребенка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/>
              <a:t>— укрепление физического и психического здоровья ребенка, формирование основ его двигательной и гигиенической культуры; </a:t>
            </a: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— </a:t>
            </a:r>
            <a:r>
              <a:rPr lang="ru-RU" sz="1400" b="1" dirty="0"/>
              <a:t>целостное развитие ребенка как субъекта посильных дошкольнику видов деятельности;</a:t>
            </a:r>
            <a:br>
              <a:rPr lang="ru-RU" sz="1400" b="1" dirty="0"/>
            </a:br>
            <a:r>
              <a:rPr lang="ru-RU" sz="1400" b="1" dirty="0" smtClean="0"/>
              <a:t>- обогащенное </a:t>
            </a:r>
            <a:r>
              <a:rPr lang="ru-RU" sz="1400" b="1" dirty="0"/>
              <a:t>развитие ребенка, обеспечивающее единый процесс социализации-индивидуализации с учетом детских потребностей, возможностей и способностей; </a:t>
            </a: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— </a:t>
            </a:r>
            <a:r>
              <a:rPr lang="ru-RU" sz="1400" b="1" dirty="0"/>
              <a:t>развитие на основе разного образовательного содержания эмоциональной отзывчивости, способности к сопереживанию, готовности к проявлению гуманного отношения в детской деятельности, поведении, поступках; </a:t>
            </a: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— </a:t>
            </a:r>
            <a:r>
              <a:rPr lang="ru-RU" sz="1400" b="1" dirty="0"/>
              <a:t>развитие познавательной активности, любознательности, стремления к самостоятельному познанию и размышлению, развитие умственных способностей и речи ребенка; </a:t>
            </a: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— </a:t>
            </a:r>
            <a:r>
              <a:rPr lang="ru-RU" sz="1400" b="1" dirty="0"/>
              <a:t>пробуждение творческой активности и воображения ребенка, желания включаться в творческую деятельность; </a:t>
            </a: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— </a:t>
            </a:r>
            <a:r>
              <a:rPr lang="ru-RU" sz="1400" b="1" dirty="0"/>
              <a:t>органичное вхождение ребенка в современный мир, разнообразное взаимодействие дошкольников с различными сферами культуры: с изобразительным искусством и музыкой, детской литературой и родным языком, экологией, математикой, игрой; </a:t>
            </a: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- приобщение </a:t>
            </a:r>
            <a:r>
              <a:rPr lang="ru-RU" sz="1400" b="1" dirty="0"/>
              <a:t>ребенка к культуре своей страны и воспитание уважения к другим народам и культурам; </a:t>
            </a: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— </a:t>
            </a:r>
            <a:r>
              <a:rPr lang="ru-RU" sz="1400" b="1" dirty="0"/>
              <a:t>приобщение ребенка к красоте, добру, ненасилию, ибо важно, чтобы дошкольный </a:t>
            </a:r>
            <a:r>
              <a:rPr lang="ru-RU" sz="1400" b="1" dirty="0" smtClean="0"/>
              <a:t>- возраст </a:t>
            </a:r>
            <a:r>
              <a:rPr lang="ru-RU" sz="1400" b="1" dirty="0"/>
              <a:t>стал временем, когда у ребенка пробуждается чувство своей сопричастности к миру, желание совершать добрые поступки.</a:t>
            </a:r>
            <a:br>
              <a:rPr lang="ru-RU" sz="1400" b="1" dirty="0"/>
            </a:b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54066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Образовательная деятельность</a:t>
            </a:r>
            <a:br>
              <a:rPr lang="ru-RU" sz="4400" b="1" dirty="0" smtClean="0"/>
            </a:br>
            <a:endParaRPr lang="ru-RU" sz="31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112474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детей дошкольного  возраста (от 3-8 лет) основной образовательной программой предусмотрены следующие виды деятельности</a:t>
            </a:r>
            <a:r>
              <a:rPr lang="en-US" dirty="0"/>
              <a:t>:</a:t>
            </a:r>
            <a:endParaRPr lang="ru-RU" dirty="0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165124541"/>
              </p:ext>
            </p:extLst>
          </p:nvPr>
        </p:nvGraphicFramePr>
        <p:xfrm>
          <a:off x="1487996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165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Результаты образовательной деятельности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686800" cy="358722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Достижения ребенка </a:t>
            </a:r>
          </a:p>
          <a:p>
            <a:pPr marL="0" indent="0" algn="ctr">
              <a:buNone/>
            </a:pPr>
            <a:r>
              <a:rPr lang="ru-RU" dirty="0" smtClean="0"/>
              <a:t>в старшем дошкольном возрасте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11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«Познавательное развитие»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05" y="1429763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b="1" dirty="0" smtClean="0"/>
              <a:t> </a:t>
            </a:r>
            <a:r>
              <a:rPr lang="ru-RU" sz="1800" b="1" dirty="0"/>
              <a:t>Ребенок проявляет разнообразные познавательные интересы, имеет дифференцированные представления о мире, отражает свои чувства и впечатления в предпочитаемой деятельности.</a:t>
            </a:r>
            <a:br>
              <a:rPr lang="ru-RU" sz="1800" b="1" dirty="0"/>
            </a:br>
            <a:r>
              <a:rPr lang="ru-RU" sz="1800" b="1" dirty="0"/>
              <a:t> Активен в разных видах познавательной деятельности; по собственной инициативе наблюдает, экспериментирует, рассуждает, выдвигает проблемы, проявляет догадку и сообразительность в процессе их решения.</a:t>
            </a:r>
            <a:br>
              <a:rPr lang="ru-RU" sz="1800" b="1" dirty="0"/>
            </a:br>
            <a:r>
              <a:rPr lang="ru-RU" sz="1800" b="1" dirty="0"/>
              <a:t> Знает название своей страны, ее государственные символы, проявляет интерес к жизни людей в других странах</a:t>
            </a:r>
            <a:r>
              <a:rPr lang="ru-RU" sz="1800" b="1" dirty="0" smtClean="0"/>
              <a:t>.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> Рассказывает о себе и своей семье, собственных увлечениях, достижениях, интересах.</a:t>
            </a:r>
            <a:br>
              <a:rPr lang="ru-RU" sz="1800" b="1" dirty="0"/>
            </a:br>
            <a:r>
              <a:rPr lang="ru-RU" sz="1800" b="1" dirty="0"/>
              <a:t> Проявляет интерес к жизни семьи, уважение к воспитателям, интересуется жизнью семьи и детского сада.</a:t>
            </a:r>
            <a:br>
              <a:rPr lang="ru-RU" sz="1800" b="1" dirty="0"/>
            </a:br>
            <a:r>
              <a:rPr lang="ru-RU" sz="1800" b="1" dirty="0"/>
              <a:t> Хорошо различает людей по полу, возрасту, профессии (малышей, школьников, взрослых, пожилых людей) как в реальной жизни, так и на иллюстрациях.</a:t>
            </a:r>
            <a:br>
              <a:rPr lang="ru-RU" sz="1800" b="1" dirty="0"/>
            </a:br>
            <a:r>
              <a:rPr lang="ru-RU" sz="1800" b="1" dirty="0"/>
              <a:t> Хорошо знает свои имя, фамилию, возраст, пол.</a:t>
            </a:r>
            <a:br>
              <a:rPr lang="ru-RU" sz="1800" b="1" dirty="0"/>
            </a:br>
            <a:r>
              <a:rPr lang="ru-RU" sz="1800" b="1" dirty="0"/>
              <a:t> Проявляет интерес к городу (селу), в котором живет, знает некоторые сведения о его достопримечательностях, событиях городской жизни.</a:t>
            </a:r>
            <a:br>
              <a:rPr lang="ru-RU" sz="1800" b="1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5322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Речевое развитие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/>
              <a:t> </a:t>
            </a:r>
            <a:r>
              <a:rPr lang="ru-RU" sz="1600" b="1" dirty="0"/>
              <a:t>Ребенок проявляет познавательную и деловую активность в общении со взрослыми и сверстниками, делится знаниями, задает вопросы.</a:t>
            </a:r>
            <a:br>
              <a:rPr lang="ru-RU" sz="1600" b="1" dirty="0"/>
            </a:br>
            <a:r>
              <a:rPr lang="ru-RU" sz="1600" b="1" dirty="0"/>
              <a:t> Инициативен и самостоятелен в придумывании загадок, сказок, рассказов.</a:t>
            </a:r>
            <a:br>
              <a:rPr lang="ru-RU" sz="1600" b="1" dirty="0"/>
            </a:br>
            <a:r>
              <a:rPr lang="ru-RU" sz="1600" b="1" dirty="0"/>
              <a:t> С интересом относится к аргументации, доказательству и широко ими пользуется.</a:t>
            </a:r>
            <a:br>
              <a:rPr lang="ru-RU" sz="1600" b="1" dirty="0"/>
            </a:br>
            <a:r>
              <a:rPr lang="ru-RU" sz="1600" b="1" dirty="0"/>
              <a:t> Замечает речевые ошибки сверстников, доброжелательно исправляет их.</a:t>
            </a:r>
            <a:br>
              <a:rPr lang="ru-RU" sz="16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 Имеет богатый словарный запас. Безошибочно пользуется обобщающими словами и понятиями.</a:t>
            </a:r>
            <a:br>
              <a:rPr lang="ru-RU" sz="1600" b="1" dirty="0"/>
            </a:br>
            <a:r>
              <a:rPr lang="ru-RU" sz="1600" b="1" dirty="0"/>
              <a:t> Речь чистая, грамматически правильная, выразительная.</a:t>
            </a:r>
            <a:br>
              <a:rPr lang="ru-RU" sz="1600" b="1" dirty="0"/>
            </a:br>
            <a:r>
              <a:rPr lang="ru-RU" sz="1600" b="1" dirty="0"/>
              <a:t> Владеет средствами звукового анализа слов, определяет основные качественные характеристики звуков в слове (гласный — согласный), место звука в слове.</a:t>
            </a:r>
            <a:br>
              <a:rPr lang="ru-RU" sz="1600" b="1" dirty="0"/>
            </a:br>
            <a:r>
              <a:rPr lang="ru-RU" sz="1600" b="1" dirty="0"/>
              <a:t> Самостоятельно пересказывает рассказы и сказки, сочиняет загадки.</a:t>
            </a:r>
            <a:br>
              <a:rPr lang="ru-RU" sz="1600" b="1" dirty="0"/>
            </a:br>
            <a:r>
              <a:rPr lang="ru-RU" sz="1600" b="1" dirty="0"/>
              <a:t> Отвечает на вопросы по содержанию литературного произведения, устанавливает причинные связи.</a:t>
            </a:r>
            <a:br>
              <a:rPr lang="ru-RU" sz="1600" b="1" dirty="0"/>
            </a:br>
            <a:r>
              <a:rPr lang="ru-RU" sz="1600" b="1" dirty="0"/>
              <a:t> Проявляет избирательное отношение к произведениям определенной тематики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4017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Художественно – эстетическое развитие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 Ребенок высказывает предпочтения, ассоциации; стремится к самовыражению впечатлений; эмоционально-эстетически откликается на проявления прекрасного.</a:t>
            </a:r>
            <a:br>
              <a:rPr lang="ru-RU" sz="1600" b="1" dirty="0"/>
            </a:br>
            <a:r>
              <a:rPr lang="ru-RU" sz="1600" b="1" dirty="0"/>
              <a:t> Последовательно анализирует произведение, верно понимает художественный образ, обращает внимание на наиболее яркие средства выразительности, высказывает собственные ассоциации.</a:t>
            </a:r>
            <a:br>
              <a:rPr lang="ru-RU" sz="1600" b="1" dirty="0"/>
            </a:br>
            <a:r>
              <a:rPr lang="ru-RU" sz="1600" b="1" dirty="0"/>
              <a:t> Различает и называет знакомые произведения по видам искусства, предметы народных промыслов по материалам, функциональному назначению, узнает некоторые известные произведения и достопримечательности.</a:t>
            </a:r>
            <a:br>
              <a:rPr lang="ru-RU" sz="1600" b="1" dirty="0"/>
            </a:br>
            <a:r>
              <a:rPr lang="ru-RU" sz="1600" b="1" dirty="0"/>
              <a:t> Любит по собственной инициативе рисовать, лепить, конструировать необходимые для игр объекты, подарки родным, предметы украшения интерьера</a:t>
            </a:r>
            <a:r>
              <a:rPr lang="ru-RU" sz="1600" b="1" dirty="0" smtClean="0"/>
              <a:t>.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 Самостоятельно определяет замысел будущей работы, может ее конкретизировать; уверенно использует освоенные техники; создает образы, верно подбирает для их создания средства выразительности.</a:t>
            </a:r>
            <a:br>
              <a:rPr lang="ru-RU" sz="1600" b="1" dirty="0"/>
            </a:br>
            <a:r>
              <a:rPr lang="ru-RU" sz="1600" b="1" dirty="0"/>
              <a:t> Проявляет творческую активность и самостоятельность; склонность к интеграции видов деятельности.</a:t>
            </a:r>
            <a:br>
              <a:rPr lang="ru-RU" sz="1600" b="1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6961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Социально – коммуникативное развитие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 Присутствует предварительное обозначение темы игры и создание игровой обстановки.</a:t>
            </a:r>
            <a:br>
              <a:rPr lang="ru-RU" b="1" dirty="0"/>
            </a:br>
            <a:r>
              <a:rPr lang="ru-RU" b="1" dirty="0"/>
              <a:t> Ребенок заинтересован совместной игрой, эмоциональный фон общения — положительный. Согласовывает в игровой деятельности свои интересы и интересы партнеров, умеет объяснить замыслы, адресовать обращение партнеру. Характерно использование просьб, предложений в общении с партнерами.</a:t>
            </a:r>
            <a:br>
              <a:rPr lang="ru-RU" b="1" dirty="0"/>
            </a:br>
            <a:r>
              <a:rPr lang="ru-RU" b="1" dirty="0"/>
              <a:t> В сюжетных и театрализованных играх активность детей проявляется </a:t>
            </a:r>
            <a:r>
              <a:rPr lang="ru-RU" b="1" dirty="0" smtClean="0"/>
              <a:t>по разному</a:t>
            </a:r>
            <a:r>
              <a:rPr lang="ru-RU" b="1" dirty="0"/>
              <a:t>. Для детей-</a:t>
            </a:r>
            <a:r>
              <a:rPr lang="ru-RU" b="1" i="1" dirty="0"/>
              <a:t>сочинителей </a:t>
            </a:r>
            <a:r>
              <a:rPr lang="ru-RU" b="1" dirty="0"/>
              <a:t>наиболее интересны игры, которые осуществляются в вербальном плане. Заметен переход к игре-фантазированию, придумывание игровых событий преобладает над их практической реализацией через выполнение игровых действий. Для детей-</a:t>
            </a:r>
            <a:r>
              <a:rPr lang="ru-RU" b="1" i="1" dirty="0"/>
              <a:t>исполнителей </a:t>
            </a:r>
            <a:r>
              <a:rPr lang="ru-RU" b="1" dirty="0"/>
              <a:t>наиболее интересен процесс создания игровых образов в сюжетно-ролевой игре, управления персонажами в режиссерской игре. Для детей-</a:t>
            </a:r>
            <a:r>
              <a:rPr lang="ru-RU" b="1" i="1" dirty="0"/>
              <a:t>режиссеров </a:t>
            </a:r>
            <a:r>
              <a:rPr lang="ru-RU" b="1" dirty="0"/>
              <a:t>характерна высокая активность, как в инициировании игровых замыслов, так и в создании образов игровых персонажей. Они выступают посредниками в разрешении спорных ситуаций, дирижируют замыслами игроков, способствуют их согласованию. Для детей-</a:t>
            </a:r>
            <a:r>
              <a:rPr lang="ru-RU" b="1" i="1" dirty="0"/>
              <a:t>практиков </a:t>
            </a:r>
            <a:r>
              <a:rPr lang="ru-RU" b="1" dirty="0"/>
              <a:t>интересны многоплановые игровые сюжеты, предполагающие вариативные переходы от игры к продуктивной деятельности и обратно. Часто продуктивная деятельность предшествует игре 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5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</TotalTime>
  <Words>228</Words>
  <Application>Microsoft Office PowerPoint</Application>
  <PresentationFormat>Экран (4:3)</PresentationFormat>
  <Paragraphs>49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  круглый стол   </vt:lpstr>
      <vt:lpstr>Детство  примерная  образовательная программа дошкольного образования</vt:lpstr>
      <vt:lpstr>Задачи  развития и воспитания ребенка</vt:lpstr>
      <vt:lpstr>Образовательная деятельность </vt:lpstr>
      <vt:lpstr>Результаты образовательной деятельности </vt:lpstr>
      <vt:lpstr> «Познавательное развитие»</vt:lpstr>
      <vt:lpstr>Речевое развитие</vt:lpstr>
      <vt:lpstr>Художественно – эстетическое развитие</vt:lpstr>
      <vt:lpstr>Социально – коммуникативное развитие</vt:lpstr>
      <vt:lpstr>Применение образовательных областей в Практической деятельности</vt:lpstr>
      <vt:lpstr>Презентация PowerPoint</vt:lpstr>
      <vt:lpstr>Презентация PowerPoint</vt:lpstr>
      <vt:lpstr>Презентация PowerPoint</vt:lpstr>
      <vt:lpstr>Тематические недели</vt:lpstr>
      <vt:lpstr>Неделя «Игры и игрушки» Игры – драматизации, изготовление игрушек – самоделок, дидактические игры, презентация «История игрушки» </vt:lpstr>
      <vt:lpstr>Досуг посвященный 135-летию  К.И. Чуковского</vt:lpstr>
      <vt:lpstr>Познавательный досуг  «день пожилого человека»</vt:lpstr>
      <vt:lpstr>Детско–родительские конкурсы</vt:lpstr>
      <vt:lpstr>«Сундучок творчества»</vt:lpstr>
      <vt:lpstr>«Новогодние чудеса»</vt:lpstr>
      <vt:lpstr>Выпуск стенгазеты посвященной  «Дню матери»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ДЕТСТВО ПРИМЕРНАЯ ОБРАЗОВАТЕЛЬНАЯ ПРОГРАММА ДОШКОЛЬНОГО ОБРАЗОВАНИЯ</dc:title>
  <dc:creator>Александров</dc:creator>
  <cp:lastModifiedBy>Александров</cp:lastModifiedBy>
  <cp:revision>61</cp:revision>
  <dcterms:created xsi:type="dcterms:W3CDTF">2017-04-13T16:47:52Z</dcterms:created>
  <dcterms:modified xsi:type="dcterms:W3CDTF">2018-06-24T12:04:09Z</dcterms:modified>
</cp:coreProperties>
</file>