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 id="273" r:id="rId18"/>
    <p:sldId id="263" r:id="rId19"/>
    <p:sldId id="275"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1339" y="4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92545A-CE1D-4E5B-BE1B-653A3B81BBCB}" type="datetimeFigureOut">
              <a:rPr lang="ru-RU" smtClean="0"/>
              <a:pPr/>
              <a:t>вс 24.06.18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962B7B-4D3B-417E-9AA1-0957DBAC99A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2962B7B-4D3B-417E-9AA1-0957DBAC99A3}" type="slidenum">
              <a:rPr lang="ru-RU" smtClean="0"/>
              <a:pPr/>
              <a:t>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2962B7B-4D3B-417E-9AA1-0957DBAC99A3}" type="slidenum">
              <a:rPr lang="ru-RU" smtClean="0"/>
              <a:pPr/>
              <a:t>9</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2962B7B-4D3B-417E-9AA1-0957DBAC99A3}" type="slidenum">
              <a:rPr lang="ru-RU" smtClean="0"/>
              <a:pPr/>
              <a:t>10</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2962B7B-4D3B-417E-9AA1-0957DBAC99A3}" type="slidenum">
              <a:rPr lang="ru-RU" smtClean="0"/>
              <a:pPr/>
              <a:t>13</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2962B7B-4D3B-417E-9AA1-0957DBAC99A3}" type="slidenum">
              <a:rPr lang="ru-RU" smtClean="0"/>
              <a:pPr/>
              <a:t>14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9C75CEB-0C9B-4371-92E8-C98726FE3A06}" type="datetimeFigureOut">
              <a:rPr lang="ru-RU" smtClean="0"/>
              <a:pPr/>
              <a:t>вс 24.06.18</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00437A4F-E7A4-45A8-819A-F65D75301C8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9C75CEB-0C9B-4371-92E8-C98726FE3A06}" type="datetimeFigureOut">
              <a:rPr lang="ru-RU" smtClean="0"/>
              <a:pPr/>
              <a:t>вс 24.06.18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437A4F-E7A4-45A8-819A-F65D75301C8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9C75CEB-0C9B-4371-92E8-C98726FE3A06}" type="datetimeFigureOut">
              <a:rPr lang="ru-RU" smtClean="0"/>
              <a:pPr/>
              <a:t>вс 24.06.18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437A4F-E7A4-45A8-819A-F65D75301C8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9C75CEB-0C9B-4371-92E8-C98726FE3A06}" type="datetimeFigureOut">
              <a:rPr lang="ru-RU" smtClean="0"/>
              <a:pPr/>
              <a:t>вс 24.06.18</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00437A4F-E7A4-45A8-819A-F65D75301C8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9C75CEB-0C9B-4371-92E8-C98726FE3A06}" type="datetimeFigureOut">
              <a:rPr lang="ru-RU" smtClean="0"/>
              <a:pPr/>
              <a:t>вс 24.06.18</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00437A4F-E7A4-45A8-819A-F65D75301C80}"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9C75CEB-0C9B-4371-92E8-C98726FE3A06}" type="datetimeFigureOut">
              <a:rPr lang="ru-RU" smtClean="0"/>
              <a:pPr/>
              <a:t>вс 24.06.18</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00437A4F-E7A4-45A8-819A-F65D75301C8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9C75CEB-0C9B-4371-92E8-C98726FE3A06}" type="datetimeFigureOut">
              <a:rPr lang="ru-RU" smtClean="0"/>
              <a:pPr/>
              <a:t>вс 24.06.18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00437A4F-E7A4-45A8-819A-F65D75301C80}"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9C75CEB-0C9B-4371-92E8-C98726FE3A06}" type="datetimeFigureOut">
              <a:rPr lang="ru-RU" smtClean="0"/>
              <a:pPr/>
              <a:t>вс 24.06.18</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437A4F-E7A4-45A8-819A-F65D75301C8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9C75CEB-0C9B-4371-92E8-C98726FE3A06}" type="datetimeFigureOut">
              <a:rPr lang="ru-RU" smtClean="0"/>
              <a:pPr/>
              <a:t>вс 24.06.18</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437A4F-E7A4-45A8-819A-F65D75301C8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9C75CEB-0C9B-4371-92E8-C98726FE3A06}" type="datetimeFigureOut">
              <a:rPr lang="ru-RU" smtClean="0"/>
              <a:pPr/>
              <a:t>вс 24.06.18</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437A4F-E7A4-45A8-819A-F65D75301C8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9C75CEB-0C9B-4371-92E8-C98726FE3A06}" type="datetimeFigureOut">
              <a:rPr lang="ru-RU" smtClean="0"/>
              <a:pPr/>
              <a:t>вс 24.06.18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00437A4F-E7A4-45A8-819A-F65D75301C80}"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9C75CEB-0C9B-4371-92E8-C98726FE3A06}" type="datetimeFigureOut">
              <a:rPr lang="ru-RU" smtClean="0"/>
              <a:pPr/>
              <a:t>вс 24.06.18</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0437A4F-E7A4-45A8-819A-F65D75301C80}"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27584" y="116632"/>
            <a:ext cx="8224869" cy="1015663"/>
          </a:xfrm>
          <a:prstGeom prst="rect">
            <a:avLst/>
          </a:prstGeom>
        </p:spPr>
        <p:txBody>
          <a:bodyPr wrap="square">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24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Проект в подготовительной группе детского сада. </a:t>
            </a:r>
          </a:p>
          <a:p>
            <a:pPr algn="ctr"/>
            <a:r>
              <a:rPr lang="ru-RU"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Лепбук  : «Куклы из бабушкиного сундука»</a:t>
            </a:r>
            <a:br>
              <a:rPr lang="ru-RU"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endPar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6" name="Прямоугольник 5"/>
          <p:cNvSpPr/>
          <p:nvPr/>
        </p:nvSpPr>
        <p:spPr>
          <a:xfrm>
            <a:off x="6588224" y="6381328"/>
            <a:ext cx="2363862" cy="369332"/>
          </a:xfrm>
          <a:prstGeom prst="rect">
            <a:avLst/>
          </a:prstGeom>
        </p:spPr>
        <p:txBody>
          <a:bodyPr wrap="square">
            <a:spAutoFit/>
          </a:bodyPr>
          <a:lstStyle/>
          <a:p>
            <a:r>
              <a:rPr lang="ru-RU" dirty="0" smtClean="0"/>
              <a:t>Малинович С.В.</a:t>
            </a:r>
            <a:endParaRPr lang="ru-RU" dirty="0"/>
          </a:p>
        </p:txBody>
      </p:sp>
      <p:pic>
        <p:nvPicPr>
          <p:cNvPr id="9224" name="Picture 8" descr="http://cdb-klin.ru/wp-content/uploads/2015/03/DSCN059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43608" y="1029508"/>
            <a:ext cx="7272808" cy="5454607"/>
          </a:xfrm>
          <a:prstGeom prst="rect">
            <a:avLst/>
          </a:prstGeom>
          <a:ln w="38100" cap="sq">
            <a:solidFill>
              <a:srgbClr val="FFC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DSC_0719.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67063" y="3109401"/>
            <a:ext cx="3779912" cy="28349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Рисунок 4" descr="DSC_0718.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5552137" y="3096935"/>
            <a:ext cx="3680178" cy="27601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5"/>
          <p:cNvSpPr/>
          <p:nvPr/>
        </p:nvSpPr>
        <p:spPr>
          <a:xfrm>
            <a:off x="2051720" y="188640"/>
            <a:ext cx="5075236" cy="954107"/>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Самостоятельная работа детей </a:t>
            </a:r>
          </a:p>
          <a:p>
            <a:pPr algn="ctr"/>
            <a:r>
              <a:rPr lang="ru-RU" sz="2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над созданием </a:t>
            </a:r>
            <a:r>
              <a:rPr lang="ru-RU" sz="28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лепбука</a:t>
            </a:r>
            <a:endParaRPr lang="ru-RU"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_073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281387" y="3197275"/>
            <a:ext cx="3900830" cy="29256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Рисунок 3" descr="DSC_0728.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4967336" y="3249688"/>
            <a:ext cx="3889848" cy="28083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755576" y="476672"/>
            <a:ext cx="7462812"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Знакомство с русской обрядовой куклой.</a:t>
            </a:r>
            <a:endParaRPr lang="ru-RU"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_0738.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49475" y="3225936"/>
            <a:ext cx="3554313" cy="26642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Рисунок 2" descr="DSC_074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5150976" y="3210064"/>
            <a:ext cx="3495184" cy="26369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Прямоугольник 3"/>
          <p:cNvSpPr/>
          <p:nvPr/>
        </p:nvSpPr>
        <p:spPr>
          <a:xfrm>
            <a:off x="1807165" y="764704"/>
            <a:ext cx="4730589"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Работа с </a:t>
            </a:r>
            <a:r>
              <a:rPr lang="ru-RU" sz="4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лепбуком</a:t>
            </a:r>
            <a:endParaRPr lang="ru-RU"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_0748.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78265" y="3830792"/>
            <a:ext cx="3251855" cy="2448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Рисунок 2" descr="DSC_0746.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2407069" y="1777507"/>
            <a:ext cx="4464496" cy="33029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Рисунок 3" descr="DSC_0742.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400000">
            <a:off x="6067538" y="3877678"/>
            <a:ext cx="3312368" cy="24150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5"/>
          <p:cNvSpPr/>
          <p:nvPr/>
        </p:nvSpPr>
        <p:spPr>
          <a:xfrm>
            <a:off x="4479636" y="2967335"/>
            <a:ext cx="18473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7" name="Прямоугольник 6"/>
          <p:cNvSpPr/>
          <p:nvPr/>
        </p:nvSpPr>
        <p:spPr>
          <a:xfrm>
            <a:off x="1979712" y="260648"/>
            <a:ext cx="4786887"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Рисование куклы оберега</a:t>
            </a:r>
            <a:endParaRPr lang="ru-RU"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_0749.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527257" y="2263561"/>
            <a:ext cx="4536504" cy="28349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Рисунок 2" descr="DSCN3616.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76056" y="980728"/>
            <a:ext cx="3600401" cy="2448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Рисунок 3" descr="DSCN3617.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148064" y="3861048"/>
            <a:ext cx="3528392" cy="26462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1331640" y="116632"/>
            <a:ext cx="4641975" cy="954107"/>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Изготовление куклы </a:t>
            </a:r>
            <a:r>
              <a:rPr lang="ru-RU" sz="28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Кувадки</a:t>
            </a:r>
            <a:endParaRPr lang="ru-RU"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r>
              <a:rPr lang="ru-RU" sz="2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 куклы «На счастье»</a:t>
            </a:r>
            <a:endParaRPr lang="ru-RU"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_075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180528" y="3717032"/>
            <a:ext cx="3240360" cy="23762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Рисунок 2" descr="DSC_0753.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6077371" y="3795837"/>
            <a:ext cx="3334582" cy="23128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Рисунок 3" descr="DSC_0755.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2954101" y="1878547"/>
            <a:ext cx="3019772" cy="23762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1187624" y="548680"/>
            <a:ext cx="6858351"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Изготовление куклы «</a:t>
            </a:r>
            <a:r>
              <a:rPr lang="ru-RU" sz="36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Желанница</a:t>
            </a:r>
            <a:r>
              <a:rPr lang="ru-RU"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ru-RU"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_0757.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1520" y="404664"/>
            <a:ext cx="8568952" cy="60212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_0768.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1520" y="2492896"/>
            <a:ext cx="4773774" cy="40324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Прямоугольник 2"/>
          <p:cNvSpPr/>
          <p:nvPr/>
        </p:nvSpPr>
        <p:spPr>
          <a:xfrm>
            <a:off x="539552" y="188640"/>
            <a:ext cx="8424936" cy="156966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Результат проекта :</a:t>
            </a:r>
          </a:p>
          <a:p>
            <a:pPr algn="ctr"/>
            <a:endParaRPr lang="ru-RU" sz="2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r>
              <a:rPr lang="ru-RU"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Пополнение мини музея русской тряпичной обрядовой куклы, </a:t>
            </a:r>
            <a:r>
              <a:rPr lang="ru-RU"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лепбук</a:t>
            </a:r>
            <a:r>
              <a:rPr lang="ru-RU"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«Куклы из бабушкиного сундука».</a:t>
            </a:r>
            <a:endParaRPr lang="ru-RU"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4" name="Рисунок 3" descr="0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28184" y="2348880"/>
            <a:ext cx="3024335" cy="4032448"/>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620688"/>
            <a:ext cx="8640960" cy="5570756"/>
          </a:xfrm>
          <a:prstGeom prst="rect">
            <a:avLst/>
          </a:prstGeom>
        </p:spPr>
        <p:txBody>
          <a:bodyPr wrap="square">
            <a:spAutoFit/>
          </a:bodyPr>
          <a:lstStyle/>
          <a:p>
            <a:pPr algn="ctr"/>
            <a:r>
              <a:rPr lang="ru-RU"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Заключение:</a:t>
            </a:r>
          </a:p>
          <a:p>
            <a:endParaRPr lang="ru-RU" sz="2000" b="1" dirty="0" smtClean="0"/>
          </a:p>
          <a:p>
            <a:r>
              <a:rPr lang="ru-RU" sz="2000" b="1" dirty="0" smtClean="0"/>
              <a:t>По результатам работы проекта «Куклы из бабушкиного сундучка» стало понятно, что знакомство с историей народной куклы и технологией её изготовления возможно начинать с детского сада. Эта работа предоставляет возможности для творческого самовыражения детей, формирования навыков работы с различными материалами. Народная кукла наиболее близка детям и в тоже время связана со многими аспектами национальной культуры. Изготовление с детьми народной игрушки имеет большие</a:t>
            </a:r>
          </a:p>
          <a:p>
            <a:r>
              <a:rPr lang="ru-RU" sz="2000" b="1" dirty="0" smtClean="0"/>
              <a:t>воспитательные возможности. У детей развивается чувство цвета, ритма и</a:t>
            </a:r>
          </a:p>
          <a:p>
            <a:r>
              <a:rPr lang="ru-RU" sz="2000" b="1" dirty="0" smtClean="0"/>
              <a:t>пропорций, глазомер, эстетический вкус.</a:t>
            </a:r>
          </a:p>
          <a:p>
            <a:r>
              <a:rPr lang="ru-RU" sz="2000" b="1" dirty="0" smtClean="0"/>
              <a:t>Дети мастерили кукол из различных материалов. Тем самым они приобрели необходимые трудовые навыки, у них начал формироваться хороший вкус.</a:t>
            </a:r>
          </a:p>
          <a:p>
            <a:r>
              <a:rPr lang="ru-RU" sz="2000" b="1" dirty="0" smtClean="0"/>
              <a:t>Изготовление народных кукол позволили познакомить детей с ее миром, с русскими народными обрядами и тем самым приобщить детей к традиционной культуре России.</a:t>
            </a:r>
          </a:p>
          <a:p>
            <a:pPr algn="ctr"/>
            <a:endParaRPr lang="ru-RU" sz="2000" b="1"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2060848"/>
            <a:ext cx="6979796" cy="923330"/>
          </a:xfrm>
          <a:prstGeom prst="rect">
            <a:avLst/>
          </a:prstGeom>
          <a:noFill/>
        </p:spPr>
        <p:txBody>
          <a:bodyPr wrap="none" lIns="91440" tIns="45720" rIns="91440" bIns="45720">
            <a:prstTxWarp prst="textChevron">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Спасибо за внимание!</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76672"/>
            <a:ext cx="8424936" cy="1631216"/>
          </a:xfrm>
          <a:prstGeom prst="rect">
            <a:avLst/>
          </a:prstGeom>
        </p:spPr>
        <p:txBody>
          <a:bodyPr wrap="square">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Только тот, кто любит, ценит и уважает накопленное и сохраненное предшествующим поколением, может любить Родину, узнать её, стать подлинным патриотом»        </a:t>
            </a:r>
          </a:p>
          <a:p>
            <a:pPr algn="ctr"/>
            <a:endParaRPr lang="ru-RU"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r>
              <a:rPr lang="ru-RU"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Сергей Михалков</a:t>
            </a:r>
            <a:endParaRPr lang="ru-RU" sz="2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8194" name="Picture 2" descr="http://126lipetskddo.ru/upload/information_system_15/7/5/7/item_757/information_items_property_36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771800" y="2204864"/>
            <a:ext cx="3152534" cy="4110604"/>
          </a:xfrm>
          <a:prstGeom prst="rect">
            <a:avLst/>
          </a:prstGeom>
          <a:ln w="38100" cap="sq">
            <a:solidFill>
              <a:srgbClr val="FFC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58847"/>
            <a:ext cx="8712968" cy="6370975"/>
          </a:xfrm>
          <a:prstGeom prst="rect">
            <a:avLst/>
          </a:prstGeom>
        </p:spPr>
        <p:txBody>
          <a:bodyPr wrap="square">
            <a:spAutoFit/>
          </a:bodyPr>
          <a:lstStyle/>
          <a:p>
            <a:pPr algn="ctr"/>
            <a:r>
              <a:rPr lang="ru-RU" sz="2400" b="1" i="1" dirty="0" smtClean="0"/>
              <a:t>Тип проекта: краткосрочный</a:t>
            </a:r>
          </a:p>
          <a:p>
            <a:pPr algn="ctr"/>
            <a:r>
              <a:rPr lang="ru-RU" sz="2400" b="1" i="1" dirty="0" smtClean="0"/>
              <a:t>Срок реализации : две недели</a:t>
            </a:r>
          </a:p>
          <a:p>
            <a:pPr algn="ctr"/>
            <a:r>
              <a:rPr lang="ru-RU" sz="2400" b="1" i="1" dirty="0" smtClean="0"/>
              <a:t>Участники проекта: Дети подготовительной группы, воспитатели, родители</a:t>
            </a:r>
          </a:p>
          <a:p>
            <a:pPr algn="ctr"/>
            <a:endParaRPr lang="ru-RU" sz="2400" b="1" i="1" dirty="0" smtClean="0"/>
          </a:p>
          <a:p>
            <a:pPr algn="ctr"/>
            <a:r>
              <a:rPr lang="ru-RU" sz="2400" b="1" i="1" dirty="0" smtClean="0"/>
              <a:t>Цель проекта: Пробудить интерес детей к истокам русской народной культуры в процессе ознакомления их с историей возникновения традиционной тряпичной куклы.</a:t>
            </a:r>
          </a:p>
          <a:p>
            <a:r>
              <a:rPr lang="ru-RU" sz="2400" b="1" i="1" dirty="0" smtClean="0"/>
              <a:t>Задачи :</a:t>
            </a:r>
          </a:p>
          <a:p>
            <a:r>
              <a:rPr lang="ru-RU" sz="2400" b="1" i="1" dirty="0" smtClean="0"/>
              <a:t>1. Познакомить с историей возникновения народной куклы;</a:t>
            </a:r>
          </a:p>
          <a:p>
            <a:r>
              <a:rPr lang="ru-RU" sz="2400" b="1" i="1" dirty="0" smtClean="0"/>
              <a:t>2. Развить мелкую моторику детей, обогатить тактильную и сенсорную сферы их деятельности;</a:t>
            </a:r>
          </a:p>
          <a:p>
            <a:r>
              <a:rPr lang="ru-RU" sz="2400" b="1" i="1" dirty="0" smtClean="0"/>
              <a:t>3. Обучение технологии изготовления народных кукол-оберегов;</a:t>
            </a:r>
          </a:p>
          <a:p>
            <a:r>
              <a:rPr lang="ru-RU" sz="2400" b="1" i="1" dirty="0" smtClean="0"/>
              <a:t>4. Воспитывать чувства патриотизма, уважения к национальным традициям, через народную куклу.</a:t>
            </a:r>
          </a:p>
          <a:p>
            <a:pPr algn="ctr"/>
            <a:endParaRPr lang="ru-RU" sz="2400" b="1" i="1"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908720"/>
            <a:ext cx="8856984" cy="4524315"/>
          </a:xfrm>
          <a:prstGeom prst="rect">
            <a:avLst/>
          </a:prstGeom>
        </p:spPr>
        <p:txBody>
          <a:bodyPr wrap="square">
            <a:spAutoFit/>
          </a:bodyPr>
          <a:lstStyle/>
          <a:p>
            <a:pPr algn="ctr"/>
            <a:r>
              <a:rPr lang="ru-RU" sz="2400" b="1" i="1" dirty="0"/>
              <a:t>Проблема: Современные дети в основном играют </a:t>
            </a:r>
            <a:r>
              <a:rPr lang="ru-RU" sz="2400" b="1" i="1" dirty="0" smtClean="0"/>
              <a:t>пластмассовыми </a:t>
            </a:r>
            <a:r>
              <a:rPr lang="ru-RU" sz="2400" b="1" i="1" dirty="0"/>
              <a:t>игрушками фабричного производства и мало представляют себе в какие куклы играли наши предки, какую славную историю имеет русская народная тряпичная кукла. У них недостаточно сформированы представления о тряпичной кукле, нет навыков изготовления тряпичной куклы, нет материалов для ознакомления, изготовления и обыгрывания тряпичной куклы</a:t>
            </a:r>
            <a:r>
              <a:rPr lang="ru-RU" sz="2400" b="1" i="1" dirty="0" smtClean="0"/>
              <a:t>. Родители имеют недостаточно знаний о русской народной тряпичной кукле, истории её возникновения, технологии её изготовления, что ведет к потери культурно-исторических ценностей русского народа.</a:t>
            </a:r>
            <a:br>
              <a:rPr lang="ru-RU" sz="2400" b="1" i="1" dirty="0" smtClean="0"/>
            </a:br>
            <a:endParaRPr lang="ru-RU" sz="2400" b="1" i="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823172" cy="6740307"/>
          </a:xfrm>
          <a:prstGeom prst="rect">
            <a:avLst/>
          </a:prstGeom>
        </p:spPr>
        <p:txBody>
          <a:bodyPr wrap="square">
            <a:spAutoFit/>
          </a:bodyPr>
          <a:lstStyle/>
          <a:p>
            <a:pPr algn="ctr"/>
            <a:r>
              <a:rPr lang="ru-RU" sz="2400" b="1" i="1" dirty="0" smtClean="0"/>
              <a:t>Актуальность:</a:t>
            </a:r>
          </a:p>
          <a:p>
            <a:pPr algn="ctr"/>
            <a:r>
              <a:rPr lang="ru-RU" sz="2400" b="1" i="1" dirty="0" smtClean="0"/>
              <a:t>Приобщение детей к русской народной культуре является сегодня актуальной темой. Детям обязательно нужно знать историю своего народа, его традиции, культуру, промыслы, чтобы чувствовать себя частью русского народа, ощутить гордость за свою страну, богатую славными традициями. Знакомство детей с историей народной куклы и технологией её изготовления представляет возможности для творческого самовыражения детей, формирование навыков работы с различными материалами – природными и бытовыми. Народная кукла наиболее близка детям и в тоже время связана со многими аспектами национальной культуры. Изготовление с детьми народной игрушки имеет большие воспитательные возможности. У детей развивается чувство цвета, ритма, пропорций, глазомер, эстетический вкус. Одним из важных моментов в изготовлении куклы является то, что её можно изготовлять без иглы и ножниц. Дети приобретают необходимые трудовые навыки.</a:t>
            </a:r>
            <a:endParaRPr lang="ru-RU" sz="2400" b="1"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332656"/>
            <a:ext cx="8640960" cy="6370975"/>
          </a:xfrm>
          <a:prstGeom prst="rect">
            <a:avLst/>
          </a:prstGeom>
        </p:spPr>
        <p:txBody>
          <a:bodyPr wrap="square">
            <a:spAutoFit/>
          </a:bodyPr>
          <a:lstStyle/>
          <a:p>
            <a:pPr algn="ctr"/>
            <a:r>
              <a:rPr lang="ru-RU" sz="2400" b="1" i="1" dirty="0" smtClean="0"/>
              <a:t>Ожидаемый результат:</a:t>
            </a:r>
          </a:p>
          <a:p>
            <a:pPr algn="ctr"/>
            <a:r>
              <a:rPr lang="ru-RU" sz="2400" b="1" i="1" dirty="0" smtClean="0"/>
              <a:t>        1. Создание картотеки детской и методической литературы</a:t>
            </a:r>
          </a:p>
          <a:p>
            <a:pPr algn="ctr"/>
            <a:endParaRPr lang="ru-RU" sz="2400" b="1" i="1" dirty="0" smtClean="0"/>
          </a:p>
          <a:p>
            <a:pPr algn="ctr"/>
            <a:r>
              <a:rPr lang="ru-RU" sz="2400" b="1" i="1" dirty="0" smtClean="0"/>
              <a:t>      2. Разработка перспективного плана по теме «Народная тряпичная кукла»</a:t>
            </a:r>
          </a:p>
          <a:p>
            <a:pPr algn="ctr"/>
            <a:endParaRPr lang="ru-RU" sz="2400" b="1" i="1" dirty="0" smtClean="0"/>
          </a:p>
          <a:p>
            <a:pPr algn="ctr"/>
            <a:r>
              <a:rPr lang="ru-RU" sz="2400" b="1" i="1" dirty="0" smtClean="0"/>
              <a:t>3. Обновление эстетического пространства группы</a:t>
            </a:r>
          </a:p>
          <a:p>
            <a:pPr algn="ctr"/>
            <a:endParaRPr lang="ru-RU" sz="2400" b="1" i="1" dirty="0" smtClean="0"/>
          </a:p>
          <a:p>
            <a:pPr algn="ctr"/>
            <a:r>
              <a:rPr lang="ru-RU" sz="2400" b="1" i="1" dirty="0" smtClean="0"/>
              <a:t>      4. Пополнение и обновление предметно-развивающей среды группы</a:t>
            </a:r>
          </a:p>
          <a:p>
            <a:pPr algn="ctr"/>
            <a:endParaRPr lang="ru-RU" sz="2400" b="1" i="1" dirty="0" smtClean="0"/>
          </a:p>
          <a:p>
            <a:pPr algn="ctr"/>
            <a:r>
              <a:rPr lang="ru-RU" sz="2400" b="1" i="1" dirty="0" smtClean="0"/>
              <a:t>         5. Создание мини-музея « Куклы из бабушкиного сундука»</a:t>
            </a:r>
          </a:p>
          <a:p>
            <a:pPr algn="ctr"/>
            <a:endParaRPr lang="ru-RU" sz="2400" b="1" i="1" dirty="0" smtClean="0"/>
          </a:p>
          <a:p>
            <a:pPr algn="ctr"/>
            <a:r>
              <a:rPr lang="ru-RU" sz="2400" b="1" i="1" dirty="0" smtClean="0"/>
              <a:t>        6. Разработка системы занятий по теме «Тряпичная кукла»</a:t>
            </a:r>
          </a:p>
          <a:p>
            <a:pPr algn="ctr"/>
            <a:endParaRPr lang="ru-RU" sz="2400" b="1" i="1" dirty="0" smtClean="0"/>
          </a:p>
          <a:p>
            <a:pPr algn="ctr"/>
            <a:r>
              <a:rPr lang="ru-RU" sz="2400" b="1" i="1" dirty="0" smtClean="0"/>
              <a:t>7. Создание </a:t>
            </a:r>
            <a:r>
              <a:rPr lang="ru-RU" sz="2400" b="1" i="1" dirty="0" err="1" smtClean="0"/>
              <a:t>лепбука</a:t>
            </a:r>
            <a:r>
              <a:rPr lang="ru-RU" sz="2400" b="1" i="1" dirty="0" smtClean="0"/>
              <a:t> «Куклы из бабушкиного сундука»</a:t>
            </a:r>
            <a:endParaRPr lang="ru-RU" sz="2400" b="1" i="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8640960" cy="6001643"/>
          </a:xfrm>
          <a:prstGeom prst="rect">
            <a:avLst/>
          </a:prstGeom>
        </p:spPr>
        <p:txBody>
          <a:bodyPr wrap="square">
            <a:spAutoFit/>
          </a:bodyPr>
          <a:lstStyle/>
          <a:p>
            <a:pPr algn="ctr"/>
            <a:r>
              <a:rPr lang="ru-RU" sz="2400" b="1" i="1" dirty="0" smtClean="0"/>
              <a:t>План реализации проекта:</a:t>
            </a:r>
          </a:p>
          <a:p>
            <a:r>
              <a:rPr lang="ru-RU" sz="2400" b="1" i="1" dirty="0" smtClean="0"/>
              <a:t> 1.Беседа с детьми о народных тряпичных куклах, постановка проблемы.</a:t>
            </a:r>
          </a:p>
          <a:p>
            <a:r>
              <a:rPr lang="ru-RU" sz="2400" b="1" i="1" dirty="0" smtClean="0"/>
              <a:t> 2. Подбор книг о тряпичных куклах и художественной литературы</a:t>
            </a:r>
          </a:p>
          <a:p>
            <a:r>
              <a:rPr lang="ru-RU" sz="2400" b="1" i="1" dirty="0" smtClean="0"/>
              <a:t> 3. Сбор необходимой информации из интернета (презентации, фото, видео)</a:t>
            </a:r>
          </a:p>
          <a:p>
            <a:r>
              <a:rPr lang="ru-RU" sz="2400" b="1" i="1" dirty="0" smtClean="0"/>
              <a:t> 4. Изучение образовательных технологий и методической литературы по данной проблеме</a:t>
            </a:r>
          </a:p>
          <a:p>
            <a:r>
              <a:rPr lang="ru-RU" sz="2400" b="1" i="1" dirty="0" smtClean="0"/>
              <a:t>5.Изучение технологий изготовления народной куклы</a:t>
            </a:r>
          </a:p>
          <a:p>
            <a:r>
              <a:rPr lang="ru-RU" sz="2400" b="1" i="1" dirty="0" smtClean="0"/>
              <a:t>6. Анкетирование родителей « Как и во что вы играете со своим ребенком»</a:t>
            </a:r>
          </a:p>
          <a:p>
            <a:r>
              <a:rPr lang="ru-RU" sz="2400" b="1" i="1" dirty="0" smtClean="0"/>
              <a:t>7. Разработка диагностического материала</a:t>
            </a:r>
          </a:p>
          <a:p>
            <a:r>
              <a:rPr lang="ru-RU" sz="2400" b="1" i="1" dirty="0" smtClean="0"/>
              <a:t>8. Подбор необходимого материала для практической деятельности</a:t>
            </a:r>
          </a:p>
          <a:p>
            <a:r>
              <a:rPr lang="ru-RU" sz="2400" b="1" i="1" dirty="0" smtClean="0"/>
              <a:t>9. Создание </a:t>
            </a:r>
            <a:r>
              <a:rPr lang="ru-RU" sz="2400" b="1" i="1" dirty="0" err="1" smtClean="0"/>
              <a:t>лепбука</a:t>
            </a:r>
            <a:r>
              <a:rPr lang="ru-RU" sz="2400" b="1" i="1" dirty="0" smtClean="0"/>
              <a:t>.</a:t>
            </a:r>
            <a:endParaRPr lang="ru-RU" sz="2400" b="1" i="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_0726.JPG"/>
          <p:cNvPicPr>
            <a:picLocks noChangeAspect="1"/>
          </p:cNvPicPr>
          <p:nvPr/>
        </p:nvPicPr>
        <p:blipFill>
          <a:blip r:embed="rId2" cstate="email">
            <a:extLst>
              <a:ext uri="{28A0092B-C50C-407E-A947-70E740481C1C}">
                <a14:useLocalDpi xmlns:a14="http://schemas.microsoft.com/office/drawing/2010/main"/>
              </a:ext>
            </a:extLst>
          </a:blip>
          <a:srcRect l="3068" b="4547"/>
          <a:stretch>
            <a:fillRect/>
          </a:stretch>
        </p:blipFill>
        <p:spPr>
          <a:xfrm>
            <a:off x="899592" y="1340768"/>
            <a:ext cx="6824889" cy="5040560"/>
          </a:xfrm>
          <a:prstGeom prst="rect">
            <a:avLst/>
          </a:prstGeom>
          <a:ln>
            <a:noFill/>
          </a:ln>
          <a:effectLst>
            <a:outerShdw blurRad="190500" algn="tl" rotWithShape="0">
              <a:srgbClr val="000000">
                <a:alpha val="70000"/>
              </a:srgbClr>
            </a:outerShdw>
          </a:effectLst>
        </p:spPr>
      </p:pic>
      <p:sp>
        <p:nvSpPr>
          <p:cNvPr id="3" name="Прямоугольник 2"/>
          <p:cNvSpPr/>
          <p:nvPr/>
        </p:nvSpPr>
        <p:spPr>
          <a:xfrm>
            <a:off x="2707675" y="116632"/>
            <a:ext cx="3793666"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Схема </a:t>
            </a:r>
            <a:r>
              <a:rPr lang="ru-RU" sz="4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лепбука</a:t>
            </a:r>
            <a:endParaRPr lang="ru-RU"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_0720.JPG"/>
          <p:cNvPicPr>
            <a:picLocks noChangeAspect="1"/>
          </p:cNvPicPr>
          <p:nvPr/>
        </p:nvPicPr>
        <p:blipFill>
          <a:blip r:embed="rId3" cstate="email">
            <a:extLst>
              <a:ext uri="{28A0092B-C50C-407E-A947-70E740481C1C}">
                <a14:useLocalDpi xmlns:a14="http://schemas.microsoft.com/office/drawing/2010/main"/>
              </a:ext>
            </a:extLst>
          </a:blip>
          <a:srcRect t="10101"/>
          <a:stretch>
            <a:fillRect/>
          </a:stretch>
        </p:blipFill>
        <p:spPr>
          <a:xfrm>
            <a:off x="179512" y="4149080"/>
            <a:ext cx="2880320" cy="2448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Рисунок 2" descr="DSC_0721.JPG"/>
          <p:cNvPicPr>
            <a:picLocks noChangeAspect="1"/>
          </p:cNvPicPr>
          <p:nvPr/>
        </p:nvPicPr>
        <p:blipFill>
          <a:blip r:embed="rId4" cstate="email">
            <a:extLst>
              <a:ext uri="{28A0092B-C50C-407E-A947-70E740481C1C}">
                <a14:useLocalDpi xmlns:a14="http://schemas.microsoft.com/office/drawing/2010/main"/>
              </a:ext>
            </a:extLst>
          </a:blip>
          <a:srcRect t="3384"/>
          <a:stretch>
            <a:fillRect/>
          </a:stretch>
        </p:blipFill>
        <p:spPr>
          <a:xfrm>
            <a:off x="6300192" y="4221088"/>
            <a:ext cx="2621387" cy="24160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Рисунок 3" descr="DSC_0722.JPG"/>
          <p:cNvPicPr>
            <a:picLocks noChangeAspect="1"/>
          </p:cNvPicPr>
          <p:nvPr/>
        </p:nvPicPr>
        <p:blipFill>
          <a:blip r:embed="rId5" cstate="email">
            <a:extLst>
              <a:ext uri="{28A0092B-C50C-407E-A947-70E740481C1C}">
                <a14:useLocalDpi xmlns:a14="http://schemas.microsoft.com/office/drawing/2010/main"/>
              </a:ext>
            </a:extLst>
          </a:blip>
          <a:srcRect t="10482"/>
          <a:stretch>
            <a:fillRect/>
          </a:stretch>
        </p:blipFill>
        <p:spPr>
          <a:xfrm>
            <a:off x="3203848" y="1196752"/>
            <a:ext cx="2880320" cy="22322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Рисунок 4" descr="DSC_0724.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5400000">
            <a:off x="6538713" y="1102247"/>
            <a:ext cx="2304256" cy="2349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Рисунок 5" descr="DSC_0725.JPG"/>
          <p:cNvPicPr>
            <a:picLocks noChangeAspect="1"/>
          </p:cNvPicPr>
          <p:nvPr/>
        </p:nvPicPr>
        <p:blipFill>
          <a:blip r:embed="rId7" cstate="email">
            <a:extLst>
              <a:ext uri="{28A0092B-C50C-407E-A947-70E740481C1C}">
                <a14:useLocalDpi xmlns:a14="http://schemas.microsoft.com/office/drawing/2010/main"/>
              </a:ext>
            </a:extLst>
          </a:blip>
          <a:srcRect t="7307"/>
          <a:stretch>
            <a:fillRect/>
          </a:stretch>
        </p:blipFill>
        <p:spPr>
          <a:xfrm>
            <a:off x="179512" y="1268760"/>
            <a:ext cx="2627784" cy="21148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Рисунок 6" descr="DSC_0727.JPG"/>
          <p:cNvPicPr>
            <a:picLocks noChangeAspect="1"/>
          </p:cNvPicPr>
          <p:nvPr/>
        </p:nvPicPr>
        <p:blipFill>
          <a:blip r:embed="rId8" cstate="email">
            <a:extLst>
              <a:ext uri="{28A0092B-C50C-407E-A947-70E740481C1C}">
                <a14:useLocalDpi xmlns:a14="http://schemas.microsoft.com/office/drawing/2010/main"/>
              </a:ext>
            </a:extLst>
          </a:blip>
          <a:srcRect l="6688" r="10626"/>
          <a:stretch>
            <a:fillRect/>
          </a:stretch>
        </p:blipFill>
        <p:spPr>
          <a:xfrm>
            <a:off x="3275856" y="4221088"/>
            <a:ext cx="2736304" cy="24819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Прямоугольник 7"/>
          <p:cNvSpPr/>
          <p:nvPr/>
        </p:nvSpPr>
        <p:spPr>
          <a:xfrm>
            <a:off x="1840143" y="116632"/>
            <a:ext cx="5298182"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Работа с родителями</a:t>
            </a:r>
            <a:endParaRPr lang="ru-RU"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169</TotalTime>
  <Words>471</Words>
  <Application>Microsoft Office PowerPoint</Application>
  <PresentationFormat>Экран (4:3)</PresentationFormat>
  <Paragraphs>69</Paragraphs>
  <Slides>19</Slides>
  <Notes>5</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19</vt:i4>
      </vt:variant>
    </vt:vector>
  </HeadingPairs>
  <TitlesOfParts>
    <vt:vector size="24" baseType="lpstr">
      <vt:lpstr>Calibri</vt:lpstr>
      <vt:lpstr>Franklin Gothic Book</vt:lpstr>
      <vt:lpstr>Franklin Gothic Medium</vt:lpstr>
      <vt:lpstr>Wingdings 2</vt:lpstr>
      <vt:lpstr>Трек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Админ</dc:creator>
  <cp:lastModifiedBy>Пользователь</cp:lastModifiedBy>
  <cp:revision>34</cp:revision>
  <dcterms:created xsi:type="dcterms:W3CDTF">2018-02-13T13:16:08Z</dcterms:created>
  <dcterms:modified xsi:type="dcterms:W3CDTF">2018-06-24T06:08:58Z</dcterms:modified>
</cp:coreProperties>
</file>